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5"/>
  </p:notesMasterIdLst>
  <p:sldIdLst>
    <p:sldId id="256" r:id="rId6"/>
    <p:sldId id="259" r:id="rId7"/>
    <p:sldId id="437" r:id="rId8"/>
    <p:sldId id="436" r:id="rId9"/>
    <p:sldId id="438" r:id="rId10"/>
    <p:sldId id="354" r:id="rId11"/>
    <p:sldId id="440" r:id="rId12"/>
    <p:sldId id="441" r:id="rId13"/>
    <p:sldId id="44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96" userDrawn="1">
          <p15:clr>
            <a:srgbClr val="A4A3A4"/>
          </p15:clr>
        </p15:guide>
        <p15:guide id="2" pos="1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0000"/>
    <a:srgbClr val="4F81BD"/>
    <a:srgbClr val="345A89"/>
    <a:srgbClr val="1282DE"/>
    <a:srgbClr val="FFE35B"/>
    <a:srgbClr val="616166"/>
    <a:srgbClr val="5E9C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389AFA-D883-4394-AD00-A0643AA662D7}" v="1" dt="2024-12-13T16:59:02.1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18" autoAdjust="0"/>
    <p:restoredTop sz="93792" autoAdjust="0"/>
  </p:normalViewPr>
  <p:slideViewPr>
    <p:cSldViewPr>
      <p:cViewPr varScale="1">
        <p:scale>
          <a:sx n="59" d="100"/>
          <a:sy n="59" d="100"/>
        </p:scale>
        <p:origin x="1520" y="60"/>
      </p:cViewPr>
      <p:guideLst>
        <p:guide orient="horz" pos="2496"/>
        <p:guide pos="192"/>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uitt, Denise (OS/OCIO/OES) (CTR)" userId="1f981484-287d-4113-aaa2-d4562aa466e5" providerId="ADAL" clId="{E3389AFA-D883-4394-AD00-A0643AA662D7}"/>
    <pc:docChg chg="undo custSel modSld">
      <pc:chgData name="Truitt, Denise (OS/OCIO/OES) (CTR)" userId="1f981484-287d-4113-aaa2-d4562aa466e5" providerId="ADAL" clId="{E3389AFA-D883-4394-AD00-A0643AA662D7}" dt="2024-12-13T17:59:49.011" v="79"/>
      <pc:docMkLst>
        <pc:docMk/>
      </pc:docMkLst>
      <pc:sldChg chg="modSp mod modTransition">
        <pc:chgData name="Truitt, Denise (OS/OCIO/OES) (CTR)" userId="1f981484-287d-4113-aaa2-d4562aa466e5" providerId="ADAL" clId="{E3389AFA-D883-4394-AD00-A0643AA662D7}" dt="2024-12-13T17:59:22.058" v="71"/>
        <pc:sldMkLst>
          <pc:docMk/>
          <pc:sldMk cId="2924172643" sldId="256"/>
        </pc:sldMkLst>
        <pc:picChg chg="mod modVis">
          <ac:chgData name="Truitt, Denise (OS/OCIO/OES) (CTR)" userId="1f981484-287d-4113-aaa2-d4562aa466e5" providerId="ADAL" clId="{E3389AFA-D883-4394-AD00-A0643AA662D7}" dt="2024-12-13T17:48:02.755" v="69" actId="962"/>
          <ac:picMkLst>
            <pc:docMk/>
            <pc:sldMk cId="2924172643" sldId="256"/>
            <ac:picMk id="9" creationId="{00000000-0000-0000-0000-000000000000}"/>
          </ac:picMkLst>
        </pc:picChg>
      </pc:sldChg>
      <pc:sldChg chg="modSp mod modTransition">
        <pc:chgData name="Truitt, Denise (OS/OCIO/OES) (CTR)" userId="1f981484-287d-4113-aaa2-d4562aa466e5" providerId="ADAL" clId="{E3389AFA-D883-4394-AD00-A0643AA662D7}" dt="2024-12-13T17:59:24.611" v="72"/>
        <pc:sldMkLst>
          <pc:docMk/>
          <pc:sldMk cId="3391959225" sldId="259"/>
        </pc:sldMkLst>
        <pc:spChg chg="mod">
          <ac:chgData name="Truitt, Denise (OS/OCIO/OES) (CTR)" userId="1f981484-287d-4113-aaa2-d4562aa466e5" providerId="ADAL" clId="{E3389AFA-D883-4394-AD00-A0643AA662D7}" dt="2024-12-13T16:30:46.135" v="0" actId="20577"/>
          <ac:spMkLst>
            <pc:docMk/>
            <pc:sldMk cId="3391959225" sldId="259"/>
            <ac:spMk id="3" creationId="{00000000-0000-0000-0000-000000000000}"/>
          </ac:spMkLst>
        </pc:spChg>
      </pc:sldChg>
      <pc:sldChg chg="modTransition">
        <pc:chgData name="Truitt, Denise (OS/OCIO/OES) (CTR)" userId="1f981484-287d-4113-aaa2-d4562aa466e5" providerId="ADAL" clId="{E3389AFA-D883-4394-AD00-A0643AA662D7}" dt="2024-12-13T17:59:39.416" v="76"/>
        <pc:sldMkLst>
          <pc:docMk/>
          <pc:sldMk cId="0" sldId="354"/>
        </pc:sldMkLst>
      </pc:sldChg>
      <pc:sldChg chg="delSp modSp modTransition">
        <pc:chgData name="Truitt, Denise (OS/OCIO/OES) (CTR)" userId="1f981484-287d-4113-aaa2-d4562aa466e5" providerId="ADAL" clId="{E3389AFA-D883-4394-AD00-A0643AA662D7}" dt="2024-12-13T17:59:30.315" v="74"/>
        <pc:sldMkLst>
          <pc:docMk/>
          <pc:sldMk cId="377720841" sldId="436"/>
        </pc:sldMkLst>
        <pc:spChg chg="mod topLvl">
          <ac:chgData name="Truitt, Denise (OS/OCIO/OES) (CTR)" userId="1f981484-287d-4113-aaa2-d4562aa466e5" providerId="ADAL" clId="{E3389AFA-D883-4394-AD00-A0643AA662D7}" dt="2024-12-13T16:59:02.122" v="23" actId="165"/>
          <ac:spMkLst>
            <pc:docMk/>
            <pc:sldMk cId="377720841" sldId="436"/>
            <ac:spMk id="5" creationId="{FA8AB2E0-9EE2-3C43-BB54-998905BB23AF}"/>
          </ac:spMkLst>
        </pc:spChg>
        <pc:spChg chg="mod topLvl">
          <ac:chgData name="Truitt, Denise (OS/OCIO/OES) (CTR)" userId="1f981484-287d-4113-aaa2-d4562aa466e5" providerId="ADAL" clId="{E3389AFA-D883-4394-AD00-A0643AA662D7}" dt="2024-12-13T16:59:02.122" v="23" actId="165"/>
          <ac:spMkLst>
            <pc:docMk/>
            <pc:sldMk cId="377720841" sldId="436"/>
            <ac:spMk id="6" creationId="{6A774ED2-793F-0441-9E8A-A23BA89C1244}"/>
          </ac:spMkLst>
        </pc:spChg>
        <pc:spChg chg="mod topLvl">
          <ac:chgData name="Truitt, Denise (OS/OCIO/OES) (CTR)" userId="1f981484-287d-4113-aaa2-d4562aa466e5" providerId="ADAL" clId="{E3389AFA-D883-4394-AD00-A0643AA662D7}" dt="2024-12-13T16:59:02.122" v="23" actId="165"/>
          <ac:spMkLst>
            <pc:docMk/>
            <pc:sldMk cId="377720841" sldId="436"/>
            <ac:spMk id="8" creationId="{DA4AA1B6-019E-4DB7-AC0D-E844A86C7D84}"/>
          </ac:spMkLst>
        </pc:spChg>
        <pc:spChg chg="mod topLvl">
          <ac:chgData name="Truitt, Denise (OS/OCIO/OES) (CTR)" userId="1f981484-287d-4113-aaa2-d4562aa466e5" providerId="ADAL" clId="{E3389AFA-D883-4394-AD00-A0643AA662D7}" dt="2024-12-13T16:59:02.122" v="23" actId="165"/>
          <ac:spMkLst>
            <pc:docMk/>
            <pc:sldMk cId="377720841" sldId="436"/>
            <ac:spMk id="9" creationId="{FB96D4F5-2835-F5C3-A9E6-0E9673C063AE}"/>
          </ac:spMkLst>
        </pc:spChg>
        <pc:spChg chg="mod topLvl">
          <ac:chgData name="Truitt, Denise (OS/OCIO/OES) (CTR)" userId="1f981484-287d-4113-aaa2-d4562aa466e5" providerId="ADAL" clId="{E3389AFA-D883-4394-AD00-A0643AA662D7}" dt="2024-12-13T16:59:02.122" v="23" actId="165"/>
          <ac:spMkLst>
            <pc:docMk/>
            <pc:sldMk cId="377720841" sldId="436"/>
            <ac:spMk id="14" creationId="{53CF63CD-963E-A5C8-F25F-F246C8E90015}"/>
          </ac:spMkLst>
        </pc:spChg>
        <pc:spChg chg="mod topLvl">
          <ac:chgData name="Truitt, Denise (OS/OCIO/OES) (CTR)" userId="1f981484-287d-4113-aaa2-d4562aa466e5" providerId="ADAL" clId="{E3389AFA-D883-4394-AD00-A0643AA662D7}" dt="2024-12-13T16:59:02.122" v="23" actId="165"/>
          <ac:spMkLst>
            <pc:docMk/>
            <pc:sldMk cId="377720841" sldId="436"/>
            <ac:spMk id="15" creationId="{131EB3FC-E6F9-7FC3-D5FE-56ECCFED9130}"/>
          </ac:spMkLst>
        </pc:spChg>
        <pc:spChg chg="mod topLvl">
          <ac:chgData name="Truitt, Denise (OS/OCIO/OES) (CTR)" userId="1f981484-287d-4113-aaa2-d4562aa466e5" providerId="ADAL" clId="{E3389AFA-D883-4394-AD00-A0643AA662D7}" dt="2024-12-13T16:59:02.122" v="23" actId="165"/>
          <ac:spMkLst>
            <pc:docMk/>
            <pc:sldMk cId="377720841" sldId="436"/>
            <ac:spMk id="16" creationId="{1CBF6087-E589-BF6E-D0C0-972CBE067031}"/>
          </ac:spMkLst>
        </pc:spChg>
        <pc:grpChg chg="del">
          <ac:chgData name="Truitt, Denise (OS/OCIO/OES) (CTR)" userId="1f981484-287d-4113-aaa2-d4562aa466e5" providerId="ADAL" clId="{E3389AFA-D883-4394-AD00-A0643AA662D7}" dt="2024-12-13T16:59:02.122" v="23" actId="165"/>
          <ac:grpSpMkLst>
            <pc:docMk/>
            <pc:sldMk cId="377720841" sldId="436"/>
            <ac:grpSpMk id="3" creationId="{41E07258-1C5B-5D80-107C-6B37B39C8ABE}"/>
          </ac:grpSpMkLst>
        </pc:grpChg>
      </pc:sldChg>
      <pc:sldChg chg="modTransition">
        <pc:chgData name="Truitt, Denise (OS/OCIO/OES) (CTR)" userId="1f981484-287d-4113-aaa2-d4562aa466e5" providerId="ADAL" clId="{E3389AFA-D883-4394-AD00-A0643AA662D7}" dt="2024-12-13T17:59:27.569" v="73"/>
        <pc:sldMkLst>
          <pc:docMk/>
          <pc:sldMk cId="3929382638" sldId="437"/>
        </pc:sldMkLst>
      </pc:sldChg>
      <pc:sldChg chg="modTransition">
        <pc:chgData name="Truitt, Denise (OS/OCIO/OES) (CTR)" userId="1f981484-287d-4113-aaa2-d4562aa466e5" providerId="ADAL" clId="{E3389AFA-D883-4394-AD00-A0643AA662D7}" dt="2024-12-13T17:59:34.049" v="75"/>
        <pc:sldMkLst>
          <pc:docMk/>
          <pc:sldMk cId="1693850531" sldId="438"/>
        </pc:sldMkLst>
      </pc:sldChg>
      <pc:sldChg chg="modSp mod modTransition">
        <pc:chgData name="Truitt, Denise (OS/OCIO/OES) (CTR)" userId="1f981484-287d-4113-aaa2-d4562aa466e5" providerId="ADAL" clId="{E3389AFA-D883-4394-AD00-A0643AA662D7}" dt="2024-12-13T17:59:42.162" v="77"/>
        <pc:sldMkLst>
          <pc:docMk/>
          <pc:sldMk cId="1650832042" sldId="440"/>
        </pc:sldMkLst>
        <pc:spChg chg="mod">
          <ac:chgData name="Truitt, Denise (OS/OCIO/OES) (CTR)" userId="1f981484-287d-4113-aaa2-d4562aa466e5" providerId="ADAL" clId="{E3389AFA-D883-4394-AD00-A0643AA662D7}" dt="2024-12-13T17:06:59.862" v="57" actId="20577"/>
          <ac:spMkLst>
            <pc:docMk/>
            <pc:sldMk cId="1650832042" sldId="440"/>
            <ac:spMk id="2" creationId="{5724C83B-BEB7-D3B8-0C55-EC5662F2CAE6}"/>
          </ac:spMkLst>
        </pc:spChg>
        <pc:spChg chg="mod">
          <ac:chgData name="Truitt, Denise (OS/OCIO/OES) (CTR)" userId="1f981484-287d-4113-aaa2-d4562aa466e5" providerId="ADAL" clId="{E3389AFA-D883-4394-AD00-A0643AA662D7}" dt="2024-12-13T16:51:04.827" v="18" actId="207"/>
          <ac:spMkLst>
            <pc:docMk/>
            <pc:sldMk cId="1650832042" sldId="440"/>
            <ac:spMk id="17" creationId="{BAFDA4CC-E3A4-AC94-7523-F1FDBA21C543}"/>
          </ac:spMkLst>
        </pc:spChg>
      </pc:sldChg>
      <pc:sldChg chg="modSp mod modTransition">
        <pc:chgData name="Truitt, Denise (OS/OCIO/OES) (CTR)" userId="1f981484-287d-4113-aaa2-d4562aa466e5" providerId="ADAL" clId="{E3389AFA-D883-4394-AD00-A0643AA662D7}" dt="2024-12-13T17:59:45.007" v="78"/>
        <pc:sldMkLst>
          <pc:docMk/>
          <pc:sldMk cId="1393652846" sldId="441"/>
        </pc:sldMkLst>
        <pc:spChg chg="mod">
          <ac:chgData name="Truitt, Denise (OS/OCIO/OES) (CTR)" userId="1f981484-287d-4113-aaa2-d4562aa466e5" providerId="ADAL" clId="{E3389AFA-D883-4394-AD00-A0643AA662D7}" dt="2024-12-13T17:00:33.208" v="55" actId="20577"/>
          <ac:spMkLst>
            <pc:docMk/>
            <pc:sldMk cId="1393652846" sldId="441"/>
            <ac:spMk id="2" creationId="{5724C83B-BEB7-D3B8-0C55-EC5662F2CAE6}"/>
          </ac:spMkLst>
        </pc:spChg>
        <pc:spChg chg="mod">
          <ac:chgData name="Truitt, Denise (OS/OCIO/OES) (CTR)" userId="1f981484-287d-4113-aaa2-d4562aa466e5" providerId="ADAL" clId="{E3389AFA-D883-4394-AD00-A0643AA662D7}" dt="2024-12-13T17:08:06.542" v="59" actId="1076"/>
          <ac:spMkLst>
            <pc:docMk/>
            <pc:sldMk cId="1393652846" sldId="441"/>
            <ac:spMk id="44" creationId="{BAADDD58-5F31-71A4-686A-29B24A91473C}"/>
          </ac:spMkLst>
        </pc:spChg>
      </pc:sldChg>
      <pc:sldChg chg="modTransition">
        <pc:chgData name="Truitt, Denise (OS/OCIO/OES) (CTR)" userId="1f981484-287d-4113-aaa2-d4562aa466e5" providerId="ADAL" clId="{E3389AFA-D883-4394-AD00-A0643AA662D7}" dt="2024-12-13T17:59:49.011" v="79"/>
        <pc:sldMkLst>
          <pc:docMk/>
          <pc:sldMk cId="633121101" sldId="44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FB6CA9-7F84-4B87-99DD-8DF54AFCE1A9}" type="datetimeFigureOut">
              <a:rPr lang="en-US" smtClean="0"/>
              <a:t>12/13/2024</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22D863-402B-4841-A716-19D39C9A2CB2}" type="slidenum">
              <a:rPr lang="en-US" smtClean="0"/>
              <a:t>‹#›</a:t>
            </a:fld>
            <a:endParaRPr lang="en-US" dirty="0"/>
          </a:p>
        </p:txBody>
      </p:sp>
    </p:spTree>
    <p:extLst>
      <p:ext uri="{BB962C8B-B14F-4D97-AF65-F5344CB8AC3E}">
        <p14:creationId xmlns:p14="http://schemas.microsoft.com/office/powerpoint/2010/main" val="4123177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think about whether something or someone is doing a good job, we might think both about quality and about effectiveness</a:t>
            </a:r>
          </a:p>
          <a:p>
            <a:r>
              <a:rPr lang="en-US" dirty="0"/>
              <a:t>To me, the question of effectiveness is all about whether something does what it is supposed to do – does it work</a:t>
            </a:r>
          </a:p>
          <a:p>
            <a:r>
              <a:rPr lang="en-US" dirty="0"/>
              <a:t>So if we’re thinking about a new drug, we say it’s effective if it achieves its intended effect</a:t>
            </a:r>
          </a:p>
          <a:p>
            <a:r>
              <a:rPr lang="en-US" dirty="0"/>
              <a:t>And for IRBs, we’d also say they’re effective if they achieve their intended outcomes</a:t>
            </a:r>
          </a:p>
          <a:p>
            <a:r>
              <a:rPr lang="en-US" dirty="0"/>
              <a:t>Then quality, to me, is a broader concept than effectiveness, and actually includes effectiveness</a:t>
            </a:r>
          </a:p>
          <a:p>
            <a:r>
              <a:rPr lang="en-US" dirty="0"/>
              <a:t>Quality has to do with </a:t>
            </a:r>
            <a:r>
              <a:rPr lang="en-US" u="sng" dirty="0"/>
              <a:t>how well</a:t>
            </a:r>
            <a:r>
              <a:rPr lang="en-US" u="none" dirty="0"/>
              <a:t> </a:t>
            </a:r>
            <a:r>
              <a:rPr lang="en-US" dirty="0"/>
              <a:t>something works and it also gets at things that facilitate effectiveness and that make sure effectiveness is achieved in a reasonable manner</a:t>
            </a:r>
          </a:p>
          <a:p>
            <a:r>
              <a:rPr lang="en-US" dirty="0"/>
              <a:t>So for IRBs, we’d say they are high quality if they achieve effectiveness AND they’re designed to do so in a way that makes the juice worth the squeeze </a:t>
            </a:r>
          </a:p>
          <a:p>
            <a:r>
              <a:rPr lang="en-US" dirty="0"/>
              <a:t>But we actually don’t care about any of this if we aren’t sure about effectiveness – that’s at the core…</a:t>
            </a:r>
          </a:p>
          <a:p>
            <a:r>
              <a:rPr lang="en-US" dirty="0"/>
              <a:t>Right – how helpful is it to be efficient if we’re not sure that we’re achieving the core goal?</a:t>
            </a:r>
          </a:p>
          <a:p>
            <a:r>
              <a:rPr lang="en-US" dirty="0"/>
              <a:t>Have to keep our eyes on the effectiveness prize</a:t>
            </a:r>
          </a:p>
          <a:p>
            <a:endParaRPr lang="en-US" dirty="0"/>
          </a:p>
          <a:p>
            <a:r>
              <a:rPr lang="en-US" dirty="0"/>
              <a:t>So we have to keep our eyes on the effectiveness prize -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And then we can think about quality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4CC6912-DEC1-5A45-B6A7-64A7762815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662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7338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702179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93101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9982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8603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5814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250386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Rectangle 6"/>
          <p:cNvSpPr/>
          <p:nvPr userDrawn="1"/>
        </p:nvSpPr>
        <p:spPr>
          <a:xfrm>
            <a:off x="-53163" y="0"/>
            <a:ext cx="9250326" cy="6858000"/>
          </a:xfrm>
          <a:prstGeom prst="rect">
            <a:avLst/>
          </a:prstGeom>
          <a:solidFill>
            <a:srgbClr val="6161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69907"/>
          <a:stretch/>
        </p:blipFill>
        <p:spPr>
          <a:xfrm rot="16200000">
            <a:off x="2473326" y="1406526"/>
            <a:ext cx="4226251" cy="8810297"/>
          </a:xfrm>
          <a:prstGeom prst="rect">
            <a:avLst/>
          </a:prstGeom>
        </p:spPr>
      </p:pic>
      <p:sp>
        <p:nvSpPr>
          <p:cNvPr id="6" name="Title 5"/>
          <p:cNvSpPr>
            <a:spLocks noGrp="1"/>
          </p:cNvSpPr>
          <p:nvPr>
            <p:ph type="title"/>
          </p:nvPr>
        </p:nvSpPr>
        <p:spPr>
          <a:xfrm>
            <a:off x="457200" y="2514600"/>
            <a:ext cx="8229600" cy="1143000"/>
          </a:xfrm>
        </p:spPr>
        <p:txBody>
          <a:bodyPr/>
          <a:lstStyle/>
          <a:p>
            <a:r>
              <a:rPr lang="en-US"/>
              <a:t>Click to edit Master title style</a:t>
            </a:r>
          </a:p>
        </p:txBody>
      </p:sp>
      <p:pic>
        <p:nvPicPr>
          <p:cNvPr id="11" name="Picture 10" descr="NIH_Master_Logo_White.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199" y="6324600"/>
            <a:ext cx="2467599" cy="381000"/>
          </a:xfrm>
          <a:prstGeom prst="rect">
            <a:avLst/>
          </a:prstGeom>
        </p:spPr>
      </p:pic>
      <p:sp>
        <p:nvSpPr>
          <p:cNvPr id="12" name="TextBox 11"/>
          <p:cNvSpPr txBox="1"/>
          <p:nvPr userDrawn="1"/>
        </p:nvSpPr>
        <p:spPr>
          <a:xfrm>
            <a:off x="6827883" y="6398568"/>
            <a:ext cx="1462284" cy="253916"/>
          </a:xfrm>
          <a:prstGeom prst="rect">
            <a:avLst/>
          </a:prstGeom>
          <a:noFill/>
        </p:spPr>
        <p:txBody>
          <a:bodyPr wrap="none" rtlCol="0">
            <a:spAutoFit/>
          </a:bodyPr>
          <a:lstStyle/>
          <a:p>
            <a:pPr algn="r"/>
            <a:r>
              <a:rPr lang="en-US" sz="1050" b="1" kern="1200" dirty="0">
                <a:solidFill>
                  <a:schemeClr val="bg1"/>
                </a:solidFill>
                <a:effectLst/>
                <a:latin typeface="+mn-lt"/>
                <a:ea typeface="+mn-ea"/>
                <a:cs typeface="+mn-cs"/>
              </a:rPr>
              <a:t>BIOETHICS AT THE NIH</a:t>
            </a:r>
            <a:endParaRPr lang="en-US" sz="1050" b="1" dirty="0">
              <a:solidFill>
                <a:schemeClr val="bg1"/>
              </a:solidFill>
            </a:endParaRPr>
          </a:p>
        </p:txBody>
      </p:sp>
      <p:pic>
        <p:nvPicPr>
          <p:cNvPr id="9" name="Picture 8"/>
          <p:cNvPicPr>
            <a:picLocks noChangeAspect="1"/>
          </p:cNvPicPr>
          <p:nvPr userDrawn="1"/>
        </p:nvPicPr>
        <p:blipFill rotWithShape="1">
          <a:blip r:embed="rId4" cstate="print">
            <a:extLst>
              <a:ext uri="{28A0092B-C50C-407E-A947-70E740481C1C}">
                <a14:useLocalDpi xmlns:a14="http://schemas.microsoft.com/office/drawing/2010/main" val="0"/>
              </a:ext>
            </a:extLst>
          </a:blip>
          <a:srcRect l="5809" t="5045" r="7055" b="39464"/>
          <a:stretch/>
        </p:blipFill>
        <p:spPr>
          <a:xfrm>
            <a:off x="6324600" y="6322423"/>
            <a:ext cx="533400" cy="391160"/>
          </a:xfrm>
          <a:prstGeom prst="rect">
            <a:avLst/>
          </a:prstGeom>
        </p:spPr>
      </p:pic>
    </p:spTree>
    <p:extLst>
      <p:ext uri="{BB962C8B-B14F-4D97-AF65-F5344CB8AC3E}">
        <p14:creationId xmlns:p14="http://schemas.microsoft.com/office/powerpoint/2010/main" val="3190053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0" y="0"/>
            <a:ext cx="9144000" cy="6172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lvl1pPr>
              <a:defRPr>
                <a:solidFill>
                  <a:srgbClr val="616166"/>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rgbClr val="616166"/>
                </a:solidFill>
              </a:defRPr>
            </a:lvl1pPr>
            <a:lvl2pPr>
              <a:defRPr>
                <a:solidFill>
                  <a:srgbClr val="616166"/>
                </a:solidFill>
              </a:defRPr>
            </a:lvl2pPr>
            <a:lvl3pPr>
              <a:defRPr>
                <a:solidFill>
                  <a:srgbClr val="616166"/>
                </a:solidFill>
              </a:defRPr>
            </a:lvl3pPr>
            <a:lvl4pPr>
              <a:defRPr>
                <a:solidFill>
                  <a:srgbClr val="616166"/>
                </a:solidFill>
              </a:defRPr>
            </a:lvl4pPr>
            <a:lvl5pPr>
              <a:defRPr>
                <a:solidFill>
                  <a:srgbClr val="61616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193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911264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15635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8723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54430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Rectangle 6"/>
          <p:cNvSpPr/>
          <p:nvPr userDrawn="1"/>
        </p:nvSpPr>
        <p:spPr>
          <a:xfrm>
            <a:off x="-53163" y="0"/>
            <a:ext cx="9250326" cy="6858000"/>
          </a:xfrm>
          <a:prstGeom prst="rect">
            <a:avLst/>
          </a:prstGeom>
          <a:solidFill>
            <a:srgbClr val="6161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77691" t="-26" r="-7784" b="-1117"/>
          <a:stretch/>
        </p:blipFill>
        <p:spPr>
          <a:xfrm rot="16200000">
            <a:off x="2521312" y="265176"/>
            <a:ext cx="4226251" cy="8906256"/>
          </a:xfrm>
          <a:prstGeom prst="rect">
            <a:avLst/>
          </a:prstGeom>
        </p:spPr>
      </p:pic>
      <p:sp>
        <p:nvSpPr>
          <p:cNvPr id="6" name="Title 5"/>
          <p:cNvSpPr>
            <a:spLocks noGrp="1"/>
          </p:cNvSpPr>
          <p:nvPr>
            <p:ph type="title" hasCustomPrompt="1"/>
          </p:nvPr>
        </p:nvSpPr>
        <p:spPr>
          <a:xfrm>
            <a:off x="457200" y="2514600"/>
            <a:ext cx="8229600" cy="1143000"/>
          </a:xfrm>
        </p:spPr>
        <p:txBody>
          <a:bodyPr/>
          <a:lstStyle/>
          <a:p>
            <a:r>
              <a:rPr lang="en-US" dirty="0"/>
              <a:t>CLICK TO EDIT MASTER TITLE STYLE</a:t>
            </a:r>
          </a:p>
        </p:txBody>
      </p:sp>
      <p:pic>
        <p:nvPicPr>
          <p:cNvPr id="11" name="Picture 10" descr="NIH_Master_Logo_White.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199" y="6324600"/>
            <a:ext cx="2467599" cy="381000"/>
          </a:xfrm>
          <a:prstGeom prst="rect">
            <a:avLst/>
          </a:prstGeom>
        </p:spPr>
      </p:pic>
      <p:sp>
        <p:nvSpPr>
          <p:cNvPr id="12" name="TextBox 11"/>
          <p:cNvSpPr txBox="1"/>
          <p:nvPr userDrawn="1"/>
        </p:nvSpPr>
        <p:spPr>
          <a:xfrm>
            <a:off x="6827883" y="6398568"/>
            <a:ext cx="1462284" cy="253916"/>
          </a:xfrm>
          <a:prstGeom prst="rect">
            <a:avLst/>
          </a:prstGeom>
          <a:noFill/>
        </p:spPr>
        <p:txBody>
          <a:bodyPr wrap="none" rtlCol="0">
            <a:spAutoFit/>
          </a:bodyPr>
          <a:lstStyle/>
          <a:p>
            <a:pPr algn="r"/>
            <a:r>
              <a:rPr lang="en-US" sz="1050" b="1" kern="1200" dirty="0">
                <a:solidFill>
                  <a:schemeClr val="bg1"/>
                </a:solidFill>
                <a:effectLst/>
                <a:latin typeface="+mn-lt"/>
                <a:ea typeface="+mn-ea"/>
                <a:cs typeface="+mn-cs"/>
              </a:rPr>
              <a:t>BIOETHICS AT THE NIH</a:t>
            </a:r>
            <a:endParaRPr lang="en-US" sz="1050" b="1" dirty="0">
              <a:solidFill>
                <a:schemeClr val="bg1"/>
              </a:solidFill>
            </a:endParaRPr>
          </a:p>
        </p:txBody>
      </p:sp>
      <p:pic>
        <p:nvPicPr>
          <p:cNvPr id="9" name="Picture 8"/>
          <p:cNvPicPr>
            <a:picLocks noChangeAspect="1"/>
          </p:cNvPicPr>
          <p:nvPr userDrawn="1"/>
        </p:nvPicPr>
        <p:blipFill rotWithShape="1">
          <a:blip r:embed="rId4" cstate="print">
            <a:extLst>
              <a:ext uri="{28A0092B-C50C-407E-A947-70E740481C1C}">
                <a14:useLocalDpi xmlns:a14="http://schemas.microsoft.com/office/drawing/2010/main" val="0"/>
              </a:ext>
            </a:extLst>
          </a:blip>
          <a:srcRect l="5809" t="5045" r="7055" b="39464"/>
          <a:stretch/>
        </p:blipFill>
        <p:spPr>
          <a:xfrm>
            <a:off x="6324600" y="6322423"/>
            <a:ext cx="533400" cy="391160"/>
          </a:xfrm>
          <a:prstGeom prst="rect">
            <a:avLst/>
          </a:prstGeom>
        </p:spPr>
      </p:pic>
    </p:spTree>
    <p:extLst>
      <p:ext uri="{BB962C8B-B14F-4D97-AF65-F5344CB8AC3E}">
        <p14:creationId xmlns:p14="http://schemas.microsoft.com/office/powerpoint/2010/main" val="4286281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8783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02416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56830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57359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3922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0" y="0"/>
            <a:ext cx="9144000" cy="6172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lvl1pPr>
              <a:defRPr>
                <a:solidFill>
                  <a:srgbClr val="616166"/>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rgbClr val="616166"/>
                </a:solidFill>
              </a:defRPr>
            </a:lvl1pPr>
            <a:lvl2pPr>
              <a:defRPr>
                <a:solidFill>
                  <a:srgbClr val="616166"/>
                </a:solidFill>
              </a:defRPr>
            </a:lvl2pPr>
            <a:lvl3pPr>
              <a:defRPr>
                <a:solidFill>
                  <a:srgbClr val="616166"/>
                </a:solidFill>
              </a:defRPr>
            </a:lvl3pPr>
            <a:lvl4pPr>
              <a:defRPr>
                <a:solidFill>
                  <a:srgbClr val="616166"/>
                </a:solidFill>
              </a:defRPr>
            </a:lvl4pPr>
            <a:lvl5pPr>
              <a:defRPr>
                <a:solidFill>
                  <a:srgbClr val="61616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8468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780878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8740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2732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84016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7196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263399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4.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53163" y="0"/>
            <a:ext cx="925032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E376F2-1478-4FC9-AF5B-5EC54E6AE47E}" type="datetimeFigureOut">
              <a:rPr lang="en-US" smtClean="0"/>
              <a:t>12/13/2024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299F00-7C31-47AB-B45D-46154B941518}" type="slidenum">
              <a:rPr lang="en-US" smtClean="0"/>
              <a:t>‹#›</a:t>
            </a:fld>
            <a:endParaRPr lang="en-US" dirty="0"/>
          </a:p>
        </p:txBody>
      </p:sp>
      <p:pic>
        <p:nvPicPr>
          <p:cNvPr id="8" name="Picture 7" descr="bioethics center logoW.png"/>
          <p:cNvPicPr>
            <a:picLocks noChangeAspect="1"/>
          </p:cNvPicPr>
          <p:nvPr userDrawn="1"/>
        </p:nvPicPr>
        <p:blipFill rotWithShape="1">
          <a:blip r:embed="rId14" cstate="print">
            <a:alphaModFix amt="11000"/>
            <a:extLst>
              <a:ext uri="{28A0092B-C50C-407E-A947-70E740481C1C}">
                <a14:useLocalDpi xmlns:a14="http://schemas.microsoft.com/office/drawing/2010/main" val="0"/>
              </a:ext>
            </a:extLst>
          </a:blip>
          <a:srcRect t="66" b="8665"/>
          <a:stretch/>
        </p:blipFill>
        <p:spPr>
          <a:xfrm>
            <a:off x="76200" y="304800"/>
            <a:ext cx="3448044" cy="2171966"/>
          </a:xfrm>
          <a:prstGeom prst="rect">
            <a:avLst/>
          </a:prstGeom>
        </p:spPr>
      </p:pic>
    </p:spTree>
    <p:extLst>
      <p:ext uri="{BB962C8B-B14F-4D97-AF65-F5344CB8AC3E}">
        <p14:creationId xmlns:p14="http://schemas.microsoft.com/office/powerpoint/2010/main" val="343525947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248400"/>
            <a:ext cx="9144000" cy="609600"/>
          </a:xfrm>
          <a:prstGeom prst="rect">
            <a:avLst/>
          </a:prstGeom>
          <a:solidFill>
            <a:srgbClr val="1F49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E376F2-1478-4FC9-AF5B-5EC54E6AE47E}" type="datetimeFigureOut">
              <a:rPr lang="en-US" smtClean="0"/>
              <a:t>12/13/2024</a:t>
            </a:fld>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299F00-7C31-47AB-B45D-46154B941518}" type="slidenum">
              <a:rPr lang="en-US" smtClean="0"/>
              <a:t>‹#›</a:t>
            </a:fld>
            <a:endParaRPr lang="en-US" dirty="0"/>
          </a:p>
        </p:txBody>
      </p:sp>
      <p:pic>
        <p:nvPicPr>
          <p:cNvPr id="10" name="Picture 9" descr="NIH_Master_Logo_White.png"/>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57200" y="6324600"/>
            <a:ext cx="2467599" cy="381000"/>
          </a:xfrm>
          <a:prstGeom prst="rect">
            <a:avLst/>
          </a:prstGeom>
        </p:spPr>
      </p:pic>
      <p:sp>
        <p:nvSpPr>
          <p:cNvPr id="14" name="TextBox 13"/>
          <p:cNvSpPr txBox="1"/>
          <p:nvPr userDrawn="1"/>
        </p:nvSpPr>
        <p:spPr>
          <a:xfrm>
            <a:off x="7010400" y="6407234"/>
            <a:ext cx="1462284" cy="253916"/>
          </a:xfrm>
          <a:prstGeom prst="rect">
            <a:avLst/>
          </a:prstGeom>
          <a:noFill/>
        </p:spPr>
        <p:txBody>
          <a:bodyPr wrap="none" rtlCol="0">
            <a:spAutoFit/>
          </a:bodyPr>
          <a:lstStyle/>
          <a:p>
            <a:pPr algn="r"/>
            <a:r>
              <a:rPr lang="en-US" sz="1050" b="1" kern="1200" dirty="0">
                <a:solidFill>
                  <a:schemeClr val="bg1"/>
                </a:solidFill>
                <a:effectLst/>
                <a:latin typeface="+mn-lt"/>
                <a:ea typeface="+mn-ea"/>
                <a:cs typeface="+mn-cs"/>
              </a:rPr>
              <a:t>BIOETHICS AT THE NIH</a:t>
            </a:r>
            <a:endParaRPr lang="en-US" sz="1050" b="1" dirty="0">
              <a:solidFill>
                <a:schemeClr val="bg1"/>
              </a:solidFill>
            </a:endParaRPr>
          </a:p>
        </p:txBody>
      </p:sp>
      <p:pic>
        <p:nvPicPr>
          <p:cNvPr id="9" name="Picture 8"/>
          <p:cNvPicPr>
            <a:picLocks noChangeAspect="1"/>
          </p:cNvPicPr>
          <p:nvPr userDrawn="1"/>
        </p:nvPicPr>
        <p:blipFill rotWithShape="1">
          <a:blip r:embed="rId15" cstate="print">
            <a:extLst>
              <a:ext uri="{28A0092B-C50C-407E-A947-70E740481C1C}">
                <a14:useLocalDpi xmlns:a14="http://schemas.microsoft.com/office/drawing/2010/main" val="0"/>
              </a:ext>
            </a:extLst>
          </a:blip>
          <a:srcRect l="5809" t="5045" r="7055" b="39464"/>
          <a:stretch/>
        </p:blipFill>
        <p:spPr>
          <a:xfrm>
            <a:off x="6553200" y="6338612"/>
            <a:ext cx="533400" cy="391160"/>
          </a:xfrm>
          <a:prstGeom prst="rect">
            <a:avLst/>
          </a:prstGeom>
        </p:spPr>
      </p:pic>
    </p:spTree>
    <p:extLst>
      <p:ext uri="{BB962C8B-B14F-4D97-AF65-F5344CB8AC3E}">
        <p14:creationId xmlns:p14="http://schemas.microsoft.com/office/powerpoint/2010/main" val="236847087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rgbClr val="616166"/>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rgbClr val="616166"/>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rgbClr val="616166"/>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rgbClr val="616166"/>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rgbClr val="616166"/>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81200"/>
            <a:ext cx="8686800" cy="1470025"/>
          </a:xfrm>
        </p:spPr>
        <p:txBody>
          <a:bodyPr>
            <a:noAutofit/>
          </a:bodyPr>
          <a:lstStyle/>
          <a:p>
            <a:pPr algn="l"/>
            <a:r>
              <a:rPr lang="en-US" sz="4000" dirty="0">
                <a:solidFill>
                  <a:srgbClr val="FFE35B"/>
                </a:solidFill>
              </a:rPr>
              <a:t>Differing Approaches to Measuring </a:t>
            </a:r>
            <a:br>
              <a:rPr lang="en-US" sz="4000" dirty="0">
                <a:solidFill>
                  <a:srgbClr val="FFE35B"/>
                </a:solidFill>
              </a:rPr>
            </a:br>
            <a:r>
              <a:rPr lang="en-US" sz="4000" dirty="0">
                <a:solidFill>
                  <a:srgbClr val="FFE35B"/>
                </a:solidFill>
              </a:rPr>
              <a:t>and Ensuring IRB Effectiveness:</a:t>
            </a:r>
            <a:br>
              <a:rPr lang="en-US" sz="4000" dirty="0">
                <a:solidFill>
                  <a:srgbClr val="FFE35B"/>
                </a:solidFill>
              </a:rPr>
            </a:br>
            <a:r>
              <a:rPr lang="en-US" sz="4000" dirty="0">
                <a:solidFill>
                  <a:srgbClr val="FFE35B"/>
                </a:solidFill>
              </a:rPr>
              <a:t>Setting the Stage</a:t>
            </a:r>
          </a:p>
        </p:txBody>
      </p:sp>
      <p:sp>
        <p:nvSpPr>
          <p:cNvPr id="3" name="Subtitle 2"/>
          <p:cNvSpPr>
            <a:spLocks noGrp="1"/>
          </p:cNvSpPr>
          <p:nvPr>
            <p:ph type="subTitle" idx="1"/>
          </p:nvPr>
        </p:nvSpPr>
        <p:spPr>
          <a:xfrm>
            <a:off x="1295400" y="4267200"/>
            <a:ext cx="7315200" cy="1371600"/>
          </a:xfrm>
        </p:spPr>
        <p:txBody>
          <a:bodyPr>
            <a:noAutofit/>
          </a:bodyPr>
          <a:lstStyle/>
          <a:p>
            <a:pPr algn="r">
              <a:lnSpc>
                <a:spcPct val="90000"/>
              </a:lnSpc>
            </a:pPr>
            <a:r>
              <a:rPr lang="en-US" sz="3600" dirty="0"/>
              <a:t>Holly Taylor, PhD, MPH</a:t>
            </a:r>
            <a:endParaRPr lang="en-US" sz="2400" i="1" dirty="0"/>
          </a:p>
          <a:p>
            <a:pPr algn="r">
              <a:lnSpc>
                <a:spcPct val="90000"/>
              </a:lnSpc>
            </a:pPr>
            <a:r>
              <a:rPr lang="en-US" sz="2400" i="1" dirty="0"/>
              <a:t>Department of Bioethics</a:t>
            </a:r>
          </a:p>
          <a:p>
            <a:pPr algn="r">
              <a:lnSpc>
                <a:spcPct val="90000"/>
              </a:lnSpc>
            </a:pPr>
            <a:r>
              <a:rPr lang="en-US" sz="2400" i="1" dirty="0"/>
              <a:t>NIH</a:t>
            </a:r>
          </a:p>
        </p:txBody>
      </p:sp>
      <p:pic>
        <p:nvPicPr>
          <p:cNvPr id="9" name="Picture 8" descr="NIH - National Institutes of Health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199" y="6324600"/>
            <a:ext cx="2467599" cy="381000"/>
          </a:xfrm>
          <a:prstGeom prst="rect">
            <a:avLst/>
          </a:prstGeom>
        </p:spPr>
      </p:pic>
      <p:grpSp>
        <p:nvGrpSpPr>
          <p:cNvPr id="4" name="Group 3" descr="Bioethics at the NIH logo">
            <a:extLst>
              <a:ext uri="{FF2B5EF4-FFF2-40B4-BE49-F238E27FC236}">
                <a16:creationId xmlns:a16="http://schemas.microsoft.com/office/drawing/2014/main" id="{B6AA8B20-6475-4417-1FDB-8B05042A61BB}"/>
              </a:ext>
            </a:extLst>
          </p:cNvPr>
          <p:cNvGrpSpPr/>
          <p:nvPr/>
        </p:nvGrpSpPr>
        <p:grpSpPr>
          <a:xfrm>
            <a:off x="6524471" y="6343332"/>
            <a:ext cx="1922501" cy="391160"/>
            <a:chOff x="6524471" y="6343332"/>
            <a:chExt cx="1922501" cy="391160"/>
          </a:xfrm>
        </p:grpSpPr>
        <p:sp>
          <p:nvSpPr>
            <p:cNvPr id="14" name="TextBox 13" descr="NIH_Master_Logo_White.png"/>
            <p:cNvSpPr txBox="1"/>
            <p:nvPr/>
          </p:nvSpPr>
          <p:spPr>
            <a:xfrm>
              <a:off x="6984688" y="6415372"/>
              <a:ext cx="1462284" cy="253916"/>
            </a:xfrm>
            <a:prstGeom prst="rect">
              <a:avLst/>
            </a:prstGeom>
            <a:noFill/>
          </p:spPr>
          <p:txBody>
            <a:bodyPr wrap="none" rtlCol="0">
              <a:spAutoFit/>
            </a:bodyPr>
            <a:lstStyle/>
            <a:p>
              <a:pPr algn="r"/>
              <a:r>
                <a:rPr lang="en-US" sz="1050" b="1" kern="1200" dirty="0">
                  <a:solidFill>
                    <a:schemeClr val="bg1"/>
                  </a:solidFill>
                  <a:effectLst/>
                  <a:latin typeface="+mn-lt"/>
                  <a:ea typeface="+mn-ea"/>
                  <a:cs typeface="+mn-cs"/>
                </a:rPr>
                <a:t>BIOETHICS AT THE NIH</a:t>
              </a:r>
              <a:endParaRPr lang="en-US" sz="1050" b="1" dirty="0">
                <a:solidFill>
                  <a:schemeClr val="bg1"/>
                </a:solidFill>
              </a:endParaRPr>
            </a:p>
          </p:txBody>
        </p:sp>
        <p:pic>
          <p:nvPicPr>
            <p:cNvPr id="11" name="Picture 10" descr="NIH_Master_Logo_White.png"/>
            <p:cNvPicPr>
              <a:picLocks noChangeAspect="1"/>
            </p:cNvPicPr>
            <p:nvPr/>
          </p:nvPicPr>
          <p:blipFill rotWithShape="1">
            <a:blip r:embed="rId3" cstate="print">
              <a:extLst>
                <a:ext uri="{28A0092B-C50C-407E-A947-70E740481C1C}">
                  <a14:useLocalDpi xmlns:a14="http://schemas.microsoft.com/office/drawing/2010/main" val="0"/>
                </a:ext>
              </a:extLst>
            </a:blip>
            <a:srcRect l="5809" t="5045" r="7055" b="39464"/>
            <a:stretch/>
          </p:blipFill>
          <p:spPr>
            <a:xfrm>
              <a:off x="6524471" y="6343332"/>
              <a:ext cx="533400" cy="391160"/>
            </a:xfrm>
            <a:prstGeom prst="rect">
              <a:avLst/>
            </a:prstGeom>
          </p:spPr>
        </p:pic>
      </p:grpSp>
    </p:spTree>
    <p:extLst>
      <p:ext uri="{BB962C8B-B14F-4D97-AF65-F5344CB8AC3E}">
        <p14:creationId xmlns:p14="http://schemas.microsoft.com/office/powerpoint/2010/main" val="29241726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457200" y="1905000"/>
            <a:ext cx="8229600" cy="4221163"/>
          </a:xfrm>
        </p:spPr>
        <p:txBody>
          <a:bodyPr/>
          <a:lstStyle/>
          <a:p>
            <a:pPr marL="0" indent="4763" algn="ctr">
              <a:spcBef>
                <a:spcPts val="0"/>
              </a:spcBef>
              <a:buNone/>
              <a:defRPr/>
            </a:pPr>
            <a:r>
              <a:rPr lang="en-US" altLang="en-US" dirty="0"/>
              <a:t>The views expressed in this talk are my own. </a:t>
            </a:r>
          </a:p>
          <a:p>
            <a:pPr marL="0" indent="4763" algn="ctr">
              <a:spcBef>
                <a:spcPts val="0"/>
              </a:spcBef>
              <a:buNone/>
              <a:defRPr/>
            </a:pPr>
            <a:r>
              <a:rPr lang="en-US" altLang="en-US" dirty="0"/>
              <a:t>They do not represent the position or policy </a:t>
            </a:r>
          </a:p>
          <a:p>
            <a:pPr marL="0" indent="4763" algn="ctr">
              <a:spcBef>
                <a:spcPts val="0"/>
              </a:spcBef>
              <a:buNone/>
              <a:defRPr/>
            </a:pPr>
            <a:r>
              <a:rPr lang="en-US" altLang="en-US" dirty="0"/>
              <a:t>of the NIH, DHHS, or US government.</a:t>
            </a:r>
            <a:endParaRPr lang="en-US" altLang="en-US" dirty="0">
              <a:solidFill>
                <a:schemeClr val="tx1"/>
              </a:solidFill>
            </a:endParaRPr>
          </a:p>
        </p:txBody>
      </p:sp>
    </p:spTree>
    <p:extLst>
      <p:ext uri="{BB962C8B-B14F-4D97-AF65-F5344CB8AC3E}">
        <p14:creationId xmlns:p14="http://schemas.microsoft.com/office/powerpoint/2010/main" val="33919592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52632-0A7E-57F5-838A-5F86C3AE0F29}"/>
              </a:ext>
            </a:extLst>
          </p:cNvPr>
          <p:cNvSpPr>
            <a:spLocks noGrp="1"/>
          </p:cNvSpPr>
          <p:nvPr>
            <p:ph type="title"/>
          </p:nvPr>
        </p:nvSpPr>
        <p:spPr>
          <a:xfrm>
            <a:off x="457200" y="274638"/>
            <a:ext cx="8229600" cy="1143000"/>
          </a:xfrm>
        </p:spPr>
        <p:txBody>
          <a:bodyPr anchor="ctr">
            <a:normAutofit/>
          </a:bodyPr>
          <a:lstStyle/>
          <a:p>
            <a:r>
              <a:rPr lang="en-US" dirty="0"/>
              <a:t>Measuring Effectiveness</a:t>
            </a:r>
          </a:p>
        </p:txBody>
      </p:sp>
      <p:pic>
        <p:nvPicPr>
          <p:cNvPr id="1026" name="Picture 2">
            <a:extLst>
              <a:ext uri="{FF2B5EF4-FFF2-40B4-BE49-F238E27FC236}">
                <a16:creationId xmlns:a16="http://schemas.microsoft.com/office/drawing/2014/main" id="{94956035-368C-8664-3C9E-D8142FC1EF60}"/>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54691" y="1600200"/>
            <a:ext cx="6034617" cy="4525963"/>
          </a:xfrm>
          <a:prstGeom prst="rect">
            <a:avLst/>
          </a:prstGeom>
          <a:solidFill>
            <a:srgbClr val="FFFFFF"/>
          </a:solidFill>
        </p:spPr>
      </p:pic>
    </p:spTree>
    <p:extLst>
      <p:ext uri="{BB962C8B-B14F-4D97-AF65-F5344CB8AC3E}">
        <p14:creationId xmlns:p14="http://schemas.microsoft.com/office/powerpoint/2010/main" val="39293826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6AA2F-D493-6343-A028-03B3664C0DDA}"/>
              </a:ext>
            </a:extLst>
          </p:cNvPr>
          <p:cNvSpPr>
            <a:spLocks noGrp="1"/>
          </p:cNvSpPr>
          <p:nvPr>
            <p:ph type="title"/>
          </p:nvPr>
        </p:nvSpPr>
        <p:spPr/>
        <p:txBody>
          <a:bodyPr/>
          <a:lstStyle/>
          <a:p>
            <a:pPr algn="ctr"/>
            <a:r>
              <a:rPr kumimoji="0" lang="en-US" sz="4400" b="0" i="0" u="none" strike="noStrike" kern="1200" cap="none" spc="0" normalizeH="0" baseline="0" noProof="0" dirty="0">
                <a:ln>
                  <a:noFill/>
                </a:ln>
                <a:solidFill>
                  <a:srgbClr val="616166"/>
                </a:solidFill>
                <a:effectLst/>
                <a:uLnTx/>
                <a:uFillTx/>
                <a:latin typeface="Franklin Gothic Medium"/>
                <a:ea typeface="+mj-ea"/>
                <a:cs typeface="+mj-cs"/>
              </a:rPr>
              <a:t>Measuring Effectiveness</a:t>
            </a:r>
            <a:r>
              <a:rPr kumimoji="0" lang="en-US" sz="600" b="0" i="0" u="none" strike="noStrike" kern="1200" cap="none" spc="0" normalizeH="0" baseline="0" noProof="0" dirty="0">
                <a:ln>
                  <a:noFill/>
                </a:ln>
                <a:solidFill>
                  <a:schemeClr val="bg1"/>
                </a:solidFill>
                <a:effectLst/>
                <a:uLnTx/>
                <a:uFillTx/>
                <a:latin typeface="Franklin Gothic Medium"/>
                <a:ea typeface="+mj-ea"/>
                <a:cs typeface="+mj-cs"/>
              </a:rPr>
              <a:t> 2</a:t>
            </a:r>
            <a:endParaRPr lang="en-US" sz="600" b="1" dirty="0">
              <a:solidFill>
                <a:schemeClr val="bg1"/>
              </a:solidFill>
            </a:endParaRPr>
          </a:p>
        </p:txBody>
      </p:sp>
      <p:sp>
        <p:nvSpPr>
          <p:cNvPr id="9" name="TextBox 8">
            <a:extLst>
              <a:ext uri="{FF2B5EF4-FFF2-40B4-BE49-F238E27FC236}">
                <a16:creationId xmlns:a16="http://schemas.microsoft.com/office/drawing/2014/main" id="{FB96D4F5-2835-F5C3-A9E6-0E9673C063AE}"/>
              </a:ext>
            </a:extLst>
          </p:cNvPr>
          <p:cNvSpPr txBox="1"/>
          <p:nvPr/>
        </p:nvSpPr>
        <p:spPr>
          <a:xfrm>
            <a:off x="3957796" y="1839511"/>
            <a:ext cx="1295291" cy="461665"/>
          </a:xfrm>
          <a:prstGeom prst="rect">
            <a:avLst/>
          </a:prstGeom>
          <a:noFill/>
        </p:spPr>
        <p:txBody>
          <a:bodyPr wrap="none" rtlCol="0">
            <a:spAutoFit/>
          </a:bodyPr>
          <a:lstStyle/>
          <a:p>
            <a:pPr defTabSz="685800"/>
            <a:r>
              <a:rPr lang="en-US" sz="2400" b="1" i="1" u="sng" dirty="0">
                <a:solidFill>
                  <a:prstClr val="black"/>
                </a:solidFill>
                <a:latin typeface="Calibri" panose="020F0502020204030204"/>
              </a:rPr>
              <a:t>QUALITY</a:t>
            </a:r>
          </a:p>
        </p:txBody>
      </p:sp>
      <p:sp>
        <p:nvSpPr>
          <p:cNvPr id="14" name="Freeform: Shape 13">
            <a:extLst>
              <a:ext uri="{FF2B5EF4-FFF2-40B4-BE49-F238E27FC236}">
                <a16:creationId xmlns:a16="http://schemas.microsoft.com/office/drawing/2014/main" id="{53CF63CD-963E-A5C8-F25F-F246C8E90015}"/>
              </a:ext>
            </a:extLst>
          </p:cNvPr>
          <p:cNvSpPr/>
          <p:nvPr/>
        </p:nvSpPr>
        <p:spPr>
          <a:xfrm>
            <a:off x="632115" y="2268673"/>
            <a:ext cx="3030680" cy="3030680"/>
          </a:xfrm>
          <a:custGeom>
            <a:avLst/>
            <a:gdLst>
              <a:gd name="connsiteX0" fmla="*/ 0 w 3030680"/>
              <a:gd name="connsiteY0" fmla="*/ 1515340 h 3030680"/>
              <a:gd name="connsiteX1" fmla="*/ 1515340 w 3030680"/>
              <a:gd name="connsiteY1" fmla="*/ 0 h 3030680"/>
              <a:gd name="connsiteX2" fmla="*/ 3030680 w 3030680"/>
              <a:gd name="connsiteY2" fmla="*/ 1515340 h 3030680"/>
              <a:gd name="connsiteX3" fmla="*/ 1515340 w 3030680"/>
              <a:gd name="connsiteY3" fmla="*/ 3030680 h 3030680"/>
              <a:gd name="connsiteX4" fmla="*/ 0 w 3030680"/>
              <a:gd name="connsiteY4" fmla="*/ 1515340 h 30306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0680" h="3030680">
                <a:moveTo>
                  <a:pt x="0" y="1515340"/>
                </a:moveTo>
                <a:cubicBezTo>
                  <a:pt x="0" y="678441"/>
                  <a:pt x="678441" y="0"/>
                  <a:pt x="1515340" y="0"/>
                </a:cubicBezTo>
                <a:cubicBezTo>
                  <a:pt x="2352239" y="0"/>
                  <a:pt x="3030680" y="678441"/>
                  <a:pt x="3030680" y="1515340"/>
                </a:cubicBezTo>
                <a:cubicBezTo>
                  <a:pt x="3030680" y="2352239"/>
                  <a:pt x="2352239" y="3030680"/>
                  <a:pt x="1515340" y="3030680"/>
                </a:cubicBezTo>
                <a:cubicBezTo>
                  <a:pt x="678441" y="3030680"/>
                  <a:pt x="0" y="2352239"/>
                  <a:pt x="0" y="1515340"/>
                </a:cubicBezTo>
                <a:close/>
              </a:path>
            </a:pathLst>
          </a:custGeom>
          <a:solidFill>
            <a:schemeClr val="accent1">
              <a:alpha val="50000"/>
            </a:schemeClr>
          </a:solidFill>
        </p:spPr>
        <p:style>
          <a:lnRef idx="2">
            <a:schemeClr val="lt1">
              <a:hueOff val="0"/>
              <a:satOff val="0"/>
              <a:lumOff val="0"/>
              <a:alphaOff val="0"/>
            </a:schemeClr>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610621" tIns="471773" rIns="610621" bIns="471773" numCol="1" spcCol="1270" anchor="ctr" anchorCtr="0">
            <a:noAutofit/>
          </a:bodyPr>
          <a:lstStyle/>
          <a:p>
            <a:pPr marL="0" lvl="0" indent="0" algn="ctr" defTabSz="977900">
              <a:lnSpc>
                <a:spcPct val="90000"/>
              </a:lnSpc>
              <a:spcBef>
                <a:spcPct val="0"/>
              </a:spcBef>
              <a:spcAft>
                <a:spcPct val="35000"/>
              </a:spcAft>
              <a:buNone/>
            </a:pPr>
            <a:r>
              <a:rPr lang="en-US" sz="2200" kern="1200" dirty="0"/>
              <a:t>Presence of procedural and structural factors to promote effectiveness</a:t>
            </a:r>
          </a:p>
        </p:txBody>
      </p:sp>
      <p:sp>
        <p:nvSpPr>
          <p:cNvPr id="15" name="Freeform: Shape 14">
            <a:extLst>
              <a:ext uri="{FF2B5EF4-FFF2-40B4-BE49-F238E27FC236}">
                <a16:creationId xmlns:a16="http://schemas.microsoft.com/office/drawing/2014/main" id="{131EB3FC-E6F9-7FC3-D5FE-56ECCFED9130}"/>
              </a:ext>
            </a:extLst>
          </p:cNvPr>
          <p:cNvSpPr/>
          <p:nvPr/>
        </p:nvSpPr>
        <p:spPr>
          <a:xfrm>
            <a:off x="3056659" y="2268673"/>
            <a:ext cx="3030680" cy="3030680"/>
          </a:xfrm>
          <a:custGeom>
            <a:avLst/>
            <a:gdLst>
              <a:gd name="connsiteX0" fmla="*/ 0 w 3030680"/>
              <a:gd name="connsiteY0" fmla="*/ 1515340 h 3030680"/>
              <a:gd name="connsiteX1" fmla="*/ 1515340 w 3030680"/>
              <a:gd name="connsiteY1" fmla="*/ 0 h 3030680"/>
              <a:gd name="connsiteX2" fmla="*/ 3030680 w 3030680"/>
              <a:gd name="connsiteY2" fmla="*/ 1515340 h 3030680"/>
              <a:gd name="connsiteX3" fmla="*/ 1515340 w 3030680"/>
              <a:gd name="connsiteY3" fmla="*/ 3030680 h 3030680"/>
              <a:gd name="connsiteX4" fmla="*/ 0 w 3030680"/>
              <a:gd name="connsiteY4" fmla="*/ 1515340 h 30306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0680" h="3030680">
                <a:moveTo>
                  <a:pt x="0" y="1515340"/>
                </a:moveTo>
                <a:cubicBezTo>
                  <a:pt x="0" y="678441"/>
                  <a:pt x="678441" y="0"/>
                  <a:pt x="1515340" y="0"/>
                </a:cubicBezTo>
                <a:cubicBezTo>
                  <a:pt x="2352239" y="0"/>
                  <a:pt x="3030680" y="678441"/>
                  <a:pt x="3030680" y="1515340"/>
                </a:cubicBezTo>
                <a:cubicBezTo>
                  <a:pt x="3030680" y="2352239"/>
                  <a:pt x="2352239" y="3030680"/>
                  <a:pt x="1515340" y="3030680"/>
                </a:cubicBezTo>
                <a:cubicBezTo>
                  <a:pt x="678441" y="3030680"/>
                  <a:pt x="0" y="2352239"/>
                  <a:pt x="0" y="1515340"/>
                </a:cubicBezTo>
                <a:close/>
              </a:path>
            </a:pathLst>
          </a:custGeom>
          <a:solidFill>
            <a:srgbClr val="FF0000">
              <a:alpha val="50000"/>
            </a:srgbClr>
          </a:solidFill>
        </p:spPr>
        <p:style>
          <a:lnRef idx="2">
            <a:schemeClr val="lt1">
              <a:hueOff val="0"/>
              <a:satOff val="0"/>
              <a:lumOff val="0"/>
              <a:alphaOff val="0"/>
            </a:schemeClr>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610621" tIns="469233" rIns="610621" bIns="469233" numCol="1" spcCol="1270" anchor="ctr" anchorCtr="0">
            <a:noAutofit/>
          </a:bodyPr>
          <a:lstStyle/>
          <a:p>
            <a:pPr marL="0" lvl="0" indent="0" algn="ctr" defTabSz="889000">
              <a:lnSpc>
                <a:spcPct val="90000"/>
              </a:lnSpc>
              <a:spcBef>
                <a:spcPct val="0"/>
              </a:spcBef>
              <a:spcAft>
                <a:spcPct val="35000"/>
              </a:spcAft>
              <a:buNone/>
            </a:pPr>
            <a:r>
              <a:rPr lang="en-US" sz="2000" b="1" u="sng" kern="1200" dirty="0"/>
              <a:t>EFFECTIVENESS</a:t>
            </a:r>
            <a:r>
              <a:rPr lang="en-US" sz="2000" kern="1200" dirty="0"/>
              <a:t> </a:t>
            </a:r>
            <a:r>
              <a:rPr lang="en-US" sz="2800" kern="1200" dirty="0"/>
              <a:t>in achieving outcomes</a:t>
            </a:r>
          </a:p>
        </p:txBody>
      </p:sp>
      <p:sp>
        <p:nvSpPr>
          <p:cNvPr id="16" name="Freeform: Shape 15">
            <a:extLst>
              <a:ext uri="{FF2B5EF4-FFF2-40B4-BE49-F238E27FC236}">
                <a16:creationId xmlns:a16="http://schemas.microsoft.com/office/drawing/2014/main" id="{1CBF6087-E589-BF6E-D0C0-972CBE067031}"/>
              </a:ext>
            </a:extLst>
          </p:cNvPr>
          <p:cNvSpPr/>
          <p:nvPr/>
        </p:nvSpPr>
        <p:spPr>
          <a:xfrm>
            <a:off x="5484669" y="2247943"/>
            <a:ext cx="3030680" cy="3030680"/>
          </a:xfrm>
          <a:custGeom>
            <a:avLst/>
            <a:gdLst>
              <a:gd name="connsiteX0" fmla="*/ 0 w 3030680"/>
              <a:gd name="connsiteY0" fmla="*/ 1515340 h 3030680"/>
              <a:gd name="connsiteX1" fmla="*/ 1515340 w 3030680"/>
              <a:gd name="connsiteY1" fmla="*/ 0 h 3030680"/>
              <a:gd name="connsiteX2" fmla="*/ 3030680 w 3030680"/>
              <a:gd name="connsiteY2" fmla="*/ 1515340 h 3030680"/>
              <a:gd name="connsiteX3" fmla="*/ 1515340 w 3030680"/>
              <a:gd name="connsiteY3" fmla="*/ 3030680 h 3030680"/>
              <a:gd name="connsiteX4" fmla="*/ 0 w 3030680"/>
              <a:gd name="connsiteY4" fmla="*/ 1515340 h 30306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0680" h="3030680">
                <a:moveTo>
                  <a:pt x="0" y="1515340"/>
                </a:moveTo>
                <a:cubicBezTo>
                  <a:pt x="0" y="678441"/>
                  <a:pt x="678441" y="0"/>
                  <a:pt x="1515340" y="0"/>
                </a:cubicBezTo>
                <a:cubicBezTo>
                  <a:pt x="2352239" y="0"/>
                  <a:pt x="3030680" y="678441"/>
                  <a:pt x="3030680" y="1515340"/>
                </a:cubicBezTo>
                <a:cubicBezTo>
                  <a:pt x="3030680" y="2352239"/>
                  <a:pt x="2352239" y="3030680"/>
                  <a:pt x="1515340" y="3030680"/>
                </a:cubicBezTo>
                <a:cubicBezTo>
                  <a:pt x="678441" y="3030680"/>
                  <a:pt x="0" y="2352239"/>
                  <a:pt x="0" y="1515340"/>
                </a:cubicBezTo>
                <a:close/>
              </a:path>
            </a:pathLst>
          </a:cu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spcFirstLastPara="0" vert="horz" wrap="square" lIns="610621" tIns="471773" rIns="610621" bIns="471773" numCol="1" spcCol="1270" anchor="ctr" anchorCtr="0">
            <a:noAutofit/>
          </a:bodyPr>
          <a:lstStyle/>
          <a:p>
            <a:pPr marL="0" lvl="0" indent="0" algn="ctr" defTabSz="977900">
              <a:lnSpc>
                <a:spcPct val="90000"/>
              </a:lnSpc>
              <a:spcBef>
                <a:spcPct val="0"/>
              </a:spcBef>
              <a:spcAft>
                <a:spcPct val="35000"/>
              </a:spcAft>
              <a:buNone/>
            </a:pPr>
            <a:r>
              <a:rPr lang="en-US" sz="2200" kern="1200" dirty="0"/>
              <a:t>Appropriate approach to achieving effectiveness (fair, efficient, avoidance of burden)</a:t>
            </a:r>
          </a:p>
        </p:txBody>
      </p:sp>
      <p:sp>
        <p:nvSpPr>
          <p:cNvPr id="5" name="Plus 4">
            <a:extLst>
              <a:ext uri="{FF2B5EF4-FFF2-40B4-BE49-F238E27FC236}">
                <a16:creationId xmlns:a16="http://schemas.microsoft.com/office/drawing/2014/main" id="{FA8AB2E0-9EE2-3C43-BB54-998905BB23AF}"/>
              </a:ext>
              <a:ext uri="{C183D7F6-B498-43B3-948B-1728B52AA6E4}">
                <adec:decorative xmlns:adec="http://schemas.microsoft.com/office/drawing/2017/decorative" val="1"/>
              </a:ext>
            </a:extLst>
          </p:cNvPr>
          <p:cNvSpPr/>
          <p:nvPr/>
        </p:nvSpPr>
        <p:spPr>
          <a:xfrm>
            <a:off x="3054738" y="3429000"/>
            <a:ext cx="685800" cy="685800"/>
          </a:xfrm>
          <a:prstGeom prst="mathPlus">
            <a:avLst>
              <a:gd name="adj1" fmla="val 4008"/>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6" name="Plus 5">
            <a:extLst>
              <a:ext uri="{FF2B5EF4-FFF2-40B4-BE49-F238E27FC236}">
                <a16:creationId xmlns:a16="http://schemas.microsoft.com/office/drawing/2014/main" id="{6A774ED2-793F-0441-9E8A-A23BA89C1244}"/>
              </a:ext>
              <a:ext uri="{C183D7F6-B498-43B3-948B-1728B52AA6E4}">
                <adec:decorative xmlns:adec="http://schemas.microsoft.com/office/drawing/2017/decorative" val="1"/>
              </a:ext>
            </a:extLst>
          </p:cNvPr>
          <p:cNvSpPr/>
          <p:nvPr/>
        </p:nvSpPr>
        <p:spPr>
          <a:xfrm>
            <a:off x="5442144" y="3441113"/>
            <a:ext cx="685800" cy="685800"/>
          </a:xfrm>
          <a:prstGeom prst="mathPlus">
            <a:avLst>
              <a:gd name="adj1" fmla="val 4008"/>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8" name="Right Brace 7">
            <a:extLst>
              <a:ext uri="{FF2B5EF4-FFF2-40B4-BE49-F238E27FC236}">
                <a16:creationId xmlns:a16="http://schemas.microsoft.com/office/drawing/2014/main" id="{DA4AA1B6-019E-4DB7-AC0D-E844A86C7D84}"/>
              </a:ext>
              <a:ext uri="{C183D7F6-B498-43B3-948B-1728B52AA6E4}">
                <adec:decorative xmlns:adec="http://schemas.microsoft.com/office/drawing/2017/decorative" val="1"/>
              </a:ext>
            </a:extLst>
          </p:cNvPr>
          <p:cNvSpPr/>
          <p:nvPr/>
        </p:nvSpPr>
        <p:spPr>
          <a:xfrm rot="16200000">
            <a:off x="4118062" y="-1431524"/>
            <a:ext cx="907876" cy="8298419"/>
          </a:xfrm>
          <a:prstGeom prst="rightBrace">
            <a:avLst>
              <a:gd name="adj1" fmla="val 75709"/>
              <a:gd name="adj2" fmla="val 49780"/>
            </a:avLst>
          </a:prstGeom>
          <a:ln w="635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endParaRPr lang="en-US" sz="1350" dirty="0">
              <a:solidFill>
                <a:prstClr val="black"/>
              </a:solidFill>
              <a:latin typeface="Calibri" panose="020F0502020204030204"/>
            </a:endParaRPr>
          </a:p>
        </p:txBody>
      </p:sp>
      <p:sp>
        <p:nvSpPr>
          <p:cNvPr id="10" name="TextBox 9">
            <a:extLst>
              <a:ext uri="{FF2B5EF4-FFF2-40B4-BE49-F238E27FC236}">
                <a16:creationId xmlns:a16="http://schemas.microsoft.com/office/drawing/2014/main" id="{997B78C8-ACA9-E5BD-F171-872BFF7EE19C}"/>
              </a:ext>
            </a:extLst>
          </p:cNvPr>
          <p:cNvSpPr txBox="1"/>
          <p:nvPr/>
        </p:nvSpPr>
        <p:spPr>
          <a:xfrm>
            <a:off x="422790" y="5479703"/>
            <a:ext cx="7578210" cy="692497"/>
          </a:xfrm>
          <a:prstGeom prst="rect">
            <a:avLst/>
          </a:prstGeom>
          <a:noFill/>
        </p:spPr>
        <p:txBody>
          <a:bodyPr wrap="square" rtlCol="0">
            <a:spAutoFit/>
          </a:bodyPr>
          <a:lstStyle/>
          <a:p>
            <a:r>
              <a:rPr lang="en-US" sz="1200" dirty="0"/>
              <a:t>Fernandez Lynch, H, Nicholls S, Meyer MN, Taylor HA. Of parachutes and participant protection: Moving beyond quality to advance effective research ethics oversight. J Emp Res Hum Res Ethics. 2019;14(3):190-96.</a:t>
            </a:r>
          </a:p>
          <a:p>
            <a:pPr>
              <a:spcBef>
                <a:spcPts val="600"/>
              </a:spcBef>
            </a:pPr>
            <a:r>
              <a:rPr lang="en-US" sz="1000" dirty="0"/>
              <a:t>There are speaker's comments located in the Notes section of this slide.</a:t>
            </a:r>
          </a:p>
        </p:txBody>
      </p:sp>
    </p:spTree>
    <p:extLst>
      <p:ext uri="{BB962C8B-B14F-4D97-AF65-F5344CB8AC3E}">
        <p14:creationId xmlns:p14="http://schemas.microsoft.com/office/powerpoint/2010/main" val="3777208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9F536-D0B6-E7CA-0AF4-04FA909FC8F0}"/>
              </a:ext>
            </a:extLst>
          </p:cNvPr>
          <p:cNvSpPr>
            <a:spLocks noGrp="1"/>
          </p:cNvSpPr>
          <p:nvPr>
            <p:ph type="title"/>
          </p:nvPr>
        </p:nvSpPr>
        <p:spPr/>
        <p:txBody>
          <a:bodyPr/>
          <a:lstStyle/>
          <a:p>
            <a:r>
              <a:rPr lang="en-US" dirty="0"/>
              <a:t>Outcomes of Interest</a:t>
            </a:r>
          </a:p>
        </p:txBody>
      </p:sp>
      <p:sp>
        <p:nvSpPr>
          <p:cNvPr id="3" name="Content Placeholder 2">
            <a:extLst>
              <a:ext uri="{FF2B5EF4-FFF2-40B4-BE49-F238E27FC236}">
                <a16:creationId xmlns:a16="http://schemas.microsoft.com/office/drawing/2014/main" id="{3DB3EDB4-CD13-E6BD-F01C-BD00FDBA04C5}"/>
              </a:ext>
            </a:extLst>
          </p:cNvPr>
          <p:cNvSpPr>
            <a:spLocks noGrp="1"/>
          </p:cNvSpPr>
          <p:nvPr>
            <p:ph idx="1"/>
          </p:nvPr>
        </p:nvSpPr>
        <p:spPr/>
        <p:txBody>
          <a:bodyPr/>
          <a:lstStyle/>
          <a:p>
            <a:r>
              <a:rPr lang="en-US" dirty="0"/>
              <a:t>Protect participants (+ communities)</a:t>
            </a:r>
          </a:p>
          <a:p>
            <a:r>
              <a:rPr lang="en-US" dirty="0"/>
              <a:t>Promote socially valuable research</a:t>
            </a:r>
          </a:p>
          <a:p>
            <a:r>
              <a:rPr lang="en-US" dirty="0"/>
              <a:t>Foster a culture of ethical concern</a:t>
            </a:r>
          </a:p>
          <a:p>
            <a:r>
              <a:rPr lang="en-US" dirty="0"/>
              <a:t>Promote public trust in research and the research enterprise</a:t>
            </a:r>
          </a:p>
        </p:txBody>
      </p:sp>
      <p:sp>
        <p:nvSpPr>
          <p:cNvPr id="5" name="TextBox 4">
            <a:extLst>
              <a:ext uri="{FF2B5EF4-FFF2-40B4-BE49-F238E27FC236}">
                <a16:creationId xmlns:a16="http://schemas.microsoft.com/office/drawing/2014/main" id="{DE7EF060-B3F8-6728-6038-B66DA391EEBA}"/>
              </a:ext>
            </a:extLst>
          </p:cNvPr>
          <p:cNvSpPr txBox="1"/>
          <p:nvPr/>
        </p:nvSpPr>
        <p:spPr>
          <a:xfrm>
            <a:off x="422790" y="5485089"/>
            <a:ext cx="7017887" cy="646331"/>
          </a:xfrm>
          <a:prstGeom prst="rect">
            <a:avLst/>
          </a:prstGeom>
          <a:noFill/>
        </p:spPr>
        <p:txBody>
          <a:bodyPr wrap="square" rtlCol="0">
            <a:spAutoFit/>
          </a:bodyPr>
          <a:lstStyle/>
          <a:p>
            <a:r>
              <a:rPr lang="en-US" sz="1200" dirty="0"/>
              <a:t>Fernandez Lynch, H, Nicholls S, Meyer MN, Taylor HA. Of parachutes and participant protection: Moving beyond quality to advance effective research ethics oversight. J Emp Res Hum Res Ethics. 2019;14(3):190-96.</a:t>
            </a:r>
          </a:p>
        </p:txBody>
      </p:sp>
    </p:spTree>
    <p:extLst>
      <p:ext uri="{BB962C8B-B14F-4D97-AF65-F5344CB8AC3E}">
        <p14:creationId xmlns:p14="http://schemas.microsoft.com/office/powerpoint/2010/main" val="16938505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700" name="Rectangle 4">
            <a:extLst>
              <a:ext uri="{FF2B5EF4-FFF2-40B4-BE49-F238E27FC236}">
                <a16:creationId xmlns:a16="http://schemas.microsoft.com/office/drawing/2014/main" id="{A7DE73D7-ACCC-4616-A347-6CB0AB5F8DAF}"/>
              </a:ext>
            </a:extLst>
          </p:cNvPr>
          <p:cNvSpPr>
            <a:spLocks noGrp="1" noChangeArrowheads="1"/>
          </p:cNvSpPr>
          <p:nvPr>
            <p:ph type="title"/>
          </p:nvPr>
        </p:nvSpPr>
        <p:spPr/>
        <p:txBody>
          <a:bodyPr>
            <a:normAutofit/>
          </a:bodyPr>
          <a:lstStyle/>
          <a:p>
            <a:pPr>
              <a:defRPr/>
            </a:pPr>
            <a:r>
              <a:rPr lang="en-US" dirty="0"/>
              <a:t>What’s the Problem?</a:t>
            </a:r>
          </a:p>
        </p:txBody>
      </p:sp>
      <p:sp>
        <p:nvSpPr>
          <p:cNvPr id="285701" name="Rectangle 5">
            <a:extLst>
              <a:ext uri="{FF2B5EF4-FFF2-40B4-BE49-F238E27FC236}">
                <a16:creationId xmlns:a16="http://schemas.microsoft.com/office/drawing/2014/main" id="{AF33D273-5288-4C49-AB26-50CC6642FC3B}"/>
              </a:ext>
            </a:extLst>
          </p:cNvPr>
          <p:cNvSpPr>
            <a:spLocks noGrp="1" noChangeArrowheads="1"/>
          </p:cNvSpPr>
          <p:nvPr>
            <p:ph type="body" idx="1"/>
          </p:nvPr>
        </p:nvSpPr>
        <p:spPr/>
        <p:txBody>
          <a:bodyPr>
            <a:normAutofit fontScale="85000" lnSpcReduction="20000"/>
          </a:bodyPr>
          <a:lstStyle/>
          <a:p>
            <a:r>
              <a:rPr lang="en-US" dirty="0"/>
              <a:t>Desirable IRB outcomes can be </a:t>
            </a:r>
            <a:r>
              <a:rPr lang="en-US" i="1" dirty="0"/>
              <a:t>subjective</a:t>
            </a:r>
            <a:r>
              <a:rPr lang="en-US" dirty="0"/>
              <a:t> and </a:t>
            </a:r>
            <a:r>
              <a:rPr lang="en-US" i="1" dirty="0"/>
              <a:t>amorphous</a:t>
            </a:r>
            <a:r>
              <a:rPr lang="en-US" dirty="0"/>
              <a:t> (hard to operationalize)</a:t>
            </a:r>
          </a:p>
          <a:p>
            <a:r>
              <a:rPr lang="en-US" dirty="0"/>
              <a:t>As a result, we lack useful performance </a:t>
            </a:r>
            <a:r>
              <a:rPr lang="en-US" i="1" dirty="0"/>
              <a:t>measures </a:t>
            </a:r>
            <a:r>
              <a:rPr lang="en-US" dirty="0"/>
              <a:t>(outside egregious examples)</a:t>
            </a:r>
            <a:endParaRPr lang="en-US" i="1" dirty="0"/>
          </a:p>
          <a:p>
            <a:r>
              <a:rPr lang="en-US" dirty="0"/>
              <a:t>Hard to know whether IRBs/HRPPs are effective</a:t>
            </a:r>
          </a:p>
          <a:p>
            <a:pPr lvl="1"/>
            <a:r>
              <a:rPr lang="en-US" dirty="0"/>
              <a:t>Individually </a:t>
            </a:r>
          </a:p>
          <a:p>
            <a:pPr lvl="1"/>
            <a:r>
              <a:rPr lang="en-US" dirty="0"/>
              <a:t>Collectively</a:t>
            </a:r>
          </a:p>
          <a:p>
            <a:r>
              <a:rPr lang="en-US" dirty="0"/>
              <a:t>Hard to compare them to each other</a:t>
            </a:r>
          </a:p>
          <a:p>
            <a:pPr lvl="1"/>
            <a:r>
              <a:rPr lang="en-US" dirty="0"/>
              <a:t>Within categories</a:t>
            </a:r>
          </a:p>
          <a:p>
            <a:pPr lvl="1"/>
            <a:r>
              <a:rPr lang="en-US" dirty="0"/>
              <a:t>Across categories (e.g., commercial v. university)</a:t>
            </a:r>
          </a:p>
          <a:p>
            <a:r>
              <a:rPr lang="en-US" dirty="0"/>
              <a:t>Hard to make appropriate adjustments…</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C83B-BEB7-D3B8-0C55-EC5662F2CAE6}"/>
              </a:ext>
            </a:extLst>
          </p:cNvPr>
          <p:cNvSpPr>
            <a:spLocks noGrp="1"/>
          </p:cNvSpPr>
          <p:nvPr>
            <p:ph type="title"/>
          </p:nvPr>
        </p:nvSpPr>
        <p:spPr/>
        <p:txBody>
          <a:bodyPr/>
          <a:lstStyle/>
          <a:p>
            <a:r>
              <a:rPr lang="en-US" dirty="0"/>
              <a:t>Pieces of the Puzzle (1 of 2)</a:t>
            </a:r>
          </a:p>
        </p:txBody>
      </p:sp>
      <p:grpSp>
        <p:nvGrpSpPr>
          <p:cNvPr id="16" name="Group 15">
            <a:extLst>
              <a:ext uri="{FF2B5EF4-FFF2-40B4-BE49-F238E27FC236}">
                <a16:creationId xmlns:a16="http://schemas.microsoft.com/office/drawing/2014/main" id="{6A635BA9-F8E4-A1F0-A124-33CD540E3C0C}"/>
              </a:ext>
              <a:ext uri="{C183D7F6-B498-43B3-948B-1728B52AA6E4}">
                <adec:decorative xmlns:adec="http://schemas.microsoft.com/office/drawing/2017/decorative" val="1"/>
              </a:ext>
            </a:extLst>
          </p:cNvPr>
          <p:cNvGrpSpPr/>
          <p:nvPr/>
        </p:nvGrpSpPr>
        <p:grpSpPr>
          <a:xfrm>
            <a:off x="614980" y="2209800"/>
            <a:ext cx="7690820" cy="3212962"/>
            <a:chOff x="614980" y="2209800"/>
            <a:chExt cx="7690820" cy="3212962"/>
          </a:xfrm>
        </p:grpSpPr>
        <p:sp>
          <p:nvSpPr>
            <p:cNvPr id="4" name="Rectangle 3">
              <a:extLst>
                <a:ext uri="{FF2B5EF4-FFF2-40B4-BE49-F238E27FC236}">
                  <a16:creationId xmlns:a16="http://schemas.microsoft.com/office/drawing/2014/main" id="{043AAD1B-0954-595B-E472-FB388E93CC90}"/>
                </a:ext>
                <a:ext uri="{C183D7F6-B498-43B3-948B-1728B52AA6E4}">
                  <adec:decorative xmlns:adec="http://schemas.microsoft.com/office/drawing/2017/decorative" val="1"/>
                </a:ext>
              </a:extLst>
            </p:cNvPr>
            <p:cNvSpPr/>
            <p:nvPr/>
          </p:nvSpPr>
          <p:spPr>
            <a:xfrm>
              <a:off x="614980" y="3514373"/>
              <a:ext cx="872043" cy="105273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58" name="Rectangle 57" descr="Box around center of graphic">
              <a:extLst>
                <a:ext uri="{FF2B5EF4-FFF2-40B4-BE49-F238E27FC236}">
                  <a16:creationId xmlns:a16="http://schemas.microsoft.com/office/drawing/2014/main" id="{FCBD3F26-727C-AD89-2134-8256A43FFCA4}"/>
                </a:ext>
                <a:ext uri="{C183D7F6-B498-43B3-948B-1728B52AA6E4}">
                  <adec:decorative xmlns:adec="http://schemas.microsoft.com/office/drawing/2017/decorative" val="0"/>
                </a:ext>
              </a:extLst>
            </p:cNvPr>
            <p:cNvSpPr/>
            <p:nvPr/>
          </p:nvSpPr>
          <p:spPr>
            <a:xfrm>
              <a:off x="1726731" y="2209800"/>
              <a:ext cx="4506798" cy="3212962"/>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p:txBody>
        </p:sp>
        <p:sp>
          <p:nvSpPr>
            <p:cNvPr id="19" name="TextBox 18">
              <a:extLst>
                <a:ext uri="{FF2B5EF4-FFF2-40B4-BE49-F238E27FC236}">
                  <a16:creationId xmlns:a16="http://schemas.microsoft.com/office/drawing/2014/main" id="{B328EE05-915B-88F0-BE37-04913D39103D}"/>
                </a:ext>
              </a:extLst>
            </p:cNvPr>
            <p:cNvSpPr txBox="1"/>
            <p:nvPr/>
          </p:nvSpPr>
          <p:spPr>
            <a:xfrm>
              <a:off x="1726731" y="2378966"/>
              <a:ext cx="4506795" cy="369332"/>
            </a:xfrm>
            <a:prstGeom prst="rect">
              <a:avLst/>
            </a:prstGeom>
            <a:noFill/>
          </p:spPr>
          <p:txBody>
            <a:bodyPr wrap="square">
              <a:spAutoFit/>
            </a:bodyPr>
            <a:lstStyle/>
            <a:p>
              <a:pPr algn="ctr"/>
              <a:r>
                <a:rPr lang="en-US" dirty="0">
                  <a:solidFill>
                    <a:schemeClr val="tx1"/>
                  </a:solidFill>
                </a:rPr>
                <a:t>Human Research Protection Program</a:t>
              </a:r>
            </a:p>
          </p:txBody>
        </p:sp>
        <p:sp>
          <p:nvSpPr>
            <p:cNvPr id="25" name="TextBox 24">
              <a:extLst>
                <a:ext uri="{FF2B5EF4-FFF2-40B4-BE49-F238E27FC236}">
                  <a16:creationId xmlns:a16="http://schemas.microsoft.com/office/drawing/2014/main" id="{B3F15810-D2DF-4E30-68F5-59821CA7544D}"/>
                </a:ext>
              </a:extLst>
            </p:cNvPr>
            <p:cNvSpPr txBox="1"/>
            <p:nvPr/>
          </p:nvSpPr>
          <p:spPr>
            <a:xfrm>
              <a:off x="677285" y="3544659"/>
              <a:ext cx="770515" cy="461665"/>
            </a:xfrm>
            <a:prstGeom prst="rect">
              <a:avLst/>
            </a:prstGeom>
            <a:noFill/>
          </p:spPr>
          <p:txBody>
            <a:bodyPr wrap="square" rtlCol="0">
              <a:spAutoFit/>
            </a:bodyPr>
            <a:lstStyle/>
            <a:p>
              <a:pPr algn="ctr" defTabSz="685800"/>
              <a:r>
                <a:rPr lang="en-US" sz="1200" b="1" dirty="0">
                  <a:solidFill>
                    <a:prstClr val="black"/>
                  </a:solidFill>
                  <a:latin typeface="Calibri" panose="020F0502020204030204"/>
                </a:rPr>
                <a:t>Research Proposal</a:t>
              </a:r>
            </a:p>
          </p:txBody>
        </p:sp>
        <p:cxnSp>
          <p:nvCxnSpPr>
            <p:cNvPr id="9" name="Straight Arrow Connector 8" descr="&quot;Next&quot; arrow from &quot;Research Proposal&quot; to &quot;Pre-Review.&quot;">
              <a:extLst>
                <a:ext uri="{FF2B5EF4-FFF2-40B4-BE49-F238E27FC236}">
                  <a16:creationId xmlns:a16="http://schemas.microsoft.com/office/drawing/2014/main" id="{0996F8C4-9DE5-88B3-1485-E87D0D44E93D}"/>
                </a:ext>
              </a:extLst>
            </p:cNvPr>
            <p:cNvCxnSpPr>
              <a:cxnSpLocks/>
              <a:endCxn id="7" idx="1"/>
            </p:cNvCxnSpPr>
            <p:nvPr/>
          </p:nvCxnSpPr>
          <p:spPr>
            <a:xfrm>
              <a:off x="1470995" y="4149312"/>
              <a:ext cx="586405"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D14FD056-5D65-C12F-82EC-AA179A3120C0}"/>
                </a:ext>
                <a:ext uri="{C183D7F6-B498-43B3-948B-1728B52AA6E4}">
                  <adec:decorative xmlns:adec="http://schemas.microsoft.com/office/drawing/2017/decorative" val="1"/>
                </a:ext>
              </a:extLst>
            </p:cNvPr>
            <p:cNvSpPr/>
            <p:nvPr/>
          </p:nvSpPr>
          <p:spPr>
            <a:xfrm>
              <a:off x="2057400" y="3270233"/>
              <a:ext cx="1325239" cy="17581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12" name="TextBox 11">
              <a:extLst>
                <a:ext uri="{FF2B5EF4-FFF2-40B4-BE49-F238E27FC236}">
                  <a16:creationId xmlns:a16="http://schemas.microsoft.com/office/drawing/2014/main" id="{2BA4DF83-48A7-A1D4-37B4-4A31D732BB44}"/>
                </a:ext>
              </a:extLst>
            </p:cNvPr>
            <p:cNvSpPr txBox="1"/>
            <p:nvPr/>
          </p:nvSpPr>
          <p:spPr>
            <a:xfrm>
              <a:off x="2358973" y="3813734"/>
              <a:ext cx="842780" cy="461665"/>
            </a:xfrm>
            <a:prstGeom prst="rect">
              <a:avLst/>
            </a:prstGeom>
            <a:noFill/>
          </p:spPr>
          <p:txBody>
            <a:bodyPr wrap="square" rtlCol="0">
              <a:spAutoFit/>
            </a:bodyPr>
            <a:lstStyle/>
            <a:p>
              <a:pPr algn="ctr" defTabSz="685800"/>
              <a:r>
                <a:rPr lang="en-US" sz="1200" b="1" dirty="0">
                  <a:solidFill>
                    <a:prstClr val="black"/>
                  </a:solidFill>
                  <a:latin typeface="Calibri" panose="020F0502020204030204"/>
                </a:rPr>
                <a:t>Pre-Review</a:t>
              </a:r>
            </a:p>
          </p:txBody>
        </p:sp>
        <p:grpSp>
          <p:nvGrpSpPr>
            <p:cNvPr id="6" name="Group 5" descr="Dotted arrow from &quot;Pre-Review&quot; back to &quot;Research proposal.&quot;">
              <a:extLst>
                <a:ext uri="{FF2B5EF4-FFF2-40B4-BE49-F238E27FC236}">
                  <a16:creationId xmlns:a16="http://schemas.microsoft.com/office/drawing/2014/main" id="{EB82FAFB-18A8-F4A6-DEF9-E660E4698D81}"/>
                </a:ext>
              </a:extLst>
            </p:cNvPr>
            <p:cNvGrpSpPr/>
            <p:nvPr/>
          </p:nvGrpSpPr>
          <p:grpSpPr>
            <a:xfrm>
              <a:off x="1051002" y="4567107"/>
              <a:ext cx="1699539" cy="567784"/>
              <a:chOff x="1051002" y="4567107"/>
              <a:chExt cx="1699539" cy="567784"/>
            </a:xfrm>
          </p:grpSpPr>
          <p:cxnSp>
            <p:nvCxnSpPr>
              <p:cNvPr id="23" name="Straight Arrow Connector 22">
                <a:extLst>
                  <a:ext uri="{FF2B5EF4-FFF2-40B4-BE49-F238E27FC236}">
                    <a16:creationId xmlns:a16="http://schemas.microsoft.com/office/drawing/2014/main" id="{4D74453F-2E00-F55C-9C80-586524C59109}"/>
                  </a:ext>
                </a:extLst>
              </p:cNvPr>
              <p:cNvCxnSpPr>
                <a:cxnSpLocks/>
                <a:stCxn id="4" idx="2"/>
              </p:cNvCxnSpPr>
              <p:nvPr/>
            </p:nvCxnSpPr>
            <p:spPr>
              <a:xfrm>
                <a:off x="1051002" y="4567107"/>
                <a:ext cx="11293" cy="567784"/>
              </a:xfrm>
              <a:prstGeom prst="straightConnector1">
                <a:avLst/>
              </a:prstGeom>
              <a:ln w="28575">
                <a:solidFill>
                  <a:schemeClr val="tx1"/>
                </a:solidFill>
                <a:prstDash val="sysDash"/>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706E908-3CC0-3EE4-0A52-DEE674BC0726}"/>
                  </a:ext>
                </a:extLst>
              </p:cNvPr>
              <p:cNvCxnSpPr>
                <a:cxnSpLocks/>
                <a:stCxn id="7" idx="2"/>
              </p:cNvCxnSpPr>
              <p:nvPr/>
            </p:nvCxnSpPr>
            <p:spPr>
              <a:xfrm flipH="1">
                <a:off x="2720019" y="5028390"/>
                <a:ext cx="1" cy="106501"/>
              </a:xfrm>
              <a:prstGeom prst="straightConnector1">
                <a:avLst/>
              </a:prstGeom>
              <a:ln w="28575">
                <a:solidFill>
                  <a:schemeClr val="tx1"/>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A392E56-0BD5-F164-D91A-D9F0908E9BC4}"/>
                  </a:ext>
                </a:extLst>
              </p:cNvPr>
              <p:cNvCxnSpPr>
                <a:cxnSpLocks/>
              </p:cNvCxnSpPr>
              <p:nvPr/>
            </p:nvCxnSpPr>
            <p:spPr>
              <a:xfrm flipH="1">
                <a:off x="1084504" y="5134891"/>
                <a:ext cx="1666037"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cxnSp>
          <p:nvCxnSpPr>
            <p:cNvPr id="33" name="Straight Arrow Connector 32" descr="Next">
              <a:extLst>
                <a:ext uri="{FF2B5EF4-FFF2-40B4-BE49-F238E27FC236}">
                  <a16:creationId xmlns:a16="http://schemas.microsoft.com/office/drawing/2014/main" id="{45AAF979-3041-F54B-531D-F850A5300AAC}"/>
                </a:ext>
              </a:extLst>
            </p:cNvPr>
            <p:cNvCxnSpPr>
              <a:cxnSpLocks/>
            </p:cNvCxnSpPr>
            <p:nvPr/>
          </p:nvCxnSpPr>
          <p:spPr>
            <a:xfrm>
              <a:off x="3391937" y="4097876"/>
              <a:ext cx="52326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E98C8B3F-1EBC-67FC-5AED-D0F84010643E}"/>
                </a:ext>
                <a:ext uri="{C183D7F6-B498-43B3-948B-1728B52AA6E4}">
                  <adec:decorative xmlns:adec="http://schemas.microsoft.com/office/drawing/2017/decorative" val="1"/>
                </a:ext>
              </a:extLst>
            </p:cNvPr>
            <p:cNvSpPr/>
            <p:nvPr/>
          </p:nvSpPr>
          <p:spPr>
            <a:xfrm>
              <a:off x="3915201" y="3264326"/>
              <a:ext cx="1293593" cy="17640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13" name="TextBox 12">
              <a:extLst>
                <a:ext uri="{FF2B5EF4-FFF2-40B4-BE49-F238E27FC236}">
                  <a16:creationId xmlns:a16="http://schemas.microsoft.com/office/drawing/2014/main" id="{D755FF77-35F2-AE91-9B18-5E1B6F844D7B}"/>
                </a:ext>
              </a:extLst>
            </p:cNvPr>
            <p:cNvSpPr txBox="1"/>
            <p:nvPr/>
          </p:nvSpPr>
          <p:spPr>
            <a:xfrm>
              <a:off x="4143343" y="3782856"/>
              <a:ext cx="903517" cy="461665"/>
            </a:xfrm>
            <a:prstGeom prst="rect">
              <a:avLst/>
            </a:prstGeom>
            <a:noFill/>
          </p:spPr>
          <p:txBody>
            <a:bodyPr wrap="square" rtlCol="0">
              <a:spAutoFit/>
            </a:bodyPr>
            <a:lstStyle/>
            <a:p>
              <a:pPr algn="ctr" defTabSz="685800"/>
              <a:r>
                <a:rPr lang="en-US" sz="1200" b="1" dirty="0">
                  <a:solidFill>
                    <a:prstClr val="black"/>
                  </a:solidFill>
                  <a:latin typeface="Calibri" panose="020F0502020204030204"/>
                </a:rPr>
                <a:t>IRB Meeting</a:t>
              </a:r>
            </a:p>
          </p:txBody>
        </p:sp>
        <p:grpSp>
          <p:nvGrpSpPr>
            <p:cNvPr id="5" name="Group 4" descr="Dotted arrow from &quot;IRB meeting&quot; back to &quot;Reasearch Proposal.&quot;">
              <a:extLst>
                <a:ext uri="{FF2B5EF4-FFF2-40B4-BE49-F238E27FC236}">
                  <a16:creationId xmlns:a16="http://schemas.microsoft.com/office/drawing/2014/main" id="{DB6C79A9-EAE7-0653-BC91-E579DF6BED79}"/>
                </a:ext>
              </a:extLst>
            </p:cNvPr>
            <p:cNvGrpSpPr/>
            <p:nvPr/>
          </p:nvGrpSpPr>
          <p:grpSpPr>
            <a:xfrm>
              <a:off x="838200" y="4560818"/>
              <a:ext cx="3733800" cy="728028"/>
              <a:chOff x="838200" y="4560818"/>
              <a:chExt cx="3733800" cy="728028"/>
            </a:xfrm>
          </p:grpSpPr>
          <p:cxnSp>
            <p:nvCxnSpPr>
              <p:cNvPr id="24" name="Straight Connector 23">
                <a:extLst>
                  <a:ext uri="{FF2B5EF4-FFF2-40B4-BE49-F238E27FC236}">
                    <a16:creationId xmlns:a16="http://schemas.microsoft.com/office/drawing/2014/main" id="{A5639473-2FBA-4632-5F41-C5FB9043DB52}"/>
                  </a:ext>
                </a:extLst>
              </p:cNvPr>
              <p:cNvCxnSpPr>
                <a:cxnSpLocks/>
              </p:cNvCxnSpPr>
              <p:nvPr/>
            </p:nvCxnSpPr>
            <p:spPr>
              <a:xfrm>
                <a:off x="838200" y="5288846"/>
                <a:ext cx="3723797"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25E55588-2776-3554-3953-D496BABBCDB3}"/>
                  </a:ext>
                </a:extLst>
              </p:cNvPr>
              <p:cNvCxnSpPr>
                <a:cxnSpLocks/>
              </p:cNvCxnSpPr>
              <p:nvPr/>
            </p:nvCxnSpPr>
            <p:spPr>
              <a:xfrm>
                <a:off x="838200" y="4560818"/>
                <a:ext cx="0" cy="728028"/>
              </a:xfrm>
              <a:prstGeom prst="straightConnector1">
                <a:avLst/>
              </a:prstGeom>
              <a:ln w="28575">
                <a:solidFill>
                  <a:schemeClr val="tx1"/>
                </a:solidFill>
                <a:prstDash val="sysDash"/>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9E970AF4-99B3-07AD-4389-1A353B46527A}"/>
                  </a:ext>
                </a:extLst>
              </p:cNvPr>
              <p:cNvCxnSpPr>
                <a:cxnSpLocks/>
              </p:cNvCxnSpPr>
              <p:nvPr/>
            </p:nvCxnSpPr>
            <p:spPr>
              <a:xfrm flipH="1" flipV="1">
                <a:off x="4561997" y="5081640"/>
                <a:ext cx="10003" cy="207205"/>
              </a:xfrm>
              <a:prstGeom prst="straightConnector1">
                <a:avLst/>
              </a:prstGeom>
              <a:ln w="28575">
                <a:solidFill>
                  <a:schemeClr val="tx1"/>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8" name="Straight Arrow Connector 7" descr="Next">
              <a:extLst>
                <a:ext uri="{FF2B5EF4-FFF2-40B4-BE49-F238E27FC236}">
                  <a16:creationId xmlns:a16="http://schemas.microsoft.com/office/drawing/2014/main" id="{63792764-E7D8-7549-1200-9C549D905D25}"/>
                </a:ext>
              </a:extLst>
            </p:cNvPr>
            <p:cNvCxnSpPr>
              <a:cxnSpLocks/>
            </p:cNvCxnSpPr>
            <p:nvPr/>
          </p:nvCxnSpPr>
          <p:spPr>
            <a:xfrm>
              <a:off x="5231003" y="4089141"/>
              <a:ext cx="687898"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58D081AC-4AEB-526E-758D-C6588D416AF4}"/>
                </a:ext>
                <a:ext uri="{C183D7F6-B498-43B3-948B-1728B52AA6E4}">
                  <adec:decorative xmlns:adec="http://schemas.microsoft.com/office/drawing/2017/decorative" val="1"/>
                </a:ext>
              </a:extLst>
            </p:cNvPr>
            <p:cNvSpPr/>
            <p:nvPr/>
          </p:nvSpPr>
          <p:spPr>
            <a:xfrm>
              <a:off x="5947630" y="3915691"/>
              <a:ext cx="824219" cy="3168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14" name="TextBox 13">
              <a:extLst>
                <a:ext uri="{FF2B5EF4-FFF2-40B4-BE49-F238E27FC236}">
                  <a16:creationId xmlns:a16="http://schemas.microsoft.com/office/drawing/2014/main" id="{FE173A7A-4E5D-951F-6196-51B69F4DD216}"/>
                </a:ext>
              </a:extLst>
            </p:cNvPr>
            <p:cNvSpPr txBox="1"/>
            <p:nvPr/>
          </p:nvSpPr>
          <p:spPr>
            <a:xfrm>
              <a:off x="5841059" y="3915691"/>
              <a:ext cx="1030683" cy="300082"/>
            </a:xfrm>
            <a:prstGeom prst="rect">
              <a:avLst/>
            </a:prstGeom>
            <a:noFill/>
          </p:spPr>
          <p:txBody>
            <a:bodyPr wrap="square" rtlCol="0">
              <a:spAutoFit/>
            </a:bodyPr>
            <a:lstStyle/>
            <a:p>
              <a:pPr algn="ctr" defTabSz="685800"/>
              <a:r>
                <a:rPr lang="en-US" sz="1350" b="1" dirty="0">
                  <a:solidFill>
                    <a:prstClr val="black"/>
                  </a:solidFill>
                  <a:latin typeface="Calibri" panose="020F0502020204030204"/>
                </a:rPr>
                <a:t>Decision</a:t>
              </a:r>
            </a:p>
          </p:txBody>
        </p:sp>
        <p:cxnSp>
          <p:nvCxnSpPr>
            <p:cNvPr id="65" name="Straight Arrow Connector 64" descr="Next">
              <a:extLst>
                <a:ext uri="{FF2B5EF4-FFF2-40B4-BE49-F238E27FC236}">
                  <a16:creationId xmlns:a16="http://schemas.microsoft.com/office/drawing/2014/main" id="{2C14AF1E-DF30-BC55-7C9F-AE2868ED40A4}"/>
                </a:ext>
              </a:extLst>
            </p:cNvPr>
            <p:cNvCxnSpPr>
              <a:cxnSpLocks/>
              <a:endCxn id="61" idx="1"/>
            </p:cNvCxnSpPr>
            <p:nvPr/>
          </p:nvCxnSpPr>
          <p:spPr>
            <a:xfrm>
              <a:off x="6771849" y="4089141"/>
              <a:ext cx="661908" cy="118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42C43111-4BBE-179B-E3E2-982671569EE1}"/>
                </a:ext>
                <a:ext uri="{C183D7F6-B498-43B3-948B-1728B52AA6E4}">
                  <adec:decorative xmlns:adec="http://schemas.microsoft.com/office/drawing/2017/decorative" val="1"/>
                </a:ext>
              </a:extLst>
            </p:cNvPr>
            <p:cNvSpPr/>
            <p:nvPr/>
          </p:nvSpPr>
          <p:spPr>
            <a:xfrm>
              <a:off x="7433757" y="3563962"/>
              <a:ext cx="872043" cy="105273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62" name="TextBox 61">
              <a:extLst>
                <a:ext uri="{FF2B5EF4-FFF2-40B4-BE49-F238E27FC236}">
                  <a16:creationId xmlns:a16="http://schemas.microsoft.com/office/drawing/2014/main" id="{830570A0-45D3-4BF9-99DF-53D36016FC8F}"/>
                </a:ext>
              </a:extLst>
            </p:cNvPr>
            <p:cNvSpPr txBox="1"/>
            <p:nvPr/>
          </p:nvSpPr>
          <p:spPr>
            <a:xfrm>
              <a:off x="7509957" y="3563962"/>
              <a:ext cx="770515" cy="461665"/>
            </a:xfrm>
            <a:prstGeom prst="rect">
              <a:avLst/>
            </a:prstGeom>
            <a:noFill/>
          </p:spPr>
          <p:txBody>
            <a:bodyPr wrap="square" rtlCol="0">
              <a:spAutoFit/>
            </a:bodyPr>
            <a:lstStyle/>
            <a:p>
              <a:pPr algn="ctr" defTabSz="685800"/>
              <a:r>
                <a:rPr lang="en-US" sz="1200" b="1" dirty="0">
                  <a:solidFill>
                    <a:prstClr val="black"/>
                  </a:solidFill>
                  <a:latin typeface="Calibri" panose="020F0502020204030204"/>
                </a:rPr>
                <a:t>Study </a:t>
              </a:r>
            </a:p>
            <a:p>
              <a:pPr algn="ctr" defTabSz="685800"/>
              <a:r>
                <a:rPr lang="en-US" sz="1200" b="1" dirty="0">
                  <a:solidFill>
                    <a:prstClr val="black"/>
                  </a:solidFill>
                  <a:latin typeface="Calibri" panose="020F0502020204030204"/>
                </a:rPr>
                <a:t>Conduct</a:t>
              </a:r>
            </a:p>
          </p:txBody>
        </p:sp>
        <p:grpSp>
          <p:nvGrpSpPr>
            <p:cNvPr id="15" name="Group 14" descr="Dotted arrow from &quot;Study Conduct&quot; back to &quot;IRB meeting&quot;">
              <a:extLst>
                <a:ext uri="{FF2B5EF4-FFF2-40B4-BE49-F238E27FC236}">
                  <a16:creationId xmlns:a16="http://schemas.microsoft.com/office/drawing/2014/main" id="{103B01BF-1A59-B7C1-5155-53CA6697AC70}"/>
                </a:ext>
              </a:extLst>
            </p:cNvPr>
            <p:cNvGrpSpPr/>
            <p:nvPr/>
          </p:nvGrpSpPr>
          <p:grpSpPr>
            <a:xfrm>
              <a:off x="4562348" y="2917385"/>
              <a:ext cx="3286252" cy="627274"/>
              <a:chOff x="4562348" y="2917385"/>
              <a:chExt cx="3286252" cy="627274"/>
            </a:xfrm>
          </p:grpSpPr>
          <p:cxnSp>
            <p:nvCxnSpPr>
              <p:cNvPr id="29" name="Straight Connector 28">
                <a:extLst>
                  <a:ext uri="{FF2B5EF4-FFF2-40B4-BE49-F238E27FC236}">
                    <a16:creationId xmlns:a16="http://schemas.microsoft.com/office/drawing/2014/main" id="{BBC22759-AE1F-8337-5BDB-E4B4843D7B31}"/>
                  </a:ext>
                </a:extLst>
              </p:cNvPr>
              <p:cNvCxnSpPr>
                <a:cxnSpLocks/>
              </p:cNvCxnSpPr>
              <p:nvPr/>
            </p:nvCxnSpPr>
            <p:spPr>
              <a:xfrm flipH="1">
                <a:off x="4595101" y="2928372"/>
                <a:ext cx="3177299"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F1C7190A-E82F-C218-E55E-A663699A3068}"/>
                  </a:ext>
                </a:extLst>
              </p:cNvPr>
              <p:cNvCxnSpPr>
                <a:cxnSpLocks/>
              </p:cNvCxnSpPr>
              <p:nvPr/>
            </p:nvCxnSpPr>
            <p:spPr>
              <a:xfrm flipV="1">
                <a:off x="7848600" y="2925136"/>
                <a:ext cx="0" cy="619523"/>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B46C0808-C12F-B504-3E0F-C943FE9DBA62}"/>
                  </a:ext>
                </a:extLst>
              </p:cNvPr>
              <p:cNvCxnSpPr>
                <a:cxnSpLocks/>
              </p:cNvCxnSpPr>
              <p:nvPr/>
            </p:nvCxnSpPr>
            <p:spPr>
              <a:xfrm>
                <a:off x="4562348" y="2917385"/>
                <a:ext cx="0" cy="346941"/>
              </a:xfrm>
              <a:prstGeom prst="straightConnector1">
                <a:avLst/>
              </a:prstGeom>
              <a:ln w="28575">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C549B425-2BF9-343D-FB91-189011605452}"/>
                </a:ext>
              </a:extLst>
            </p:cNvPr>
            <p:cNvSpPr txBox="1"/>
            <p:nvPr/>
          </p:nvSpPr>
          <p:spPr>
            <a:xfrm>
              <a:off x="4572000" y="2900318"/>
              <a:ext cx="1629639" cy="300082"/>
            </a:xfrm>
            <a:prstGeom prst="rect">
              <a:avLst/>
            </a:prstGeom>
            <a:noFill/>
            <a:ln>
              <a:noFill/>
            </a:ln>
          </p:spPr>
          <p:txBody>
            <a:bodyPr wrap="square" rtlCol="0">
              <a:spAutoFit/>
            </a:bodyPr>
            <a:lstStyle/>
            <a:p>
              <a:pPr algn="r" defTabSz="685800"/>
              <a:r>
                <a:rPr lang="en-US" sz="1350" dirty="0">
                  <a:solidFill>
                    <a:prstClr val="black"/>
                  </a:solidFill>
                  <a:latin typeface="Calibri" panose="020F0502020204030204"/>
                </a:rPr>
                <a:t>Continuing Review</a:t>
              </a:r>
            </a:p>
          </p:txBody>
        </p:sp>
      </p:grpSp>
      <p:sp>
        <p:nvSpPr>
          <p:cNvPr id="17" name="TextBox 16">
            <a:extLst>
              <a:ext uri="{FF2B5EF4-FFF2-40B4-BE49-F238E27FC236}">
                <a16:creationId xmlns:a16="http://schemas.microsoft.com/office/drawing/2014/main" id="{BAFDA4CC-E3A4-AC94-7523-F1FDBA21C543}"/>
              </a:ext>
            </a:extLst>
          </p:cNvPr>
          <p:cNvSpPr txBox="1"/>
          <p:nvPr/>
        </p:nvSpPr>
        <p:spPr>
          <a:xfrm>
            <a:off x="677285" y="1295400"/>
            <a:ext cx="7628511" cy="707886"/>
          </a:xfrm>
          <a:prstGeom prst="rect">
            <a:avLst/>
          </a:prstGeom>
          <a:noFill/>
        </p:spPr>
        <p:txBody>
          <a:bodyPr wrap="square" rtlCol="0">
            <a:spAutoFit/>
          </a:bodyPr>
          <a:lstStyle/>
          <a:p>
            <a:r>
              <a:rPr lang="en-US" sz="1000" dirty="0">
                <a:solidFill>
                  <a:schemeClr val="bg1"/>
                </a:solidFill>
              </a:rPr>
              <a:t>A flow chart with a blue box labeled "Human Research Protection Program" behind the center of the chart. The first box says, "research proposal." The next box says "pre-review" with an arrow leading back to the first box. The next box says "IRB meeting" with an arrow back to the "research proposal" box. The next box says "decision." The last box says "study conduct" with an arrow leading back to the "IRB meeting" box.</a:t>
            </a:r>
          </a:p>
        </p:txBody>
      </p:sp>
    </p:spTree>
    <p:extLst>
      <p:ext uri="{BB962C8B-B14F-4D97-AF65-F5344CB8AC3E}">
        <p14:creationId xmlns:p14="http://schemas.microsoft.com/office/powerpoint/2010/main" val="16508320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C83B-BEB7-D3B8-0C55-EC5662F2CAE6}"/>
              </a:ext>
            </a:extLst>
          </p:cNvPr>
          <p:cNvSpPr>
            <a:spLocks noGrp="1"/>
          </p:cNvSpPr>
          <p:nvPr>
            <p:ph type="title"/>
          </p:nvPr>
        </p:nvSpPr>
        <p:spPr>
          <a:xfrm>
            <a:off x="457200" y="228600"/>
            <a:ext cx="8229600" cy="1143000"/>
          </a:xfrm>
        </p:spPr>
        <p:txBody>
          <a:bodyPr/>
          <a:lstStyle/>
          <a:p>
            <a:r>
              <a:rPr lang="en-US" dirty="0"/>
              <a:t>Pieces of the Puzzle (2 of 2)</a:t>
            </a:r>
            <a:r>
              <a:rPr lang="en-US" sz="600" dirty="0">
                <a:solidFill>
                  <a:schemeClr val="bg1"/>
                </a:solidFill>
              </a:rPr>
              <a:t> </a:t>
            </a:r>
          </a:p>
        </p:txBody>
      </p:sp>
      <p:sp>
        <p:nvSpPr>
          <p:cNvPr id="44" name="TextBox 43">
            <a:extLst>
              <a:ext uri="{FF2B5EF4-FFF2-40B4-BE49-F238E27FC236}">
                <a16:creationId xmlns:a16="http://schemas.microsoft.com/office/drawing/2014/main" id="{BAADDD58-5F31-71A4-686A-29B24A91473C}"/>
              </a:ext>
            </a:extLst>
          </p:cNvPr>
          <p:cNvSpPr txBox="1"/>
          <p:nvPr/>
        </p:nvSpPr>
        <p:spPr>
          <a:xfrm>
            <a:off x="1579781" y="2501618"/>
            <a:ext cx="6243491" cy="1323439"/>
          </a:xfrm>
          <a:prstGeom prst="rect">
            <a:avLst/>
          </a:prstGeom>
          <a:noFill/>
        </p:spPr>
        <p:txBody>
          <a:bodyPr wrap="square" rtlCol="0">
            <a:spAutoFit/>
          </a:bodyPr>
          <a:lstStyle/>
          <a:p>
            <a:r>
              <a:rPr lang="en-US" sz="1000" dirty="0"/>
              <a:t>A flow chart with a dark blue box around the first four boxes containing the text “AAHRP” and “CARE-Q.” There is a lighter blue box around the last 4 boxes containing the text “post approval compliance monitoring” and “participant outcomes.” There is another light blue box around the center of the chart labeled “Human Research Protection Program.” This box also contains smaller text that says “expertise” and “precedent.” The first box in the flow chart says “research proposal.” The next box says “pre-review” with an arrow leading back to the first box. The next box says “IRB meeting” with the text “deliberation” circled below, and an arrow leading back to the “research proposal” box. The next box says “decision.” The last box says “study conduct” with an arrow labeled “continuing review” that leads back to the “IRB meeting” box.</a:t>
            </a:r>
          </a:p>
        </p:txBody>
      </p:sp>
      <p:grpSp>
        <p:nvGrpSpPr>
          <p:cNvPr id="43" name="Group 42">
            <a:extLst>
              <a:ext uri="{FF2B5EF4-FFF2-40B4-BE49-F238E27FC236}">
                <a16:creationId xmlns:a16="http://schemas.microsoft.com/office/drawing/2014/main" id="{F1491241-BEA3-1B75-4E79-7EB5944017E9}"/>
              </a:ext>
              <a:ext uri="{C183D7F6-B498-43B3-948B-1728B52AA6E4}">
                <adec:decorative xmlns:adec="http://schemas.microsoft.com/office/drawing/2017/decorative" val="1"/>
              </a:ext>
            </a:extLst>
          </p:cNvPr>
          <p:cNvGrpSpPr/>
          <p:nvPr/>
        </p:nvGrpSpPr>
        <p:grpSpPr>
          <a:xfrm>
            <a:off x="457201" y="1447800"/>
            <a:ext cx="8153399" cy="4700625"/>
            <a:chOff x="457201" y="1447800"/>
            <a:chExt cx="8153399" cy="4700625"/>
          </a:xfrm>
        </p:grpSpPr>
        <p:sp>
          <p:nvSpPr>
            <p:cNvPr id="20" name="Rectangle 19" descr="Dark blue box around the first four text boxes in graphic.">
              <a:extLst>
                <a:ext uri="{FF2B5EF4-FFF2-40B4-BE49-F238E27FC236}">
                  <a16:creationId xmlns:a16="http://schemas.microsoft.com/office/drawing/2014/main" id="{5DEABEDF-9B8D-195A-A5E6-1946F51960BD}"/>
                </a:ext>
              </a:extLst>
            </p:cNvPr>
            <p:cNvSpPr/>
            <p:nvPr/>
          </p:nvSpPr>
          <p:spPr>
            <a:xfrm>
              <a:off x="457201" y="1447800"/>
              <a:ext cx="6447293" cy="4700625"/>
            </a:xfrm>
            <a:prstGeom prst="rect">
              <a:avLst/>
            </a:prstGeom>
            <a:solidFill>
              <a:srgbClr val="4F81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F12709F-81E8-CA62-1446-906A43471E78}"/>
                </a:ext>
              </a:extLst>
            </p:cNvPr>
            <p:cNvSpPr txBox="1"/>
            <p:nvPr/>
          </p:nvSpPr>
          <p:spPr>
            <a:xfrm>
              <a:off x="1629403" y="1478642"/>
              <a:ext cx="1220206" cy="523220"/>
            </a:xfrm>
            <a:prstGeom prst="rect">
              <a:avLst/>
            </a:prstGeom>
            <a:noFill/>
          </p:spPr>
          <p:txBody>
            <a:bodyPr wrap="none" rtlCol="0">
              <a:spAutoFit/>
            </a:bodyPr>
            <a:lstStyle/>
            <a:p>
              <a:r>
                <a:rPr lang="en-US" sz="2800" dirty="0"/>
                <a:t>AAHRP</a:t>
              </a:r>
            </a:p>
          </p:txBody>
        </p:sp>
        <p:sp>
          <p:nvSpPr>
            <p:cNvPr id="30" name="Oval 29" descr="Red circle around &quot;AAHRP&quot;">
              <a:extLst>
                <a:ext uri="{FF2B5EF4-FFF2-40B4-BE49-F238E27FC236}">
                  <a16:creationId xmlns:a16="http://schemas.microsoft.com/office/drawing/2014/main" id="{3A1823A3-FBBC-F11A-D494-AC329CBE741E}"/>
                </a:ext>
                <a:ext uri="{C183D7F6-B498-43B3-948B-1728B52AA6E4}">
                  <adec:decorative xmlns:adec="http://schemas.microsoft.com/office/drawing/2017/decorative" val="0"/>
                </a:ext>
              </a:extLst>
            </p:cNvPr>
            <p:cNvSpPr/>
            <p:nvPr/>
          </p:nvSpPr>
          <p:spPr>
            <a:xfrm>
              <a:off x="1515285" y="1488553"/>
              <a:ext cx="1415321" cy="506780"/>
            </a:xfrm>
            <a:prstGeom prst="ellipse">
              <a:avLst/>
            </a:prstGeom>
            <a:noFill/>
            <a:ln>
              <a:solidFill>
                <a:srgbClr val="7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F3CEB24-EB25-2FD1-1285-725A3ECC1754}"/>
                </a:ext>
              </a:extLst>
            </p:cNvPr>
            <p:cNvSpPr txBox="1"/>
            <p:nvPr/>
          </p:nvSpPr>
          <p:spPr>
            <a:xfrm>
              <a:off x="4143343" y="1471537"/>
              <a:ext cx="1317990" cy="523220"/>
            </a:xfrm>
            <a:prstGeom prst="rect">
              <a:avLst/>
            </a:prstGeom>
            <a:noFill/>
          </p:spPr>
          <p:txBody>
            <a:bodyPr wrap="none" rtlCol="0">
              <a:spAutoFit/>
            </a:bodyPr>
            <a:lstStyle/>
            <a:p>
              <a:r>
                <a:rPr lang="en-US" sz="2800" dirty="0"/>
                <a:t>CARE-Q</a:t>
              </a:r>
            </a:p>
          </p:txBody>
        </p:sp>
        <p:sp>
          <p:nvSpPr>
            <p:cNvPr id="31" name="Oval 30" descr="Red circle around &quot;CARE-Q&quot;">
              <a:extLst>
                <a:ext uri="{FF2B5EF4-FFF2-40B4-BE49-F238E27FC236}">
                  <a16:creationId xmlns:a16="http://schemas.microsoft.com/office/drawing/2014/main" id="{39B2C8B2-9BF8-74ED-69BC-6EE5AF84BCA7}"/>
                </a:ext>
              </a:extLst>
            </p:cNvPr>
            <p:cNvSpPr/>
            <p:nvPr/>
          </p:nvSpPr>
          <p:spPr>
            <a:xfrm>
              <a:off x="4091694" y="1493500"/>
              <a:ext cx="1483258" cy="504494"/>
            </a:xfrm>
            <a:prstGeom prst="ellipse">
              <a:avLst/>
            </a:prstGeom>
            <a:noFill/>
            <a:ln>
              <a:solidFill>
                <a:srgbClr val="7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descr="Lighter blue box around the last 4 text boxes">
              <a:extLst>
                <a:ext uri="{FF2B5EF4-FFF2-40B4-BE49-F238E27FC236}">
                  <a16:creationId xmlns:a16="http://schemas.microsoft.com/office/drawing/2014/main" id="{421D2BF2-DBF0-A649-BFB5-974F2D900F40}"/>
                </a:ext>
              </a:extLst>
            </p:cNvPr>
            <p:cNvSpPr/>
            <p:nvPr/>
          </p:nvSpPr>
          <p:spPr>
            <a:xfrm>
              <a:off x="1644802" y="2035137"/>
              <a:ext cx="6965798" cy="3962397"/>
            </a:xfrm>
            <a:prstGeom prst="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9" name="TextBox 18">
              <a:extLst>
                <a:ext uri="{FF2B5EF4-FFF2-40B4-BE49-F238E27FC236}">
                  <a16:creationId xmlns:a16="http://schemas.microsoft.com/office/drawing/2014/main" id="{2DDD9C44-3D53-8B9A-21F9-7750A230F3AE}"/>
                </a:ext>
              </a:extLst>
            </p:cNvPr>
            <p:cNvSpPr txBox="1"/>
            <p:nvPr/>
          </p:nvSpPr>
          <p:spPr>
            <a:xfrm>
              <a:off x="4181313" y="5565788"/>
              <a:ext cx="3534237" cy="307777"/>
            </a:xfrm>
            <a:prstGeom prst="rect">
              <a:avLst/>
            </a:prstGeom>
            <a:noFill/>
          </p:spPr>
          <p:txBody>
            <a:bodyPr wrap="none" rtlCol="0">
              <a:spAutoFit/>
            </a:bodyPr>
            <a:lstStyle/>
            <a:p>
              <a:r>
                <a:rPr lang="en-US" sz="1400" b="1" dirty="0"/>
                <a:t>POST APPROVAL COMPLIANCE MONITORING</a:t>
              </a:r>
            </a:p>
          </p:txBody>
        </p:sp>
        <p:sp>
          <p:nvSpPr>
            <p:cNvPr id="28" name="Oval 27" descr="Red circle around &quot;Post Approval Compliance Monitoring&quot;">
              <a:extLst>
                <a:ext uri="{FF2B5EF4-FFF2-40B4-BE49-F238E27FC236}">
                  <a16:creationId xmlns:a16="http://schemas.microsoft.com/office/drawing/2014/main" id="{A36EFA18-8B81-131D-7A64-F60DAEE411D0}"/>
                </a:ext>
                <a:ext uri="{C183D7F6-B498-43B3-948B-1728B52AA6E4}">
                  <adec:decorative xmlns:adec="http://schemas.microsoft.com/office/drawing/2017/decorative" val="0"/>
                </a:ext>
              </a:extLst>
            </p:cNvPr>
            <p:cNvSpPr/>
            <p:nvPr/>
          </p:nvSpPr>
          <p:spPr>
            <a:xfrm>
              <a:off x="3962400" y="5513722"/>
              <a:ext cx="3886200" cy="405472"/>
            </a:xfrm>
            <a:prstGeom prst="ellipse">
              <a:avLst/>
            </a:prstGeom>
            <a:noFill/>
            <a:ln>
              <a:solidFill>
                <a:srgbClr val="7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descr="Light blue box around the center of the graphic">
              <a:extLst>
                <a:ext uri="{FF2B5EF4-FFF2-40B4-BE49-F238E27FC236}">
                  <a16:creationId xmlns:a16="http://schemas.microsoft.com/office/drawing/2014/main" id="{FCBD3F26-727C-AD89-2134-8256A43FFCA4}"/>
                </a:ext>
              </a:extLst>
            </p:cNvPr>
            <p:cNvSpPr/>
            <p:nvPr/>
          </p:nvSpPr>
          <p:spPr>
            <a:xfrm>
              <a:off x="1726731" y="2158046"/>
              <a:ext cx="4506798" cy="3212962"/>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p:txBody>
        </p:sp>
        <p:sp>
          <p:nvSpPr>
            <p:cNvPr id="37" name="TextBox 36">
              <a:extLst>
                <a:ext uri="{FF2B5EF4-FFF2-40B4-BE49-F238E27FC236}">
                  <a16:creationId xmlns:a16="http://schemas.microsoft.com/office/drawing/2014/main" id="{DB2A1B3E-BBB1-DC43-2ACD-E5A9C4C2E2B1}"/>
                </a:ext>
              </a:extLst>
            </p:cNvPr>
            <p:cNvSpPr txBox="1"/>
            <p:nvPr/>
          </p:nvSpPr>
          <p:spPr>
            <a:xfrm>
              <a:off x="1726731" y="2378966"/>
              <a:ext cx="4506795" cy="369332"/>
            </a:xfrm>
            <a:prstGeom prst="rect">
              <a:avLst/>
            </a:prstGeom>
            <a:noFill/>
          </p:spPr>
          <p:txBody>
            <a:bodyPr wrap="square">
              <a:spAutoFit/>
            </a:bodyPr>
            <a:lstStyle/>
            <a:p>
              <a:pPr algn="ctr"/>
              <a:r>
                <a:rPr lang="en-US" dirty="0">
                  <a:solidFill>
                    <a:schemeClr val="tx1"/>
                  </a:solidFill>
                </a:rPr>
                <a:t>Human Research Protection Program</a:t>
              </a:r>
            </a:p>
          </p:txBody>
        </p:sp>
        <p:sp>
          <p:nvSpPr>
            <p:cNvPr id="4" name="Rectangle 3">
              <a:extLst>
                <a:ext uri="{FF2B5EF4-FFF2-40B4-BE49-F238E27FC236}">
                  <a16:creationId xmlns:a16="http://schemas.microsoft.com/office/drawing/2014/main" id="{043AAD1B-0954-595B-E472-FB388E93CC90}"/>
                </a:ext>
                <a:ext uri="{C183D7F6-B498-43B3-948B-1728B52AA6E4}">
                  <adec:decorative xmlns:adec="http://schemas.microsoft.com/office/drawing/2017/decorative" val="1"/>
                </a:ext>
              </a:extLst>
            </p:cNvPr>
            <p:cNvSpPr/>
            <p:nvPr/>
          </p:nvSpPr>
          <p:spPr>
            <a:xfrm>
              <a:off x="614980" y="3462619"/>
              <a:ext cx="872043" cy="105273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25" name="TextBox 24">
              <a:extLst>
                <a:ext uri="{FF2B5EF4-FFF2-40B4-BE49-F238E27FC236}">
                  <a16:creationId xmlns:a16="http://schemas.microsoft.com/office/drawing/2014/main" id="{B3F15810-D2DF-4E30-68F5-59821CA7544D}"/>
                </a:ext>
              </a:extLst>
            </p:cNvPr>
            <p:cNvSpPr txBox="1"/>
            <p:nvPr/>
          </p:nvSpPr>
          <p:spPr>
            <a:xfrm>
              <a:off x="677285" y="3492905"/>
              <a:ext cx="770515" cy="461665"/>
            </a:xfrm>
            <a:prstGeom prst="rect">
              <a:avLst/>
            </a:prstGeom>
            <a:noFill/>
          </p:spPr>
          <p:txBody>
            <a:bodyPr wrap="square" rtlCol="0">
              <a:spAutoFit/>
            </a:bodyPr>
            <a:lstStyle/>
            <a:p>
              <a:pPr algn="ctr" defTabSz="685800"/>
              <a:r>
                <a:rPr lang="en-US" sz="1200" b="1" dirty="0">
                  <a:solidFill>
                    <a:prstClr val="black"/>
                  </a:solidFill>
                  <a:latin typeface="Calibri" panose="020F0502020204030204"/>
                </a:rPr>
                <a:t>Research Proposal</a:t>
              </a:r>
            </a:p>
          </p:txBody>
        </p:sp>
        <p:cxnSp>
          <p:nvCxnSpPr>
            <p:cNvPr id="9" name="Straight Arrow Connector 8" descr="Next">
              <a:extLst>
                <a:ext uri="{FF2B5EF4-FFF2-40B4-BE49-F238E27FC236}">
                  <a16:creationId xmlns:a16="http://schemas.microsoft.com/office/drawing/2014/main" id="{0996F8C4-9DE5-88B3-1485-E87D0D44E93D}"/>
                </a:ext>
              </a:extLst>
            </p:cNvPr>
            <p:cNvCxnSpPr>
              <a:cxnSpLocks/>
              <a:endCxn id="7" idx="1"/>
            </p:cNvCxnSpPr>
            <p:nvPr/>
          </p:nvCxnSpPr>
          <p:spPr>
            <a:xfrm>
              <a:off x="1470995" y="4097558"/>
              <a:ext cx="586405"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D14FD056-5D65-C12F-82EC-AA179A3120C0}"/>
                </a:ext>
                <a:ext uri="{C183D7F6-B498-43B3-948B-1728B52AA6E4}">
                  <adec:decorative xmlns:adec="http://schemas.microsoft.com/office/drawing/2017/decorative" val="1"/>
                </a:ext>
              </a:extLst>
            </p:cNvPr>
            <p:cNvSpPr/>
            <p:nvPr/>
          </p:nvSpPr>
          <p:spPr>
            <a:xfrm>
              <a:off x="2057400" y="3218479"/>
              <a:ext cx="1325239" cy="17581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12" name="TextBox 11">
              <a:extLst>
                <a:ext uri="{FF2B5EF4-FFF2-40B4-BE49-F238E27FC236}">
                  <a16:creationId xmlns:a16="http://schemas.microsoft.com/office/drawing/2014/main" id="{2BA4DF83-48A7-A1D4-37B4-4A31D732BB44}"/>
                </a:ext>
              </a:extLst>
            </p:cNvPr>
            <p:cNvSpPr txBox="1"/>
            <p:nvPr/>
          </p:nvSpPr>
          <p:spPr>
            <a:xfrm>
              <a:off x="2358973" y="3761980"/>
              <a:ext cx="842780" cy="461665"/>
            </a:xfrm>
            <a:prstGeom prst="rect">
              <a:avLst/>
            </a:prstGeom>
            <a:noFill/>
          </p:spPr>
          <p:txBody>
            <a:bodyPr wrap="square" rtlCol="0">
              <a:spAutoFit/>
            </a:bodyPr>
            <a:lstStyle/>
            <a:p>
              <a:pPr algn="ctr" defTabSz="685800"/>
              <a:r>
                <a:rPr lang="en-US" sz="1200" b="1" dirty="0">
                  <a:solidFill>
                    <a:prstClr val="black"/>
                  </a:solidFill>
                  <a:latin typeface="Calibri" panose="020F0502020204030204"/>
                </a:rPr>
                <a:t>Pre-Review</a:t>
              </a:r>
            </a:p>
          </p:txBody>
        </p:sp>
        <p:grpSp>
          <p:nvGrpSpPr>
            <p:cNvPr id="40" name="Group 39" descr="Dotted arrow from &quot;Pre-review&quot; back to &quot;Research Proposal.&quot;">
              <a:extLst>
                <a:ext uri="{FF2B5EF4-FFF2-40B4-BE49-F238E27FC236}">
                  <a16:creationId xmlns:a16="http://schemas.microsoft.com/office/drawing/2014/main" id="{B3C5AC12-99B9-816C-21DE-EEDDCF4018AD}"/>
                </a:ext>
              </a:extLst>
            </p:cNvPr>
            <p:cNvGrpSpPr/>
            <p:nvPr/>
          </p:nvGrpSpPr>
          <p:grpSpPr>
            <a:xfrm>
              <a:off x="1051002" y="4515353"/>
              <a:ext cx="1699539" cy="567784"/>
              <a:chOff x="1051002" y="4515353"/>
              <a:chExt cx="1699539" cy="567784"/>
            </a:xfrm>
          </p:grpSpPr>
          <p:cxnSp>
            <p:nvCxnSpPr>
              <p:cNvPr id="23" name="Straight Arrow Connector 22">
                <a:extLst>
                  <a:ext uri="{FF2B5EF4-FFF2-40B4-BE49-F238E27FC236}">
                    <a16:creationId xmlns:a16="http://schemas.microsoft.com/office/drawing/2014/main" id="{4D74453F-2E00-F55C-9C80-586524C59109}"/>
                  </a:ext>
                </a:extLst>
              </p:cNvPr>
              <p:cNvCxnSpPr>
                <a:cxnSpLocks/>
                <a:stCxn id="4" idx="2"/>
              </p:cNvCxnSpPr>
              <p:nvPr/>
            </p:nvCxnSpPr>
            <p:spPr>
              <a:xfrm>
                <a:off x="1051002" y="4515353"/>
                <a:ext cx="11293" cy="567784"/>
              </a:xfrm>
              <a:prstGeom prst="straightConnector1">
                <a:avLst/>
              </a:prstGeom>
              <a:ln w="28575">
                <a:solidFill>
                  <a:schemeClr val="tx1"/>
                </a:solidFill>
                <a:prstDash val="sysDash"/>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706E908-3CC0-3EE4-0A52-DEE674BC0726}"/>
                  </a:ext>
                </a:extLst>
              </p:cNvPr>
              <p:cNvCxnSpPr>
                <a:cxnSpLocks/>
                <a:stCxn id="7" idx="2"/>
              </p:cNvCxnSpPr>
              <p:nvPr/>
            </p:nvCxnSpPr>
            <p:spPr>
              <a:xfrm flipH="1">
                <a:off x="2720019" y="4976636"/>
                <a:ext cx="1" cy="106501"/>
              </a:xfrm>
              <a:prstGeom prst="straightConnector1">
                <a:avLst/>
              </a:prstGeom>
              <a:ln w="28575">
                <a:solidFill>
                  <a:schemeClr val="tx1"/>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A392E56-0BD5-F164-D91A-D9F0908E9BC4}"/>
                  </a:ext>
                </a:extLst>
              </p:cNvPr>
              <p:cNvCxnSpPr>
                <a:cxnSpLocks/>
              </p:cNvCxnSpPr>
              <p:nvPr/>
            </p:nvCxnSpPr>
            <p:spPr>
              <a:xfrm flipH="1">
                <a:off x="1084504" y="5083137"/>
                <a:ext cx="1666037"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cxnSp>
          <p:nvCxnSpPr>
            <p:cNvPr id="33" name="Straight Arrow Connector 32" descr="Next">
              <a:extLst>
                <a:ext uri="{FF2B5EF4-FFF2-40B4-BE49-F238E27FC236}">
                  <a16:creationId xmlns:a16="http://schemas.microsoft.com/office/drawing/2014/main" id="{45AAF979-3041-F54B-531D-F850A5300AAC}"/>
                </a:ext>
              </a:extLst>
            </p:cNvPr>
            <p:cNvCxnSpPr>
              <a:cxnSpLocks/>
            </p:cNvCxnSpPr>
            <p:nvPr/>
          </p:nvCxnSpPr>
          <p:spPr>
            <a:xfrm>
              <a:off x="3391937" y="4046122"/>
              <a:ext cx="52326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83A1E8B4-394D-9715-EDA2-C776CD188A02}"/>
                </a:ext>
              </a:extLst>
            </p:cNvPr>
            <p:cNvSpPr txBox="1"/>
            <p:nvPr/>
          </p:nvSpPr>
          <p:spPr>
            <a:xfrm>
              <a:off x="3155852" y="2824160"/>
              <a:ext cx="1015214" cy="307777"/>
            </a:xfrm>
            <a:prstGeom prst="rect">
              <a:avLst/>
            </a:prstGeom>
            <a:noFill/>
          </p:spPr>
          <p:txBody>
            <a:bodyPr wrap="none" rtlCol="0">
              <a:spAutoFit/>
            </a:bodyPr>
            <a:lstStyle/>
            <a:p>
              <a:r>
                <a:rPr lang="en-US" sz="1400" b="1" dirty="0"/>
                <a:t>EXPERTISE</a:t>
              </a:r>
            </a:p>
          </p:txBody>
        </p:sp>
        <p:sp>
          <p:nvSpPr>
            <p:cNvPr id="17" name="Oval 16" descr="Red circle around &quot;Expertise&quot;">
              <a:extLst>
                <a:ext uri="{FF2B5EF4-FFF2-40B4-BE49-F238E27FC236}">
                  <a16:creationId xmlns:a16="http://schemas.microsoft.com/office/drawing/2014/main" id="{66B523FC-3E76-F81E-86D1-05E3F19753F0}"/>
                </a:ext>
              </a:extLst>
            </p:cNvPr>
            <p:cNvSpPr/>
            <p:nvPr/>
          </p:nvSpPr>
          <p:spPr>
            <a:xfrm>
              <a:off x="2971800" y="2824160"/>
              <a:ext cx="1293591" cy="332757"/>
            </a:xfrm>
            <a:prstGeom prst="ellipse">
              <a:avLst/>
            </a:prstGeom>
            <a:noFill/>
            <a:ln>
              <a:solidFill>
                <a:srgbClr val="7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98C8B3F-1EBC-67FC-5AED-D0F84010643E}"/>
                </a:ext>
                <a:ext uri="{C183D7F6-B498-43B3-948B-1728B52AA6E4}">
                  <adec:decorative xmlns:adec="http://schemas.microsoft.com/office/drawing/2017/decorative" val="1"/>
                </a:ext>
              </a:extLst>
            </p:cNvPr>
            <p:cNvSpPr/>
            <p:nvPr/>
          </p:nvSpPr>
          <p:spPr>
            <a:xfrm>
              <a:off x="3915201" y="3212572"/>
              <a:ext cx="1293593" cy="17640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13" name="TextBox 12">
              <a:extLst>
                <a:ext uri="{FF2B5EF4-FFF2-40B4-BE49-F238E27FC236}">
                  <a16:creationId xmlns:a16="http://schemas.microsoft.com/office/drawing/2014/main" id="{D755FF77-35F2-AE91-9B18-5E1B6F844D7B}"/>
                </a:ext>
              </a:extLst>
            </p:cNvPr>
            <p:cNvSpPr txBox="1"/>
            <p:nvPr/>
          </p:nvSpPr>
          <p:spPr>
            <a:xfrm>
              <a:off x="4143343" y="3731102"/>
              <a:ext cx="903517" cy="461665"/>
            </a:xfrm>
            <a:prstGeom prst="rect">
              <a:avLst/>
            </a:prstGeom>
            <a:noFill/>
          </p:spPr>
          <p:txBody>
            <a:bodyPr wrap="square" rtlCol="0">
              <a:spAutoFit/>
            </a:bodyPr>
            <a:lstStyle/>
            <a:p>
              <a:pPr algn="ctr" defTabSz="685800"/>
              <a:r>
                <a:rPr lang="en-US" sz="1200" b="1" dirty="0">
                  <a:solidFill>
                    <a:prstClr val="black"/>
                  </a:solidFill>
                  <a:latin typeface="Calibri" panose="020F0502020204030204"/>
                </a:rPr>
                <a:t>IRB</a:t>
              </a:r>
              <a:r>
                <a:rPr lang="en-US" sz="1200" dirty="0">
                  <a:solidFill>
                    <a:prstClr val="black"/>
                  </a:solidFill>
                  <a:latin typeface="Calibri" panose="020F0502020204030204"/>
                </a:rPr>
                <a:t> </a:t>
              </a:r>
              <a:r>
                <a:rPr lang="en-US" sz="1200" b="1" dirty="0">
                  <a:solidFill>
                    <a:prstClr val="black"/>
                  </a:solidFill>
                  <a:latin typeface="Calibri" panose="020F0502020204030204"/>
                </a:rPr>
                <a:t>Meeting</a:t>
              </a:r>
            </a:p>
          </p:txBody>
        </p:sp>
        <p:sp>
          <p:nvSpPr>
            <p:cNvPr id="15" name="TextBox 14">
              <a:extLst>
                <a:ext uri="{FF2B5EF4-FFF2-40B4-BE49-F238E27FC236}">
                  <a16:creationId xmlns:a16="http://schemas.microsoft.com/office/drawing/2014/main" id="{56952F83-1768-B1D6-419D-27732BCDA74A}"/>
                </a:ext>
              </a:extLst>
            </p:cNvPr>
            <p:cNvSpPr txBox="1"/>
            <p:nvPr/>
          </p:nvSpPr>
          <p:spPr>
            <a:xfrm>
              <a:off x="3932575" y="4400130"/>
              <a:ext cx="1296189" cy="307777"/>
            </a:xfrm>
            <a:prstGeom prst="rect">
              <a:avLst/>
            </a:prstGeom>
            <a:noFill/>
          </p:spPr>
          <p:txBody>
            <a:bodyPr wrap="none" rtlCol="0">
              <a:spAutoFit/>
            </a:bodyPr>
            <a:lstStyle/>
            <a:p>
              <a:r>
                <a:rPr lang="en-US" sz="1400" b="1" dirty="0"/>
                <a:t>DELIBERATION</a:t>
              </a:r>
            </a:p>
          </p:txBody>
        </p:sp>
        <p:sp>
          <p:nvSpPr>
            <p:cNvPr id="22" name="Oval 21" descr="Red circle around &quot;Deliberation&quot;">
              <a:extLst>
                <a:ext uri="{FF2B5EF4-FFF2-40B4-BE49-F238E27FC236}">
                  <a16:creationId xmlns:a16="http://schemas.microsoft.com/office/drawing/2014/main" id="{AB124DA9-437E-2B84-DB2A-9B8A1D00868B}"/>
                </a:ext>
              </a:extLst>
            </p:cNvPr>
            <p:cNvSpPr/>
            <p:nvPr/>
          </p:nvSpPr>
          <p:spPr>
            <a:xfrm>
              <a:off x="3892992" y="4375470"/>
              <a:ext cx="1293591" cy="332757"/>
            </a:xfrm>
            <a:prstGeom prst="ellipse">
              <a:avLst/>
            </a:prstGeom>
            <a:noFill/>
            <a:ln>
              <a:solidFill>
                <a:srgbClr val="7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1" name="Group 40" descr="Dotted arrow from &quot;IRB meeting&quot; back to &quot;Research Proposal.&quot;">
              <a:extLst>
                <a:ext uri="{FF2B5EF4-FFF2-40B4-BE49-F238E27FC236}">
                  <a16:creationId xmlns:a16="http://schemas.microsoft.com/office/drawing/2014/main" id="{3E55280A-62B5-F7C7-0EC0-E44E7ED7D57E}"/>
                </a:ext>
              </a:extLst>
            </p:cNvPr>
            <p:cNvGrpSpPr/>
            <p:nvPr/>
          </p:nvGrpSpPr>
          <p:grpSpPr>
            <a:xfrm>
              <a:off x="838200" y="4509064"/>
              <a:ext cx="3733800" cy="728028"/>
              <a:chOff x="838200" y="4509064"/>
              <a:chExt cx="3733800" cy="728028"/>
            </a:xfrm>
          </p:grpSpPr>
          <p:cxnSp>
            <p:nvCxnSpPr>
              <p:cNvPr id="24" name="Straight Connector 23">
                <a:extLst>
                  <a:ext uri="{FF2B5EF4-FFF2-40B4-BE49-F238E27FC236}">
                    <a16:creationId xmlns:a16="http://schemas.microsoft.com/office/drawing/2014/main" id="{A5639473-2FBA-4632-5F41-C5FB9043DB52}"/>
                  </a:ext>
                </a:extLst>
              </p:cNvPr>
              <p:cNvCxnSpPr>
                <a:cxnSpLocks/>
              </p:cNvCxnSpPr>
              <p:nvPr/>
            </p:nvCxnSpPr>
            <p:spPr>
              <a:xfrm>
                <a:off x="838200" y="5237092"/>
                <a:ext cx="3723797"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25E55588-2776-3554-3953-D496BABBCDB3}"/>
                  </a:ext>
                </a:extLst>
              </p:cNvPr>
              <p:cNvCxnSpPr>
                <a:cxnSpLocks/>
              </p:cNvCxnSpPr>
              <p:nvPr/>
            </p:nvCxnSpPr>
            <p:spPr>
              <a:xfrm>
                <a:off x="838200" y="4509064"/>
                <a:ext cx="0" cy="728028"/>
              </a:xfrm>
              <a:prstGeom prst="straightConnector1">
                <a:avLst/>
              </a:prstGeom>
              <a:ln w="28575">
                <a:solidFill>
                  <a:schemeClr val="tx1"/>
                </a:solidFill>
                <a:prstDash val="sysDash"/>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9E970AF4-99B3-07AD-4389-1A353B46527A}"/>
                  </a:ext>
                </a:extLst>
              </p:cNvPr>
              <p:cNvCxnSpPr>
                <a:cxnSpLocks/>
              </p:cNvCxnSpPr>
              <p:nvPr/>
            </p:nvCxnSpPr>
            <p:spPr>
              <a:xfrm flipH="1" flipV="1">
                <a:off x="4561997" y="5029886"/>
                <a:ext cx="10003" cy="207205"/>
              </a:xfrm>
              <a:prstGeom prst="straightConnector1">
                <a:avLst/>
              </a:prstGeom>
              <a:ln w="28575">
                <a:solidFill>
                  <a:schemeClr val="tx1"/>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C81759AF-F9FC-A71B-CEB2-B473AA1B646D}"/>
                </a:ext>
              </a:extLst>
            </p:cNvPr>
            <p:cNvSpPr txBox="1"/>
            <p:nvPr/>
          </p:nvSpPr>
          <p:spPr>
            <a:xfrm>
              <a:off x="4997279" y="4984788"/>
              <a:ext cx="1116011" cy="307777"/>
            </a:xfrm>
            <a:prstGeom prst="rect">
              <a:avLst/>
            </a:prstGeom>
            <a:noFill/>
          </p:spPr>
          <p:txBody>
            <a:bodyPr wrap="none" rtlCol="0">
              <a:spAutoFit/>
            </a:bodyPr>
            <a:lstStyle/>
            <a:p>
              <a:r>
                <a:rPr lang="en-US" sz="1400" b="1" dirty="0"/>
                <a:t>PRECEDENT</a:t>
              </a:r>
            </a:p>
          </p:txBody>
        </p:sp>
        <p:sp>
          <p:nvSpPr>
            <p:cNvPr id="26" name="Oval 25" descr="Red circle around &quot;Precedent&quot;">
              <a:extLst>
                <a:ext uri="{FF2B5EF4-FFF2-40B4-BE49-F238E27FC236}">
                  <a16:creationId xmlns:a16="http://schemas.microsoft.com/office/drawing/2014/main" id="{8647D91F-DAF6-5C84-6696-32D052063753}"/>
                </a:ext>
              </a:extLst>
            </p:cNvPr>
            <p:cNvSpPr/>
            <p:nvPr/>
          </p:nvSpPr>
          <p:spPr>
            <a:xfrm>
              <a:off x="4890733" y="4973889"/>
              <a:ext cx="1293591" cy="332757"/>
            </a:xfrm>
            <a:prstGeom prst="ellipse">
              <a:avLst/>
            </a:prstGeom>
            <a:noFill/>
            <a:ln>
              <a:solidFill>
                <a:srgbClr val="7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descr="Next arrow from &quot;IRB Meeting&quot; to &quot;Decision&quot;">
              <a:extLst>
                <a:ext uri="{FF2B5EF4-FFF2-40B4-BE49-F238E27FC236}">
                  <a16:creationId xmlns:a16="http://schemas.microsoft.com/office/drawing/2014/main" id="{63792764-E7D8-7549-1200-9C549D905D25}"/>
                </a:ext>
              </a:extLst>
            </p:cNvPr>
            <p:cNvCxnSpPr>
              <a:cxnSpLocks/>
            </p:cNvCxnSpPr>
            <p:nvPr/>
          </p:nvCxnSpPr>
          <p:spPr>
            <a:xfrm>
              <a:off x="5231003" y="4037387"/>
              <a:ext cx="687898"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58D081AC-4AEB-526E-758D-C6588D416AF4}"/>
                </a:ext>
                <a:ext uri="{C183D7F6-B498-43B3-948B-1728B52AA6E4}">
                  <adec:decorative xmlns:adec="http://schemas.microsoft.com/office/drawing/2017/decorative" val="1"/>
                </a:ext>
              </a:extLst>
            </p:cNvPr>
            <p:cNvSpPr/>
            <p:nvPr/>
          </p:nvSpPr>
          <p:spPr>
            <a:xfrm>
              <a:off x="5947630" y="3863937"/>
              <a:ext cx="824219" cy="3168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14" name="TextBox 13">
              <a:extLst>
                <a:ext uri="{FF2B5EF4-FFF2-40B4-BE49-F238E27FC236}">
                  <a16:creationId xmlns:a16="http://schemas.microsoft.com/office/drawing/2014/main" id="{FE173A7A-4E5D-951F-6196-51B69F4DD216}"/>
                </a:ext>
              </a:extLst>
            </p:cNvPr>
            <p:cNvSpPr txBox="1"/>
            <p:nvPr/>
          </p:nvSpPr>
          <p:spPr>
            <a:xfrm>
              <a:off x="5841059" y="3863937"/>
              <a:ext cx="1030683" cy="300082"/>
            </a:xfrm>
            <a:prstGeom prst="rect">
              <a:avLst/>
            </a:prstGeom>
            <a:noFill/>
          </p:spPr>
          <p:txBody>
            <a:bodyPr wrap="square" rtlCol="0">
              <a:spAutoFit/>
            </a:bodyPr>
            <a:lstStyle/>
            <a:p>
              <a:pPr algn="ctr" defTabSz="685800"/>
              <a:r>
                <a:rPr lang="en-US" sz="1350" b="1" dirty="0">
                  <a:solidFill>
                    <a:prstClr val="black"/>
                  </a:solidFill>
                  <a:latin typeface="Calibri" panose="020F0502020204030204"/>
                </a:rPr>
                <a:t>Decision</a:t>
              </a:r>
            </a:p>
          </p:txBody>
        </p:sp>
        <p:cxnSp>
          <p:nvCxnSpPr>
            <p:cNvPr id="65" name="Straight Arrow Connector 64" descr="Next">
              <a:extLst>
                <a:ext uri="{FF2B5EF4-FFF2-40B4-BE49-F238E27FC236}">
                  <a16:creationId xmlns:a16="http://schemas.microsoft.com/office/drawing/2014/main" id="{2C14AF1E-DF30-BC55-7C9F-AE2868ED40A4}"/>
                </a:ext>
              </a:extLst>
            </p:cNvPr>
            <p:cNvCxnSpPr>
              <a:cxnSpLocks/>
              <a:endCxn id="61" idx="1"/>
            </p:cNvCxnSpPr>
            <p:nvPr/>
          </p:nvCxnSpPr>
          <p:spPr>
            <a:xfrm>
              <a:off x="6771849" y="4037387"/>
              <a:ext cx="661908" cy="118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42C43111-4BBE-179B-E3E2-982671569EE1}"/>
                </a:ext>
                <a:ext uri="{C183D7F6-B498-43B3-948B-1728B52AA6E4}">
                  <adec:decorative xmlns:adec="http://schemas.microsoft.com/office/drawing/2017/decorative" val="1"/>
                </a:ext>
              </a:extLst>
            </p:cNvPr>
            <p:cNvSpPr/>
            <p:nvPr/>
          </p:nvSpPr>
          <p:spPr>
            <a:xfrm>
              <a:off x="7433757" y="3512208"/>
              <a:ext cx="872043" cy="105273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62" name="TextBox 61">
              <a:extLst>
                <a:ext uri="{FF2B5EF4-FFF2-40B4-BE49-F238E27FC236}">
                  <a16:creationId xmlns:a16="http://schemas.microsoft.com/office/drawing/2014/main" id="{830570A0-45D3-4BF9-99DF-53D36016FC8F}"/>
                </a:ext>
              </a:extLst>
            </p:cNvPr>
            <p:cNvSpPr txBox="1"/>
            <p:nvPr/>
          </p:nvSpPr>
          <p:spPr>
            <a:xfrm>
              <a:off x="7509957" y="3512208"/>
              <a:ext cx="770515" cy="646331"/>
            </a:xfrm>
            <a:prstGeom prst="rect">
              <a:avLst/>
            </a:prstGeom>
            <a:noFill/>
          </p:spPr>
          <p:txBody>
            <a:bodyPr wrap="square" rtlCol="0">
              <a:spAutoFit/>
            </a:bodyPr>
            <a:lstStyle/>
            <a:p>
              <a:pPr algn="ctr" defTabSz="685800"/>
              <a:endParaRPr lang="en-US" sz="1200" dirty="0">
                <a:solidFill>
                  <a:prstClr val="black"/>
                </a:solidFill>
                <a:latin typeface="Calibri" panose="020F0502020204030204"/>
              </a:endParaRPr>
            </a:p>
            <a:p>
              <a:pPr algn="ctr" defTabSz="685800"/>
              <a:r>
                <a:rPr lang="en-US" sz="1200" b="1" dirty="0">
                  <a:solidFill>
                    <a:prstClr val="black"/>
                  </a:solidFill>
                  <a:latin typeface="Calibri" panose="020F0502020204030204"/>
                </a:rPr>
                <a:t>Study </a:t>
              </a:r>
            </a:p>
            <a:p>
              <a:pPr algn="ctr" defTabSz="685800"/>
              <a:r>
                <a:rPr lang="en-US" sz="1200" b="1" dirty="0">
                  <a:solidFill>
                    <a:prstClr val="black"/>
                  </a:solidFill>
                  <a:latin typeface="Calibri" panose="020F0502020204030204"/>
                </a:rPr>
                <a:t>Conduct</a:t>
              </a:r>
            </a:p>
          </p:txBody>
        </p:sp>
        <p:grpSp>
          <p:nvGrpSpPr>
            <p:cNvPr id="42" name="Group 41" descr="Dotted arrow from &quot;Study Conduct&quot; back to &quot;IRB meeting&quot;">
              <a:extLst>
                <a:ext uri="{FF2B5EF4-FFF2-40B4-BE49-F238E27FC236}">
                  <a16:creationId xmlns:a16="http://schemas.microsoft.com/office/drawing/2014/main" id="{0D882DFA-6B0D-AA37-31B4-40463F3C16AC}"/>
                </a:ext>
              </a:extLst>
            </p:cNvPr>
            <p:cNvGrpSpPr/>
            <p:nvPr/>
          </p:nvGrpSpPr>
          <p:grpSpPr>
            <a:xfrm>
              <a:off x="4562348" y="2865631"/>
              <a:ext cx="3286252" cy="627274"/>
              <a:chOff x="4562348" y="2865631"/>
              <a:chExt cx="3286252" cy="627274"/>
            </a:xfrm>
          </p:grpSpPr>
          <p:cxnSp>
            <p:nvCxnSpPr>
              <p:cNvPr id="29" name="Straight Connector 28">
                <a:extLst>
                  <a:ext uri="{FF2B5EF4-FFF2-40B4-BE49-F238E27FC236}">
                    <a16:creationId xmlns:a16="http://schemas.microsoft.com/office/drawing/2014/main" id="{BBC22759-AE1F-8337-5BDB-E4B4843D7B31}"/>
                  </a:ext>
                </a:extLst>
              </p:cNvPr>
              <p:cNvCxnSpPr>
                <a:cxnSpLocks/>
              </p:cNvCxnSpPr>
              <p:nvPr/>
            </p:nvCxnSpPr>
            <p:spPr>
              <a:xfrm flipH="1" flipV="1">
                <a:off x="4595101" y="2876618"/>
                <a:ext cx="3253499" cy="26967"/>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F1C7190A-E82F-C218-E55E-A663699A3068}"/>
                  </a:ext>
                </a:extLst>
              </p:cNvPr>
              <p:cNvCxnSpPr>
                <a:cxnSpLocks/>
              </p:cNvCxnSpPr>
              <p:nvPr/>
            </p:nvCxnSpPr>
            <p:spPr>
              <a:xfrm flipV="1">
                <a:off x="7848600" y="2873382"/>
                <a:ext cx="0" cy="619523"/>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B46C0808-C12F-B504-3E0F-C943FE9DBA62}"/>
                  </a:ext>
                </a:extLst>
              </p:cNvPr>
              <p:cNvCxnSpPr>
                <a:cxnSpLocks/>
              </p:cNvCxnSpPr>
              <p:nvPr/>
            </p:nvCxnSpPr>
            <p:spPr>
              <a:xfrm>
                <a:off x="4562348" y="2865631"/>
                <a:ext cx="0" cy="346941"/>
              </a:xfrm>
              <a:prstGeom prst="straightConnector1">
                <a:avLst/>
              </a:prstGeom>
              <a:ln w="28575">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grpSp>
        <p:sp>
          <p:nvSpPr>
            <p:cNvPr id="36" name="TextBox 35">
              <a:extLst>
                <a:ext uri="{FF2B5EF4-FFF2-40B4-BE49-F238E27FC236}">
                  <a16:creationId xmlns:a16="http://schemas.microsoft.com/office/drawing/2014/main" id="{E203C6A8-A557-472B-A101-B384F193502E}"/>
                </a:ext>
              </a:extLst>
            </p:cNvPr>
            <p:cNvSpPr txBox="1"/>
            <p:nvPr/>
          </p:nvSpPr>
          <p:spPr>
            <a:xfrm>
              <a:off x="4572000" y="2887506"/>
              <a:ext cx="1629639" cy="300082"/>
            </a:xfrm>
            <a:prstGeom prst="rect">
              <a:avLst/>
            </a:prstGeom>
            <a:noFill/>
            <a:ln>
              <a:noFill/>
            </a:ln>
          </p:spPr>
          <p:txBody>
            <a:bodyPr wrap="square" rtlCol="0">
              <a:spAutoFit/>
            </a:bodyPr>
            <a:lstStyle/>
            <a:p>
              <a:pPr algn="r" defTabSz="685800"/>
              <a:r>
                <a:rPr lang="en-US" sz="1350" dirty="0">
                  <a:solidFill>
                    <a:prstClr val="black"/>
                  </a:solidFill>
                  <a:latin typeface="Calibri" panose="020F0502020204030204"/>
                </a:rPr>
                <a:t>Continuing Review</a:t>
              </a:r>
            </a:p>
          </p:txBody>
        </p:sp>
        <p:sp>
          <p:nvSpPr>
            <p:cNvPr id="16" name="TextBox 15">
              <a:extLst>
                <a:ext uri="{FF2B5EF4-FFF2-40B4-BE49-F238E27FC236}">
                  <a16:creationId xmlns:a16="http://schemas.microsoft.com/office/drawing/2014/main" id="{5E0374AC-2B25-8B0F-5DCC-DE28BA60EE2B}"/>
                </a:ext>
              </a:extLst>
            </p:cNvPr>
            <p:cNvSpPr txBox="1"/>
            <p:nvPr/>
          </p:nvSpPr>
          <p:spPr>
            <a:xfrm>
              <a:off x="7290004" y="4674235"/>
              <a:ext cx="1159548" cy="523220"/>
            </a:xfrm>
            <a:prstGeom prst="rect">
              <a:avLst/>
            </a:prstGeom>
            <a:noFill/>
          </p:spPr>
          <p:txBody>
            <a:bodyPr wrap="none" rtlCol="0">
              <a:spAutoFit/>
            </a:bodyPr>
            <a:lstStyle/>
            <a:p>
              <a:pPr algn="ctr"/>
              <a:r>
                <a:rPr lang="en-US" sz="1400" b="1" dirty="0"/>
                <a:t>PARTICIPANT</a:t>
              </a:r>
            </a:p>
            <a:p>
              <a:pPr algn="ctr"/>
              <a:r>
                <a:rPr lang="en-US" sz="1400" b="1" dirty="0"/>
                <a:t>OUTCOMES</a:t>
              </a:r>
            </a:p>
          </p:txBody>
        </p:sp>
        <p:sp>
          <p:nvSpPr>
            <p:cNvPr id="27" name="Oval 26" descr="Red circle around &quot;Participant Outcomes&quot;">
              <a:extLst>
                <a:ext uri="{FF2B5EF4-FFF2-40B4-BE49-F238E27FC236}">
                  <a16:creationId xmlns:a16="http://schemas.microsoft.com/office/drawing/2014/main" id="{6BE4FB73-3BCB-2A3B-0489-00DA4869C17C}"/>
                </a:ext>
              </a:extLst>
            </p:cNvPr>
            <p:cNvSpPr/>
            <p:nvPr/>
          </p:nvSpPr>
          <p:spPr>
            <a:xfrm>
              <a:off x="7224219" y="4563754"/>
              <a:ext cx="1293591" cy="741704"/>
            </a:xfrm>
            <a:prstGeom prst="ellipse">
              <a:avLst/>
            </a:prstGeom>
            <a:noFill/>
            <a:ln>
              <a:solidFill>
                <a:srgbClr val="7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3936528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091CC-3C94-DBDC-47BD-28624EE63A12}"/>
              </a:ext>
            </a:extLst>
          </p:cNvPr>
          <p:cNvSpPr>
            <a:spLocks noGrp="1"/>
          </p:cNvSpPr>
          <p:nvPr>
            <p:ph type="title"/>
          </p:nvPr>
        </p:nvSpPr>
        <p:spPr/>
        <p:txBody>
          <a:bodyPr/>
          <a:lstStyle/>
          <a:p>
            <a:r>
              <a:rPr lang="en-US" dirty="0"/>
              <a:t>Introductions</a:t>
            </a:r>
          </a:p>
        </p:txBody>
      </p:sp>
      <p:sp>
        <p:nvSpPr>
          <p:cNvPr id="3" name="Content Placeholder 2">
            <a:extLst>
              <a:ext uri="{FF2B5EF4-FFF2-40B4-BE49-F238E27FC236}">
                <a16:creationId xmlns:a16="http://schemas.microsoft.com/office/drawing/2014/main" id="{C2F483F1-8D6D-F8C2-26AE-02D285FC7317}"/>
              </a:ext>
            </a:extLst>
          </p:cNvPr>
          <p:cNvSpPr>
            <a:spLocks noGrp="1"/>
          </p:cNvSpPr>
          <p:nvPr>
            <p:ph idx="1"/>
          </p:nvPr>
        </p:nvSpPr>
        <p:spPr/>
        <p:txBody>
          <a:bodyPr/>
          <a:lstStyle/>
          <a:p>
            <a:r>
              <a:rPr lang="en-US" dirty="0"/>
              <a:t>Rachel Lally, MPH,CIP</a:t>
            </a:r>
          </a:p>
          <a:p>
            <a:r>
              <a:rPr lang="en-US" dirty="0"/>
              <a:t>Nichelle Cobb, PhD</a:t>
            </a:r>
          </a:p>
          <a:p>
            <a:r>
              <a:rPr lang="en-US" dirty="0"/>
              <a:t>Benjamin </a:t>
            </a:r>
            <a:r>
              <a:rPr lang="en-US" dirty="0" err="1"/>
              <a:t>Mooso</a:t>
            </a:r>
            <a:r>
              <a:rPr lang="en-US" dirty="0"/>
              <a:t>, MS</a:t>
            </a:r>
          </a:p>
          <a:p>
            <a:r>
              <a:rPr lang="en-US" dirty="0"/>
              <a:t>Luke Gelinas, PhD</a:t>
            </a:r>
          </a:p>
          <a:p>
            <a:r>
              <a:rPr lang="en-US" dirty="0"/>
              <a:t>Laura Stark, PhD</a:t>
            </a:r>
          </a:p>
        </p:txBody>
      </p:sp>
    </p:spTree>
    <p:extLst>
      <p:ext uri="{BB962C8B-B14F-4D97-AF65-F5344CB8AC3E}">
        <p14:creationId xmlns:p14="http://schemas.microsoft.com/office/powerpoint/2010/main" val="6331211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ACEC60E5DD53746B2EBE0CCB01F8132" ma:contentTypeVersion="0" ma:contentTypeDescription="Create a new document." ma:contentTypeScope="" ma:versionID="d5024519cf701d35d00ead479c8bd735">
  <xsd:schema xmlns:xsd="http://www.w3.org/2001/XMLSchema" xmlns:xs="http://www.w3.org/2001/XMLSchema" xmlns:p="http://schemas.microsoft.com/office/2006/metadata/properties" targetNamespace="http://schemas.microsoft.com/office/2006/metadata/properties" ma:root="true" ma:fieldsID="b764bea3eb9b1a5be8fd57fac5fb459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AD88F1D-72CB-4573-9B18-7465A7CB15A4}">
  <ds:schemaRefs>
    <ds:schemaRef ds:uri="http://schemas.microsoft.com/sharepoint/v3/contenttype/forms"/>
  </ds:schemaRefs>
</ds:datastoreItem>
</file>

<file path=customXml/itemProps2.xml><?xml version="1.0" encoding="utf-8"?>
<ds:datastoreItem xmlns:ds="http://schemas.openxmlformats.org/officeDocument/2006/customXml" ds:itemID="{79AC18CC-1AC9-49AE-A69F-46DDD5CDE5CE}">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180A093E-2963-45B1-B672-EB72AA487A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11662</TotalTime>
  <Words>857</Words>
  <Application>Microsoft Office PowerPoint</Application>
  <PresentationFormat>On-screen Show (4:3)</PresentationFormat>
  <Paragraphs>98</Paragraphs>
  <Slides>9</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Calibri</vt:lpstr>
      <vt:lpstr>Franklin Gothic Book</vt:lpstr>
      <vt:lpstr>Franklin Gothic Medium</vt:lpstr>
      <vt:lpstr>Office Theme</vt:lpstr>
      <vt:lpstr>1_Office Theme</vt:lpstr>
      <vt:lpstr>Differing Approaches to Measuring  and Ensuring IRB Effectiveness: Setting the Stage</vt:lpstr>
      <vt:lpstr>Disclaimer</vt:lpstr>
      <vt:lpstr>Measuring Effectiveness</vt:lpstr>
      <vt:lpstr>Measuring Effectiveness 2</vt:lpstr>
      <vt:lpstr>Outcomes of Interest</vt:lpstr>
      <vt:lpstr>What’s the Problem?</vt:lpstr>
      <vt:lpstr>Pieces of the Puzzle (1 of 2)</vt:lpstr>
      <vt:lpstr>Pieces of the Puzzle (2 of 2) </vt:lpstr>
      <vt:lpstr>Introductions</vt:lpstr>
    </vt:vector>
  </TitlesOfParts>
  <Company>NHGRI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Differing Approaches to Measuring and Ensuring IRB Effectiveness: Setting the Stage</dc:title>
  <dc:creator>del Aguila, Ernesto (NIH/NHGRI) [C]</dc:creator>
  <cp:lastModifiedBy>Truitt, Denise (OS/OCIO/OES) (CTR)</cp:lastModifiedBy>
  <cp:revision>164</cp:revision>
  <dcterms:created xsi:type="dcterms:W3CDTF">2016-02-09T15:15:29Z</dcterms:created>
  <dcterms:modified xsi:type="dcterms:W3CDTF">2024-12-13T17:59:55Z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0x0101005ACEC60E5DD53746B2EBE0CCB01F8132</vt:lpwstr>
  </property>
  <property fmtid="{D5CDD505-2E9C-101B-9397-08002B2CF9AE}" pid="3" name="xd_ProgID">
    <vt:lpwstr/>
  </property>
  <property fmtid="{D5CDD505-2E9C-101B-9397-08002B2CF9AE}" pid="4" name="ComplianceAssetId">
    <vt:lpwstr/>
  </property>
  <property fmtid="{D5CDD505-2E9C-101B-9397-08002B2CF9AE}" pid="5" name="TemplateUrl">
    <vt:lpwstr/>
  </property>
  <property fmtid="{D5CDD505-2E9C-101B-9397-08002B2CF9AE}" pid="6" name="_ExtendedDescription">
    <vt:lpwstr/>
  </property>
  <property fmtid="{D5CDD505-2E9C-101B-9397-08002B2CF9AE}" pid="7" name="TriggerFlowInfo">
    <vt:lpwstr/>
  </property>
  <property fmtid="{D5CDD505-2E9C-101B-9397-08002B2CF9AE}" pid="8" name="xd_Signature">
    <vt:bool>false</vt:bool>
  </property>
</Properties>
</file>