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70" r:id="rId5"/>
    <p:sldId id="259" r:id="rId6"/>
    <p:sldId id="278" r:id="rId7"/>
    <p:sldId id="257" r:id="rId8"/>
    <p:sldId id="264" r:id="rId9"/>
    <p:sldId id="265" r:id="rId10"/>
    <p:sldId id="266" r:id="rId11"/>
    <p:sldId id="267" r:id="rId12"/>
    <p:sldId id="268" r:id="rId13"/>
    <p:sldId id="269" r:id="rId14"/>
    <p:sldId id="261" r:id="rId15"/>
    <p:sldId id="263" r:id="rId16"/>
    <p:sldId id="279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DE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0CCED7-9395-48AB-A40F-7BB7D0A85822}" v="1" dt="2024-12-27T20:57:48.5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0" autoAdjust="0"/>
    <p:restoredTop sz="86412" autoAdjust="0"/>
  </p:normalViewPr>
  <p:slideViewPr>
    <p:cSldViewPr snapToGrid="0">
      <p:cViewPr varScale="1">
        <p:scale>
          <a:sx n="54" d="100"/>
          <a:sy n="54" d="100"/>
        </p:scale>
        <p:origin x="332" y="56"/>
      </p:cViewPr>
      <p:guideLst>
        <p:guide orient="horz" pos="79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uitt, Denise (OS/OCIO/OES) (CTR)" userId="1f981484-287d-4113-aaa2-d4562aa466e5" providerId="ADAL" clId="{600CCED7-9395-48AB-A40F-7BB7D0A85822}"/>
    <pc:docChg chg="modSld">
      <pc:chgData name="Truitt, Denise (OS/OCIO/OES) (CTR)" userId="1f981484-287d-4113-aaa2-d4562aa466e5" providerId="ADAL" clId="{600CCED7-9395-48AB-A40F-7BB7D0A85822}" dt="2024-12-27T21:15:39.361" v="171" actId="207"/>
      <pc:docMkLst>
        <pc:docMk/>
      </pc:docMkLst>
      <pc:sldChg chg="modSp mod">
        <pc:chgData name="Truitt, Denise (OS/OCIO/OES) (CTR)" userId="1f981484-287d-4113-aaa2-d4562aa466e5" providerId="ADAL" clId="{600CCED7-9395-48AB-A40F-7BB7D0A85822}" dt="2024-12-27T21:15:21.259" v="169" actId="6549"/>
        <pc:sldMkLst>
          <pc:docMk/>
          <pc:sldMk cId="2492023818" sldId="257"/>
        </pc:sldMkLst>
        <pc:spChg chg="mod">
          <ac:chgData name="Truitt, Denise (OS/OCIO/OES) (CTR)" userId="1f981484-287d-4113-aaa2-d4562aa466e5" providerId="ADAL" clId="{600CCED7-9395-48AB-A40F-7BB7D0A85822}" dt="2024-12-27T21:15:21.259" v="169" actId="6549"/>
          <ac:spMkLst>
            <pc:docMk/>
            <pc:sldMk cId="2492023818" sldId="257"/>
            <ac:spMk id="5" creationId="{0CF96750-1830-3508-57BF-6E99764F46C3}"/>
          </ac:spMkLst>
        </pc:spChg>
      </pc:sldChg>
      <pc:sldChg chg="modSp mod">
        <pc:chgData name="Truitt, Denise (OS/OCIO/OES) (CTR)" userId="1f981484-287d-4113-aaa2-d4562aa466e5" providerId="ADAL" clId="{600CCED7-9395-48AB-A40F-7BB7D0A85822}" dt="2024-12-27T21:02:14.515" v="154" actId="962"/>
        <pc:sldMkLst>
          <pc:docMk/>
          <pc:sldMk cId="1156344629" sldId="259"/>
        </pc:sldMkLst>
        <pc:picChg chg="mod">
          <ac:chgData name="Truitt, Denise (OS/OCIO/OES) (CTR)" userId="1f981484-287d-4113-aaa2-d4562aa466e5" providerId="ADAL" clId="{600CCED7-9395-48AB-A40F-7BB7D0A85822}" dt="2024-12-27T21:02:14.515" v="154" actId="962"/>
          <ac:picMkLst>
            <pc:docMk/>
            <pc:sldMk cId="1156344629" sldId="259"/>
            <ac:picMk id="4" creationId="{68A9157A-4E5E-9C45-BE93-0E340A0ABBB6}"/>
          </ac:picMkLst>
        </pc:picChg>
      </pc:sldChg>
      <pc:sldChg chg="modSp mod">
        <pc:chgData name="Truitt, Denise (OS/OCIO/OES) (CTR)" userId="1f981484-287d-4113-aaa2-d4562aa466e5" providerId="ADAL" clId="{600CCED7-9395-48AB-A40F-7BB7D0A85822}" dt="2024-12-27T20:51:51.456" v="125" actId="6549"/>
        <pc:sldMkLst>
          <pc:docMk/>
          <pc:sldMk cId="644367959" sldId="261"/>
        </pc:sldMkLst>
        <pc:spChg chg="mod">
          <ac:chgData name="Truitt, Denise (OS/OCIO/OES) (CTR)" userId="1f981484-287d-4113-aaa2-d4562aa466e5" providerId="ADAL" clId="{600CCED7-9395-48AB-A40F-7BB7D0A85822}" dt="2024-12-27T20:51:51.456" v="125" actId="6549"/>
          <ac:spMkLst>
            <pc:docMk/>
            <pc:sldMk cId="644367959" sldId="261"/>
            <ac:spMk id="7" creationId="{BFB5DD36-BEB1-95BD-448E-7075CE30BDB4}"/>
          </ac:spMkLst>
        </pc:spChg>
      </pc:sldChg>
      <pc:sldChg chg="addSp delSp modSp mod">
        <pc:chgData name="Truitt, Denise (OS/OCIO/OES) (CTR)" userId="1f981484-287d-4113-aaa2-d4562aa466e5" providerId="ADAL" clId="{600CCED7-9395-48AB-A40F-7BB7D0A85822}" dt="2024-12-27T21:09:39.467" v="158" actId="207"/>
        <pc:sldMkLst>
          <pc:docMk/>
          <pc:sldMk cId="3329366555" sldId="262"/>
        </pc:sldMkLst>
        <pc:spChg chg="add del mod">
          <ac:chgData name="Truitt, Denise (OS/OCIO/OES) (CTR)" userId="1f981484-287d-4113-aaa2-d4562aa466e5" providerId="ADAL" clId="{600CCED7-9395-48AB-A40F-7BB7D0A85822}" dt="2024-12-27T20:58:21.051" v="152"/>
          <ac:spMkLst>
            <pc:docMk/>
            <pc:sldMk cId="3329366555" sldId="262"/>
            <ac:spMk id="2" creationId="{151D67D1-62E5-0D9D-D117-484699622B21}"/>
          </ac:spMkLst>
        </pc:spChg>
        <pc:spChg chg="mod">
          <ac:chgData name="Truitt, Denise (OS/OCIO/OES) (CTR)" userId="1f981484-287d-4113-aaa2-d4562aa466e5" providerId="ADAL" clId="{600CCED7-9395-48AB-A40F-7BB7D0A85822}" dt="2024-12-27T21:09:39.467" v="158" actId="207"/>
          <ac:spMkLst>
            <pc:docMk/>
            <pc:sldMk cId="3329366555" sldId="262"/>
            <ac:spMk id="15" creationId="{7AB235C1-2209-0D4A-3567-B0C7A87D50C4}"/>
          </ac:spMkLst>
        </pc:spChg>
      </pc:sldChg>
      <pc:sldChg chg="modSp mod">
        <pc:chgData name="Truitt, Denise (OS/OCIO/OES) (CTR)" userId="1f981484-287d-4113-aaa2-d4562aa466e5" providerId="ADAL" clId="{600CCED7-9395-48AB-A40F-7BB7D0A85822}" dt="2024-12-27T21:15:39.361" v="171" actId="207"/>
        <pc:sldMkLst>
          <pc:docMk/>
          <pc:sldMk cId="4086399875" sldId="263"/>
        </pc:sldMkLst>
        <pc:spChg chg="mod">
          <ac:chgData name="Truitt, Denise (OS/OCIO/OES) (CTR)" userId="1f981484-287d-4113-aaa2-d4562aa466e5" providerId="ADAL" clId="{600CCED7-9395-48AB-A40F-7BB7D0A85822}" dt="2024-12-27T21:15:39.361" v="171" actId="207"/>
          <ac:spMkLst>
            <pc:docMk/>
            <pc:sldMk cId="4086399875" sldId="263"/>
            <ac:spMk id="5" creationId="{F7DE879F-B4AF-ACE2-54FB-88ADE0A289EB}"/>
          </ac:spMkLst>
        </pc:spChg>
      </pc:sldChg>
      <pc:sldChg chg="modSp mod">
        <pc:chgData name="Truitt, Denise (OS/OCIO/OES) (CTR)" userId="1f981484-287d-4113-aaa2-d4562aa466e5" providerId="ADAL" clId="{600CCED7-9395-48AB-A40F-7BB7D0A85822}" dt="2024-12-27T20:50:38.585" v="8" actId="20577"/>
        <pc:sldMkLst>
          <pc:docMk/>
          <pc:sldMk cId="1596749202" sldId="264"/>
        </pc:sldMkLst>
        <pc:spChg chg="mod">
          <ac:chgData name="Truitt, Denise (OS/OCIO/OES) (CTR)" userId="1f981484-287d-4113-aaa2-d4562aa466e5" providerId="ADAL" clId="{600CCED7-9395-48AB-A40F-7BB7D0A85822}" dt="2024-12-27T20:50:38.585" v="8" actId="20577"/>
          <ac:spMkLst>
            <pc:docMk/>
            <pc:sldMk cId="1596749202" sldId="264"/>
            <ac:spMk id="9" creationId="{9BA44DB6-D596-9D5D-4F2A-CF46CEA3298F}"/>
          </ac:spMkLst>
        </pc:spChg>
      </pc:sldChg>
      <pc:sldChg chg="modSp mod">
        <pc:chgData name="Truitt, Denise (OS/OCIO/OES) (CTR)" userId="1f981484-287d-4113-aaa2-d4562aa466e5" providerId="ADAL" clId="{600CCED7-9395-48AB-A40F-7BB7D0A85822}" dt="2024-12-27T21:03:35.842" v="155" actId="13244"/>
        <pc:sldMkLst>
          <pc:docMk/>
          <pc:sldMk cId="399273369" sldId="265"/>
        </pc:sldMkLst>
        <pc:spChg chg="mod ord">
          <ac:chgData name="Truitt, Denise (OS/OCIO/OES) (CTR)" userId="1f981484-287d-4113-aaa2-d4562aa466e5" providerId="ADAL" clId="{600CCED7-9395-48AB-A40F-7BB7D0A85822}" dt="2024-12-27T21:03:35.842" v="155" actId="13244"/>
          <ac:spMkLst>
            <pc:docMk/>
            <pc:sldMk cId="399273369" sldId="265"/>
            <ac:spMk id="2" creationId="{8071C499-5A01-FF86-7DE6-9DDE3B1E0C62}"/>
          </ac:spMkLst>
        </pc:spChg>
      </pc:sldChg>
      <pc:sldChg chg="modSp mod">
        <pc:chgData name="Truitt, Denise (OS/OCIO/OES) (CTR)" userId="1f981484-287d-4113-aaa2-d4562aa466e5" providerId="ADAL" clId="{600CCED7-9395-48AB-A40F-7BB7D0A85822}" dt="2024-12-27T20:51:04.769" v="49" actId="20577"/>
        <pc:sldMkLst>
          <pc:docMk/>
          <pc:sldMk cId="1848599555" sldId="266"/>
        </pc:sldMkLst>
        <pc:spChg chg="mod">
          <ac:chgData name="Truitt, Denise (OS/OCIO/OES) (CTR)" userId="1f981484-287d-4113-aaa2-d4562aa466e5" providerId="ADAL" clId="{600CCED7-9395-48AB-A40F-7BB7D0A85822}" dt="2024-12-27T20:51:04.769" v="49" actId="20577"/>
          <ac:spMkLst>
            <pc:docMk/>
            <pc:sldMk cId="1848599555" sldId="266"/>
            <ac:spMk id="9" creationId="{E7D4A628-C1F6-C952-DE04-927E0D8B0165}"/>
          </ac:spMkLst>
        </pc:spChg>
      </pc:sldChg>
      <pc:sldChg chg="modSp mod">
        <pc:chgData name="Truitt, Denise (OS/OCIO/OES) (CTR)" userId="1f981484-287d-4113-aaa2-d4562aa466e5" providerId="ADAL" clId="{600CCED7-9395-48AB-A40F-7BB7D0A85822}" dt="2024-12-27T20:51:16.283" v="68" actId="6549"/>
        <pc:sldMkLst>
          <pc:docMk/>
          <pc:sldMk cId="1766799736" sldId="267"/>
        </pc:sldMkLst>
        <pc:spChg chg="mod">
          <ac:chgData name="Truitt, Denise (OS/OCIO/OES) (CTR)" userId="1f981484-287d-4113-aaa2-d4562aa466e5" providerId="ADAL" clId="{600CCED7-9395-48AB-A40F-7BB7D0A85822}" dt="2024-12-27T20:51:16.283" v="68" actId="6549"/>
          <ac:spMkLst>
            <pc:docMk/>
            <pc:sldMk cId="1766799736" sldId="267"/>
            <ac:spMk id="11" creationId="{A4958AFF-ECB4-4EFB-DCF2-7939FD9E5F6F}"/>
          </ac:spMkLst>
        </pc:spChg>
      </pc:sldChg>
      <pc:sldChg chg="modSp mod">
        <pc:chgData name="Truitt, Denise (OS/OCIO/OES) (CTR)" userId="1f981484-287d-4113-aaa2-d4562aa466e5" providerId="ADAL" clId="{600CCED7-9395-48AB-A40F-7BB7D0A85822}" dt="2024-12-27T20:51:27.966" v="87" actId="6549"/>
        <pc:sldMkLst>
          <pc:docMk/>
          <pc:sldMk cId="1695072657" sldId="268"/>
        </pc:sldMkLst>
        <pc:spChg chg="mod">
          <ac:chgData name="Truitt, Denise (OS/OCIO/OES) (CTR)" userId="1f981484-287d-4113-aaa2-d4562aa466e5" providerId="ADAL" clId="{600CCED7-9395-48AB-A40F-7BB7D0A85822}" dt="2024-12-27T20:51:27.966" v="87" actId="6549"/>
          <ac:spMkLst>
            <pc:docMk/>
            <pc:sldMk cId="1695072657" sldId="268"/>
            <ac:spMk id="9" creationId="{0BDDC706-EABA-393F-7364-2FBF1F2FC21B}"/>
          </ac:spMkLst>
        </pc:spChg>
      </pc:sldChg>
      <pc:sldChg chg="modSp mod">
        <pc:chgData name="Truitt, Denise (OS/OCIO/OES) (CTR)" userId="1f981484-287d-4113-aaa2-d4562aa466e5" providerId="ADAL" clId="{600CCED7-9395-48AB-A40F-7BB7D0A85822}" dt="2024-12-27T20:51:39.826" v="106" actId="6549"/>
        <pc:sldMkLst>
          <pc:docMk/>
          <pc:sldMk cId="568085097" sldId="269"/>
        </pc:sldMkLst>
        <pc:spChg chg="mod">
          <ac:chgData name="Truitt, Denise (OS/OCIO/OES) (CTR)" userId="1f981484-287d-4113-aaa2-d4562aa466e5" providerId="ADAL" clId="{600CCED7-9395-48AB-A40F-7BB7D0A85822}" dt="2024-12-27T20:51:39.826" v="106" actId="6549"/>
          <ac:spMkLst>
            <pc:docMk/>
            <pc:sldMk cId="568085097" sldId="269"/>
            <ac:spMk id="9" creationId="{DE087674-BE21-4CA5-842C-049D00AFD1AD}"/>
          </ac:spMkLst>
        </pc:spChg>
      </pc:sldChg>
    </pc:docChg>
  </pc:docChgLst>
  <pc:docChgLst>
    <pc:chgData name="Truitt, Denise (OS/OCIO/OES) (CTR)" userId="1f981484-287d-4113-aaa2-d4562aa466e5" providerId="ADAL" clId="{F9E4C630-BC4E-49EB-8925-C92B8517C1B8}"/>
    <pc:docChg chg="undo custSel modSld">
      <pc:chgData name="Truitt, Denise (OS/OCIO/OES) (CTR)" userId="1f981484-287d-4113-aaa2-d4562aa466e5" providerId="ADAL" clId="{F9E4C630-BC4E-49EB-8925-C92B8517C1B8}" dt="2024-12-27T22:07:30.571" v="57" actId="113"/>
      <pc:docMkLst>
        <pc:docMk/>
      </pc:docMkLst>
      <pc:sldChg chg="modSp mod">
        <pc:chgData name="Truitt, Denise (OS/OCIO/OES) (CTR)" userId="1f981484-287d-4113-aaa2-d4562aa466e5" providerId="ADAL" clId="{F9E4C630-BC4E-49EB-8925-C92B8517C1B8}" dt="2024-12-27T21:48:23.534" v="34" actId="255"/>
        <pc:sldMkLst>
          <pc:docMk/>
          <pc:sldMk cId="644367959" sldId="261"/>
        </pc:sldMkLst>
        <pc:spChg chg="mod">
          <ac:chgData name="Truitt, Denise (OS/OCIO/OES) (CTR)" userId="1f981484-287d-4113-aaa2-d4562aa466e5" providerId="ADAL" clId="{F9E4C630-BC4E-49EB-8925-C92B8517C1B8}" dt="2024-12-27T21:48:23.534" v="34" actId="255"/>
          <ac:spMkLst>
            <pc:docMk/>
            <pc:sldMk cId="644367959" sldId="261"/>
            <ac:spMk id="7" creationId="{BFB5DD36-BEB1-95BD-448E-7075CE30BDB4}"/>
          </ac:spMkLst>
        </pc:spChg>
      </pc:sldChg>
      <pc:sldChg chg="modSp mod">
        <pc:chgData name="Truitt, Denise (OS/OCIO/OES) (CTR)" userId="1f981484-287d-4113-aaa2-d4562aa466e5" providerId="ADAL" clId="{F9E4C630-BC4E-49EB-8925-C92B8517C1B8}" dt="2024-12-27T22:07:30.571" v="57" actId="113"/>
        <pc:sldMkLst>
          <pc:docMk/>
          <pc:sldMk cId="3329366555" sldId="262"/>
        </pc:sldMkLst>
        <pc:spChg chg="mod">
          <ac:chgData name="Truitt, Denise (OS/OCIO/OES) (CTR)" userId="1f981484-287d-4113-aaa2-d4562aa466e5" providerId="ADAL" clId="{F9E4C630-BC4E-49EB-8925-C92B8517C1B8}" dt="2024-12-27T22:07:30.571" v="57" actId="113"/>
          <ac:spMkLst>
            <pc:docMk/>
            <pc:sldMk cId="3329366555" sldId="262"/>
            <ac:spMk id="3" creationId="{44BC10D1-4D5A-90E4-9CD8-CD5F015242D7}"/>
          </ac:spMkLst>
        </pc:spChg>
        <pc:spChg chg="mod">
          <ac:chgData name="Truitt, Denise (OS/OCIO/OES) (CTR)" userId="1f981484-287d-4113-aaa2-d4562aa466e5" providerId="ADAL" clId="{F9E4C630-BC4E-49EB-8925-C92B8517C1B8}" dt="2024-12-27T21:49:23" v="40" actId="207"/>
          <ac:spMkLst>
            <pc:docMk/>
            <pc:sldMk cId="3329366555" sldId="262"/>
            <ac:spMk id="15" creationId="{7AB235C1-2209-0D4A-3567-B0C7A87D50C4}"/>
          </ac:spMkLst>
        </pc:spChg>
      </pc:sldChg>
      <pc:sldChg chg="modSp mod">
        <pc:chgData name="Truitt, Denise (OS/OCIO/OES) (CTR)" userId="1f981484-287d-4113-aaa2-d4562aa466e5" providerId="ADAL" clId="{F9E4C630-BC4E-49EB-8925-C92B8517C1B8}" dt="2024-12-27T21:53:35.974" v="50" actId="20577"/>
        <pc:sldMkLst>
          <pc:docMk/>
          <pc:sldMk cId="4086399875" sldId="263"/>
        </pc:sldMkLst>
        <pc:spChg chg="mod">
          <ac:chgData name="Truitt, Denise (OS/OCIO/OES) (CTR)" userId="1f981484-287d-4113-aaa2-d4562aa466e5" providerId="ADAL" clId="{F9E4C630-BC4E-49EB-8925-C92B8517C1B8}" dt="2024-12-27T21:53:35.974" v="50" actId="20577"/>
          <ac:spMkLst>
            <pc:docMk/>
            <pc:sldMk cId="4086399875" sldId="263"/>
            <ac:spMk id="5" creationId="{F7DE879F-B4AF-ACE2-54FB-88ADE0A289EB}"/>
          </ac:spMkLst>
        </pc:spChg>
      </pc:sldChg>
      <pc:sldChg chg="modSp mod">
        <pc:chgData name="Truitt, Denise (OS/OCIO/OES) (CTR)" userId="1f981484-287d-4113-aaa2-d4562aa466e5" providerId="ADAL" clId="{F9E4C630-BC4E-49EB-8925-C92B8517C1B8}" dt="2024-12-27T21:46:47.397" v="1" actId="255"/>
        <pc:sldMkLst>
          <pc:docMk/>
          <pc:sldMk cId="1596749202" sldId="264"/>
        </pc:sldMkLst>
        <pc:spChg chg="mod">
          <ac:chgData name="Truitt, Denise (OS/OCIO/OES) (CTR)" userId="1f981484-287d-4113-aaa2-d4562aa466e5" providerId="ADAL" clId="{F9E4C630-BC4E-49EB-8925-C92B8517C1B8}" dt="2024-12-27T21:46:47.397" v="1" actId="255"/>
          <ac:spMkLst>
            <pc:docMk/>
            <pc:sldMk cId="1596749202" sldId="264"/>
            <ac:spMk id="9" creationId="{9BA44DB6-D596-9D5D-4F2A-CF46CEA3298F}"/>
          </ac:spMkLst>
        </pc:spChg>
      </pc:sldChg>
      <pc:sldChg chg="modSp mod">
        <pc:chgData name="Truitt, Denise (OS/OCIO/OES) (CTR)" userId="1f981484-287d-4113-aaa2-d4562aa466e5" providerId="ADAL" clId="{F9E4C630-BC4E-49EB-8925-C92B8517C1B8}" dt="2024-12-27T21:46:55.704" v="2" actId="255"/>
        <pc:sldMkLst>
          <pc:docMk/>
          <pc:sldMk cId="399273369" sldId="265"/>
        </pc:sldMkLst>
        <pc:spChg chg="mod">
          <ac:chgData name="Truitt, Denise (OS/OCIO/OES) (CTR)" userId="1f981484-287d-4113-aaa2-d4562aa466e5" providerId="ADAL" clId="{F9E4C630-BC4E-49EB-8925-C92B8517C1B8}" dt="2024-12-27T21:46:55.704" v="2" actId="255"/>
          <ac:spMkLst>
            <pc:docMk/>
            <pc:sldMk cId="399273369" sldId="265"/>
            <ac:spMk id="2" creationId="{8071C499-5A01-FF86-7DE6-9DDE3B1E0C62}"/>
          </ac:spMkLst>
        </pc:spChg>
      </pc:sldChg>
      <pc:sldChg chg="modSp mod">
        <pc:chgData name="Truitt, Denise (OS/OCIO/OES) (CTR)" userId="1f981484-287d-4113-aaa2-d4562aa466e5" providerId="ADAL" clId="{F9E4C630-BC4E-49EB-8925-C92B8517C1B8}" dt="2024-12-27T21:47:19.214" v="4" actId="255"/>
        <pc:sldMkLst>
          <pc:docMk/>
          <pc:sldMk cId="1848599555" sldId="266"/>
        </pc:sldMkLst>
        <pc:spChg chg="mod">
          <ac:chgData name="Truitt, Denise (OS/OCIO/OES) (CTR)" userId="1f981484-287d-4113-aaa2-d4562aa466e5" providerId="ADAL" clId="{F9E4C630-BC4E-49EB-8925-C92B8517C1B8}" dt="2024-12-27T21:47:19.214" v="4" actId="255"/>
          <ac:spMkLst>
            <pc:docMk/>
            <pc:sldMk cId="1848599555" sldId="266"/>
            <ac:spMk id="9" creationId="{E7D4A628-C1F6-C952-DE04-927E0D8B0165}"/>
          </ac:spMkLst>
        </pc:spChg>
      </pc:sldChg>
      <pc:sldChg chg="modSp mod">
        <pc:chgData name="Truitt, Denise (OS/OCIO/OES) (CTR)" userId="1f981484-287d-4113-aaa2-d4562aa466e5" providerId="ADAL" clId="{F9E4C630-BC4E-49EB-8925-C92B8517C1B8}" dt="2024-12-27T21:47:38.219" v="14" actId="255"/>
        <pc:sldMkLst>
          <pc:docMk/>
          <pc:sldMk cId="1766799736" sldId="267"/>
        </pc:sldMkLst>
        <pc:spChg chg="mod">
          <ac:chgData name="Truitt, Denise (OS/OCIO/OES) (CTR)" userId="1f981484-287d-4113-aaa2-d4562aa466e5" providerId="ADAL" clId="{F9E4C630-BC4E-49EB-8925-C92B8517C1B8}" dt="2024-12-27T21:47:38.219" v="14" actId="255"/>
          <ac:spMkLst>
            <pc:docMk/>
            <pc:sldMk cId="1766799736" sldId="267"/>
            <ac:spMk id="11" creationId="{A4958AFF-ECB4-4EFB-DCF2-7939FD9E5F6F}"/>
          </ac:spMkLst>
        </pc:spChg>
      </pc:sldChg>
      <pc:sldChg chg="modSp mod">
        <pc:chgData name="Truitt, Denise (OS/OCIO/OES) (CTR)" userId="1f981484-287d-4113-aaa2-d4562aa466e5" providerId="ADAL" clId="{F9E4C630-BC4E-49EB-8925-C92B8517C1B8}" dt="2024-12-27T21:47:54.139" v="23" actId="255"/>
        <pc:sldMkLst>
          <pc:docMk/>
          <pc:sldMk cId="1695072657" sldId="268"/>
        </pc:sldMkLst>
        <pc:spChg chg="mod">
          <ac:chgData name="Truitt, Denise (OS/OCIO/OES) (CTR)" userId="1f981484-287d-4113-aaa2-d4562aa466e5" providerId="ADAL" clId="{F9E4C630-BC4E-49EB-8925-C92B8517C1B8}" dt="2024-12-27T21:47:54.139" v="23" actId="255"/>
          <ac:spMkLst>
            <pc:docMk/>
            <pc:sldMk cId="1695072657" sldId="268"/>
            <ac:spMk id="9" creationId="{0BDDC706-EABA-393F-7364-2FBF1F2FC21B}"/>
          </ac:spMkLst>
        </pc:spChg>
      </pc:sldChg>
      <pc:sldChg chg="modSp mod">
        <pc:chgData name="Truitt, Denise (OS/OCIO/OES) (CTR)" userId="1f981484-287d-4113-aaa2-d4562aa466e5" providerId="ADAL" clId="{F9E4C630-BC4E-49EB-8925-C92B8517C1B8}" dt="2024-12-27T21:48:10.304" v="32" actId="255"/>
        <pc:sldMkLst>
          <pc:docMk/>
          <pc:sldMk cId="568085097" sldId="269"/>
        </pc:sldMkLst>
        <pc:spChg chg="mod">
          <ac:chgData name="Truitt, Denise (OS/OCIO/OES) (CTR)" userId="1f981484-287d-4113-aaa2-d4562aa466e5" providerId="ADAL" clId="{F9E4C630-BC4E-49EB-8925-C92B8517C1B8}" dt="2024-12-27T21:48:10.304" v="32" actId="255"/>
          <ac:spMkLst>
            <pc:docMk/>
            <pc:sldMk cId="568085097" sldId="269"/>
            <ac:spMk id="9" creationId="{DE087674-BE21-4CA5-842C-049D00AFD1AD}"/>
          </ac:spMkLst>
        </pc:spChg>
      </pc:sldChg>
      <pc:sldChg chg="modSp mod">
        <pc:chgData name="Truitt, Denise (OS/OCIO/OES) (CTR)" userId="1f981484-287d-4113-aaa2-d4562aa466e5" providerId="ADAL" clId="{F9E4C630-BC4E-49EB-8925-C92B8517C1B8}" dt="2024-12-27T22:07:12.145" v="55"/>
        <pc:sldMkLst>
          <pc:docMk/>
          <pc:sldMk cId="2175323029" sldId="270"/>
        </pc:sldMkLst>
        <pc:spChg chg="mod">
          <ac:chgData name="Truitt, Denise (OS/OCIO/OES) (CTR)" userId="1f981484-287d-4113-aaa2-d4562aa466e5" providerId="ADAL" clId="{F9E4C630-BC4E-49EB-8925-C92B8517C1B8}" dt="2024-12-27T21:50:53.661" v="41" actId="6549"/>
          <ac:spMkLst>
            <pc:docMk/>
            <pc:sldMk cId="2175323029" sldId="270"/>
            <ac:spMk id="2" creationId="{3CD10CA5-159F-2666-8D3F-2727BC2E1D7A}"/>
          </ac:spMkLst>
        </pc:spChg>
        <pc:spChg chg="mod">
          <ac:chgData name="Truitt, Denise (OS/OCIO/OES) (CTR)" userId="1f981484-287d-4113-aaa2-d4562aa466e5" providerId="ADAL" clId="{F9E4C630-BC4E-49EB-8925-C92B8517C1B8}" dt="2024-12-27T22:07:12.145" v="55"/>
          <ac:spMkLst>
            <pc:docMk/>
            <pc:sldMk cId="2175323029" sldId="270"/>
            <ac:spMk id="3" creationId="{50391E2C-E50F-83D0-76C2-F47F7D0278B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0F66A-EE38-F943-A93E-DB96A16B06E9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A5BD9-442E-CA41-8A45-8DB0307BAC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893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A5BD9-442E-CA41-8A45-8DB0307BACE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921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A5BD9-442E-CA41-8A45-8DB0307BACE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146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A5BD9-442E-CA41-8A45-8DB0307BACE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135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956E8-BC0E-864D-A1A9-FBD5B8453D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63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 is an expert on the risks/benefits of a study? </a:t>
            </a:r>
          </a:p>
          <a:p>
            <a:pPr marL="171450" indent="-171450">
              <a:buFontTx/>
              <a:buChar char="-"/>
            </a:pPr>
            <a:r>
              <a:rPr lang="en-US" dirty="0"/>
              <a:t>People</a:t>
            </a:r>
            <a:r>
              <a:rPr lang="en-US" baseline="0" dirty="0"/>
              <a:t> give “warrants” --- </a:t>
            </a:r>
            <a:r>
              <a:rPr lang="en-US" b="1" baseline="0" dirty="0"/>
              <a:t>justifications of their views</a:t>
            </a:r>
          </a:p>
          <a:p>
            <a:pPr marL="628650" lvl="1" indent="-171450">
              <a:buFontTx/>
              <a:buChar char="-"/>
            </a:pPr>
            <a:r>
              <a:rPr lang="en-US" b="0" baseline="0" dirty="0"/>
              <a:t>IMPORTANTLY ERBs have to reach CONSENSUS to act as ERB (“speech-act theory”)</a:t>
            </a:r>
          </a:p>
          <a:p>
            <a:pPr marL="628650" lvl="1" indent="-171450">
              <a:buFontTx/>
              <a:buChar char="-"/>
            </a:pPr>
            <a:r>
              <a:rPr lang="en-US" baseline="0" dirty="0"/>
              <a:t>Expert May be scientific –ideally</a:t>
            </a:r>
          </a:p>
          <a:p>
            <a:pPr marL="628650" lvl="1" indent="-171450">
              <a:buFontTx/>
              <a:buChar char="-"/>
            </a:pPr>
            <a:r>
              <a:rPr lang="en-US" baseline="0" dirty="0"/>
              <a:t>Expertise may be experiential Just as often personal life</a:t>
            </a:r>
          </a:p>
          <a:p>
            <a:pPr marL="457200" lvl="1" indent="0">
              <a:buFontTx/>
              <a:buNone/>
            </a:pPr>
            <a:endParaRPr lang="en-US" baseline="0" dirty="0"/>
          </a:p>
          <a:p>
            <a:pPr marL="457200" lvl="1" indent="0">
              <a:buFontTx/>
              <a:buNone/>
            </a:pPr>
            <a:r>
              <a:rPr lang="en-US" baseline="0" dirty="0"/>
              <a:t>FOR SOCIAL SCIENCES are especially vulnerable because of experiential expertise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THEREFORE, Be the expert</a:t>
            </a:r>
            <a:r>
              <a:rPr lang="en-US" baseline="0" dirty="0"/>
              <a:t> IN ERB contexts</a:t>
            </a:r>
          </a:p>
          <a:p>
            <a:pPr marL="171450" indent="-171450">
              <a:buFont typeface="Arial" charset="0"/>
              <a:buChar char="•"/>
            </a:pPr>
            <a:r>
              <a:rPr lang="en-US" dirty="0"/>
              <a:t>Develop</a:t>
            </a:r>
            <a:r>
              <a:rPr lang="en-US" baseline="0" dirty="0"/>
              <a:t> personal relationships, 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/>
              <a:t>“attend and defend” – go to meetings 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/>
              <a:t>Appeal decisions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956E8-BC0E-864D-A1A9-FBD5B8453D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365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Why: </a:t>
            </a:r>
          </a:p>
          <a:p>
            <a:r>
              <a:rPr lang="en-US" dirty="0"/>
              <a:t>Efficiency:</a:t>
            </a:r>
            <a:r>
              <a:rPr lang="en-US" baseline="0" dirty="0"/>
              <a:t> - Contentious decisions</a:t>
            </a:r>
          </a:p>
          <a:p>
            <a:r>
              <a:rPr lang="en-US" dirty="0"/>
              <a:t>Equity – same treatment</a:t>
            </a:r>
            <a:r>
              <a:rPr lang="en-US" baseline="0" dirty="0"/>
              <a:t> for different researchers</a:t>
            </a:r>
          </a:p>
          <a:p>
            <a:r>
              <a:rPr lang="en-US" baseline="0" dirty="0"/>
              <a:t>	- no two researchers, no two studies are the same </a:t>
            </a:r>
            <a:endParaRPr lang="en-US" dirty="0"/>
          </a:p>
          <a:p>
            <a:endParaRPr lang="en-US" dirty="0"/>
          </a:p>
          <a:p>
            <a:r>
              <a:rPr lang="en-US" dirty="0"/>
              <a:t>Consequences </a:t>
            </a:r>
            <a:r>
              <a:rPr lang="en-US" baseline="0" dirty="0"/>
              <a:t>FOR SOCIAL SCIENCES</a:t>
            </a:r>
            <a:r>
              <a:rPr lang="en-US" dirty="0"/>
              <a:t>: </a:t>
            </a:r>
          </a:p>
          <a:p>
            <a:pPr marL="228600" indent="-228600">
              <a:buAutoNum type="arabicPeriod"/>
            </a:pPr>
            <a:r>
              <a:rPr lang="en-US" b="1" baseline="0" dirty="0"/>
              <a:t>Inertia</a:t>
            </a:r>
            <a:r>
              <a:rPr lang="en-US" baseline="0" dirty="0"/>
              <a:t> – once settled, precedent-setting decisions difficult to change</a:t>
            </a:r>
            <a:endParaRPr lang="en-US" dirty="0"/>
          </a:p>
          <a:p>
            <a:r>
              <a:rPr lang="en-US" b="1" dirty="0"/>
              <a:t>2. Variability</a:t>
            </a:r>
            <a:r>
              <a:rPr lang="en-US" b="1" baseline="0" dirty="0"/>
              <a:t> </a:t>
            </a:r>
            <a:r>
              <a:rPr lang="en-US" baseline="0" dirty="0"/>
              <a:t>across boards (in institution, across institutions)</a:t>
            </a:r>
          </a:p>
          <a:p>
            <a:r>
              <a:rPr lang="en-US" baseline="0" dirty="0"/>
              <a:t>Makes collaboration difficult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956E8-BC0E-864D-A1A9-FBD5B8453D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43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Decisions</a:t>
            </a:r>
            <a:r>
              <a:rPr lang="en-US" baseline="0" dirty="0"/>
              <a:t> are rendered by specific people in institutional TIME and PLACE 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Decisions are local --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Unfamiliarity</a:t>
            </a:r>
            <a:r>
              <a:rPr lang="en-US" baseline="0" dirty="0"/>
              <a:t> of MEDICAL BOARDS w qualitative methods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Garamond" charset="0"/>
                <a:ea typeface="Garamond" charset="0"/>
                <a:cs typeface="Garamond" charset="0"/>
              </a:rPr>
              <a:t>What are the advantages / disadvantages of more centralized review; less centralized review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Garamond" charset="0"/>
                <a:ea typeface="Garamond" charset="0"/>
                <a:cs typeface="Garamond" charset="0"/>
              </a:rPr>
              <a:t>--national , intuitional</a:t>
            </a:r>
            <a:r>
              <a:rPr lang="en-US" sz="1200" baseline="0" dirty="0">
                <a:latin typeface="Garamond" charset="0"/>
                <a:ea typeface="Garamond" charset="0"/>
                <a:cs typeface="Garamond" charset="0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>
                <a:latin typeface="Garamond" charset="0"/>
                <a:ea typeface="Garamond" charset="0"/>
                <a:cs typeface="Garamond" charset="0"/>
              </a:rPr>
              <a:t>--”Devolve” into departments or professions</a:t>
            </a:r>
            <a:endParaRPr lang="en-US" sz="1100" dirty="0">
              <a:latin typeface="Garamond" charset="0"/>
              <a:ea typeface="Garamond" charset="0"/>
              <a:cs typeface="Garamond" charset="0"/>
            </a:endParaRPr>
          </a:p>
          <a:p>
            <a:endParaRPr lang="en-US" dirty="0"/>
          </a:p>
          <a:p>
            <a:r>
              <a:rPr lang="en-US" dirty="0"/>
              <a:t>E.g., </a:t>
            </a:r>
          </a:p>
          <a:p>
            <a:r>
              <a:rPr lang="en-US" dirty="0"/>
              <a:t>NEW CATEGORIES</a:t>
            </a:r>
            <a:r>
              <a:rPr lang="en-US" baseline="0" dirty="0"/>
              <a:t> </a:t>
            </a:r>
            <a:r>
              <a:rPr lang="en-US" dirty="0"/>
              <a:t>MINIMAL</a:t>
            </a:r>
            <a:r>
              <a:rPr lang="en-US" baseline="0" dirty="0"/>
              <a:t> RISK </a:t>
            </a:r>
          </a:p>
          <a:p>
            <a:r>
              <a:rPr lang="en-US" dirty="0"/>
              <a:t>Not exempted</a:t>
            </a:r>
            <a:r>
              <a:rPr lang="en-US" baseline="0" dirty="0"/>
              <a:t> BUT </a:t>
            </a:r>
            <a:r>
              <a:rPr lang="en-US" dirty="0"/>
              <a:t>EXLUDED</a:t>
            </a:r>
            <a:r>
              <a:rPr lang="en-US" baseline="0" dirty="0"/>
              <a:t> RESEARCH – can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956E8-BC0E-864D-A1A9-FBD5B8453D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12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For</a:t>
            </a:r>
            <a:r>
              <a:rPr lang="en-US" baseline="0" dirty="0"/>
              <a:t> 1960s funders, there was EXPLICIT effort to avoid topics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“religion, sex, politics”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In addition to concerns about privacy, confidentiality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dirty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EXAMPLE: APA</a:t>
            </a:r>
          </a:p>
          <a:p>
            <a:endParaRPr lang="en-US" baseline="0" dirty="0"/>
          </a:p>
          <a:p>
            <a:r>
              <a:rPr lang="en-US" dirty="0"/>
              <a:t>2. Risk was research was </a:t>
            </a:r>
            <a:r>
              <a:rPr lang="en-US" i="1" dirty="0"/>
              <a:t>politically</a:t>
            </a:r>
            <a:r>
              <a:rPr lang="en-US" i="1" baseline="0" dirty="0"/>
              <a:t> </a:t>
            </a:r>
            <a:r>
              <a:rPr lang="en-US" baseline="0" dirty="0"/>
              <a:t>risky—socially, interactively</a:t>
            </a:r>
          </a:p>
          <a:p>
            <a:r>
              <a:rPr lang="en-US" baseline="0" dirty="0"/>
              <a:t>Discussing sex may have changed </a:t>
            </a:r>
          </a:p>
          <a:p>
            <a:endParaRPr lang="en-US" baseline="0" dirty="0"/>
          </a:p>
          <a:p>
            <a:r>
              <a:rPr lang="en-US" baseline="0" dirty="0"/>
              <a:t>BUT meaning of risk has shifted</a:t>
            </a:r>
          </a:p>
          <a:p>
            <a:r>
              <a:rPr lang="en-US" baseline="0" dirty="0"/>
              <a:t>Politically hot-button issues: </a:t>
            </a:r>
            <a:r>
              <a:rPr lang="en-US" dirty="0"/>
              <a:t>Research</a:t>
            </a:r>
            <a:r>
              <a:rPr lang="en-US" baseline="0" dirty="0"/>
              <a:t> on </a:t>
            </a:r>
            <a:r>
              <a:rPr lang="en-US" b="1" baseline="0" dirty="0"/>
              <a:t>“trauma”</a:t>
            </a:r>
          </a:p>
          <a:p>
            <a:r>
              <a:rPr lang="en-US" b="1" baseline="0" dirty="0"/>
              <a:t>FOR SOCIAL SCIENCES POLITICAL risk is important </a:t>
            </a:r>
          </a:p>
          <a:p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956E8-BC0E-864D-A1A9-FBD5B8453D1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09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institutions</a:t>
            </a:r>
            <a:r>
              <a:rPr lang="en-US" baseline="0" dirty="0"/>
              <a:t> that consider risk; they give contradictory incentives to researchers’ definition of risk: </a:t>
            </a:r>
          </a:p>
          <a:p>
            <a:r>
              <a:rPr lang="en-US" baseline="0" dirty="0"/>
              <a:t>1. </a:t>
            </a:r>
            <a:r>
              <a:rPr lang="en-US" b="1" baseline="0" dirty="0"/>
              <a:t>ETHICS REVIEW</a:t>
            </a:r>
            <a:endParaRPr lang="en-US" b="1" dirty="0"/>
          </a:p>
          <a:p>
            <a:r>
              <a:rPr lang="en-US" dirty="0"/>
              <a:t>Ethics</a:t>
            </a:r>
            <a:r>
              <a:rPr lang="en-US" baseline="0" dirty="0"/>
              <a:t> review spread as a condition of PUBLIC FUNDING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Why LIABILTY – Therefore, National science funders require ethics review 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Balance “risk and benefit”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In recent months, US created new categories: </a:t>
            </a:r>
          </a:p>
          <a:p>
            <a:pPr marL="628650" lvl="1" indent="-171450">
              <a:buFontTx/>
              <a:buChar char="-"/>
            </a:pPr>
            <a:r>
              <a:rPr lang="en-US" baseline="0" dirty="0"/>
              <a:t>EXCLUDED research</a:t>
            </a:r>
          </a:p>
          <a:p>
            <a:pPr marL="628650" lvl="1" indent="-171450">
              <a:buFontTx/>
              <a:buChar char="-"/>
            </a:pPr>
            <a:endParaRPr lang="en-US" baseline="0" dirty="0"/>
          </a:p>
          <a:p>
            <a:pPr marL="628650" lvl="1" indent="-171450">
              <a:buFontTx/>
              <a:buChar char="-"/>
            </a:pPr>
            <a:r>
              <a:rPr lang="en-US" baseline="0" dirty="0"/>
              <a:t>2. </a:t>
            </a:r>
            <a:r>
              <a:rPr lang="en-US" b="1" baseline="0" dirty="0"/>
              <a:t>FUNDING REVIEW</a:t>
            </a:r>
          </a:p>
          <a:p>
            <a:pPr marL="628650" lvl="1" indent="-171450">
              <a:buFontTx/>
              <a:buChar char="-"/>
            </a:pPr>
            <a:r>
              <a:rPr lang="en-US" baseline="0" dirty="0"/>
              <a:t>Important research is also coded as “risky” – unprecedented, unknown outcomes. </a:t>
            </a:r>
          </a:p>
          <a:p>
            <a:pPr marL="1085850" lvl="2" indent="-171450">
              <a:buFontTx/>
              <a:buChar char="-"/>
            </a:pPr>
            <a:r>
              <a:rPr lang="en-US" baseline="0" dirty="0"/>
              <a:t>“Originality” in the social sciences (Lamont; Geutzkow) THERE are no precedents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956E8-BC0E-864D-A1A9-FBD5B8453D1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967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86430-1701-CAE1-7117-BB8B23633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E72E86-692F-CE61-B2C7-4D4EED6B98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B4C433-16CE-F606-52C1-DA21A675FB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99D88B-DD66-060D-A5FF-90349A335C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A5BD9-442E-CA41-8A45-8DB0307BACE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837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85CB6-89D6-2E97-7342-A6F5C36D9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AA335C-871B-D8C6-13D7-4454D506D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F456F-2524-A16D-0284-E2BFFA28D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8D41-B484-E449-ED15-DB1FE464A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EEBB6-9D95-B59F-0BC6-1566E0995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169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8697F-146A-FDF0-1451-95A3A3DBE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0535CB-872B-A9C6-4C66-E93A74F46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F8CBF-9937-86AD-61DA-7C40953C0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8D50E-1163-D092-ACF1-0E5030915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3D915-B302-DCD8-31AA-635AAA5E6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28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86ED0-2AC1-577B-8F7B-92180DDA6A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E4AAE5-7C95-5CF7-28C5-0210E3C0C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3815C-959F-222F-965D-A880C443D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25CE0-A14C-BD8D-2267-AC9E88AC7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8413E-A74F-DD3C-330C-02F2605D7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63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039B-277F-FF1C-E513-467E657B1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8ED5F-D646-6F74-ECAE-02EF136C6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 sz="3200" b="1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99ABA-13CB-0599-D0B0-2E5BADD93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B4738-487A-5B06-CE29-16877A326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BE453-7724-D4CF-5306-8B7D92C6A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93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D147B-5F46-4546-6296-2E8EB04BC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502939-734D-E89C-7D20-78A2E782D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1B5FE-7106-13F3-93FD-022E885F2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36612-0DF0-1B64-29F3-C4BDADB47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C67A9-E9E1-8416-50BC-E7A558D66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22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3D08D-A6E5-C192-6FD0-7D88C2167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F8AC0-6596-08F5-BEA3-208B317CC6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5B1A6-EED1-57AE-20DF-300D2904D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3A449F-A469-E759-667C-0F459ED9F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10FAD-D582-2A40-7D87-33297370D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F69371-D7E7-920A-96B2-83518A1CD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091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E59F5-C836-DD36-B1E0-13C8714B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2CD42-59A0-B120-FCAD-FD7BE4A1F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E9D10D-726C-83F3-3B65-0A37CB9CF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DC74C-4F5F-BDE3-71F7-5E4D4DC29A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5AEF74-16C5-1243-BAED-B322F54CCF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7873C9-BF6E-0B72-A3E7-F67C2C68F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DC256D-59E1-FC08-B3CC-1835247ED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78FB3D-2AD1-98F0-1228-B3E25E0AD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09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A0CE1-1D4B-18C1-2B67-D7501BC23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E95314-3B98-EE3D-586C-AB3E85EEE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CC4E80-831B-0FA9-690B-058CA96FF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7D0AB-FE2A-54E6-C9E1-6FD1131F2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96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92827A-ADC7-4DF2-5AED-EDAA73EDF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5A125A-538B-2C36-5D88-7AA637344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A06A8D-31FE-BAC2-3ABF-A3C4EE87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8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BDC9C-A03E-FB3E-6B46-262336B65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F1BF-F30D-CD3C-8124-4F2C235AC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B85FE-33EF-4107-F709-6988340A8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542B6E-DD75-5AEC-CE35-4AA48104E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D84F2-BBC8-8799-1163-D61FCDF6D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97B8C-E411-209A-5062-345638DA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13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35A4F-6D8C-90D7-D543-A0CDDFB0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E70917-7A19-F2CF-EB41-64CDDDCC0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2C9B0-1076-AF19-D373-986BDE0AE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B2782-F798-82ED-88F6-3F0B39614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6A2FAC-8A70-1071-CADC-5C5D6376F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B90B5-F52A-7100-3D19-91752A27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11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0AFEB3-FD2A-21F5-59E5-278E5D597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5C5132-E187-4A7A-FFA7-865D14D24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AE266-7BEF-5813-F420-D9C7CD3DE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DCC6BF-EE16-4144-90B0-03E944226C34}" type="datetimeFigureOut">
              <a:rPr lang="en-US" smtClean="0"/>
              <a:t>12/27/2024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D428C-BECC-306C-0936-9AC2942CB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0C840-C87E-F2FC-AC4E-1D0118353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EBF305-9083-FF43-B198-1C2A7280C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83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ura-stark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ura-stark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7210B-FD2D-F9B2-64B7-C964FCDB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10CA5-159F-2666-8D3F-2727BC2E1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2620" y="524943"/>
            <a:ext cx="10787449" cy="1716555"/>
          </a:xfrm>
        </p:spPr>
        <p:txBody>
          <a:bodyPr>
            <a:normAutofit/>
          </a:bodyPr>
          <a:lstStyle/>
          <a:p>
            <a:r>
              <a:rPr lang="en-US" sz="5400" dirty="0"/>
              <a:t>Quality of IRB deliberations: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50391E2C-E50F-83D0-76C2-F47F7D027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7669" y="2360311"/>
            <a:ext cx="9816662" cy="3972745"/>
          </a:xfrm>
        </p:spPr>
        <p:txBody>
          <a:bodyPr>
            <a:normAutofit fontScale="25000" lnSpcReduction="20000"/>
          </a:bodyPr>
          <a:lstStyle/>
          <a:p>
            <a:r>
              <a:rPr lang="en-US" sz="14400" dirty="0"/>
              <a:t>Defining, measuring &amp; ensuring effectiveness</a:t>
            </a:r>
          </a:p>
          <a:p>
            <a:pPr>
              <a:spcBef>
                <a:spcPts val="2400"/>
              </a:spcBef>
            </a:pPr>
            <a:r>
              <a:rPr lang="en-US" sz="14400" dirty="0"/>
              <a:t>OHRP/OCLIP</a:t>
            </a:r>
          </a:p>
          <a:p>
            <a:r>
              <a:rPr lang="en-US" sz="14400" dirty="0"/>
              <a:t>17 Oct 2024</a:t>
            </a:r>
          </a:p>
          <a:p>
            <a:pPr>
              <a:spcBef>
                <a:spcPts val="2400"/>
              </a:spcBef>
            </a:pPr>
            <a:r>
              <a:rPr lang="en-US" sz="14400" dirty="0">
                <a:solidFill>
                  <a:srgbClr val="0070C0"/>
                </a:solidFill>
              </a:rPr>
              <a:t>Laura Stark, Ph.D.</a:t>
            </a:r>
          </a:p>
          <a:p>
            <a:r>
              <a:rPr lang="en-US" sz="14400" dirty="0">
                <a:solidFill>
                  <a:srgbClr val="0070C0"/>
                </a:solidFill>
              </a:rPr>
              <a:t>Vanderbilt University </a:t>
            </a:r>
          </a:p>
          <a:p>
            <a:r>
              <a:rPr lang="en-US" sz="14400" dirty="0">
                <a:solidFill>
                  <a:srgbClr val="0070C0"/>
                </a:solidFill>
                <a:hlinkClick r:id="rId3"/>
              </a:rPr>
              <a:t>http://www.laura-stark.com/</a:t>
            </a:r>
            <a:endParaRPr lang="en-US" sz="14400" dirty="0">
              <a:solidFill>
                <a:srgbClr val="0070C0"/>
              </a:solidFill>
            </a:endParaRPr>
          </a:p>
          <a:p>
            <a:r>
              <a:rPr lang="en-US" sz="6400" dirty="0"/>
              <a:t>There are speaker's comments located in some slide notes.</a:t>
            </a:r>
          </a:p>
        </p:txBody>
      </p:sp>
    </p:spTree>
    <p:extLst>
      <p:ext uri="{BB962C8B-B14F-4D97-AF65-F5344CB8AC3E}">
        <p14:creationId xmlns:p14="http://schemas.microsoft.com/office/powerpoint/2010/main" val="2175323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E087674-BE21-4CA5-842C-049D00AFD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Major Findings </a:t>
            </a:r>
            <a:r>
              <a:rPr lang="en-US" sz="2000" dirty="0"/>
              <a:t>(6 of 7)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Text Box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sz="3500" b="1" dirty="0">
                <a:ea typeface="Garamond" charset="0"/>
                <a:cs typeface="Garamond" charset="0"/>
              </a:rPr>
              <a:t>Major </a:t>
            </a:r>
            <a:r>
              <a:rPr lang="en-US" sz="3500" dirty="0">
                <a:ea typeface="Garamond" charset="0"/>
                <a:cs typeface="Garamond" charset="0"/>
              </a:rPr>
              <a:t>findings from </a:t>
            </a:r>
            <a:r>
              <a:rPr lang="en-US" sz="3500" i="1" dirty="0">
                <a:ea typeface="Garamond" charset="0"/>
                <a:cs typeface="Garamond" charset="0"/>
              </a:rPr>
              <a:t>Behind Closed Doors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0" dirty="0">
                <a:ea typeface="Garamond" charset="0"/>
                <a:cs typeface="Garamond" charset="0"/>
              </a:rPr>
              <a:t>Warrants for expertise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0" dirty="0">
                <a:ea typeface="Garamond" charset="0"/>
                <a:cs typeface="Garamond" charset="0"/>
              </a:rPr>
              <a:t>Local precedents</a:t>
            </a:r>
          </a:p>
          <a:p>
            <a:pPr algn="l">
              <a:spcBef>
                <a:spcPts val="2400"/>
              </a:spcBef>
            </a:pPr>
            <a:r>
              <a:rPr lang="en-US" sz="3500" b="1" dirty="0">
                <a:ea typeface="Garamond" charset="0"/>
                <a:cs typeface="Garamond" charset="0"/>
              </a:rPr>
              <a:t>Implications </a:t>
            </a:r>
          </a:p>
          <a:p>
            <a:pPr algn="l"/>
            <a:r>
              <a:rPr lang="en-US" sz="3500" b="0" dirty="0">
                <a:ea typeface="Garamond" charset="0"/>
                <a:cs typeface="Garamond" charset="0"/>
              </a:rPr>
              <a:t>IRB decisions are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0" dirty="0">
                <a:ea typeface="Garamond" charset="0"/>
                <a:cs typeface="Garamond" charset="0"/>
              </a:rPr>
              <a:t>Interpreted 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0" dirty="0">
                <a:ea typeface="Garamond" charset="0"/>
                <a:cs typeface="Garamond" charset="0"/>
              </a:rPr>
              <a:t>Changing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1" dirty="0">
                <a:ea typeface="Garamond" charset="0"/>
                <a:cs typeface="Garamond" charset="0"/>
              </a:rPr>
              <a:t>Contradictory</a:t>
            </a:r>
          </a:p>
          <a:p>
            <a:pPr marL="1033463" lvl="1" indent="-454025">
              <a:spcBef>
                <a:spcPts val="1100"/>
              </a:spcBef>
              <a:buFont typeface="System Font Regular"/>
              <a:buChar char="–"/>
            </a:pPr>
            <a:r>
              <a:rPr lang="en-US" sz="2600" b="0" dirty="0">
                <a:ea typeface="Garamond" charset="0"/>
                <a:cs typeface="Garamond" charset="0"/>
              </a:rPr>
              <a:t>Multisite research; changes in staff, membership</a:t>
            </a:r>
          </a:p>
        </p:txBody>
      </p:sp>
    </p:spTree>
    <p:extLst>
      <p:ext uri="{BB962C8B-B14F-4D97-AF65-F5344CB8AC3E}">
        <p14:creationId xmlns:p14="http://schemas.microsoft.com/office/powerpoint/2010/main" val="568085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FB5DD36-BEB1-95BD-448E-7075CE30B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Major Findings </a:t>
            </a:r>
            <a:r>
              <a:rPr lang="en-US" sz="2000" dirty="0"/>
              <a:t>(7 of 7)</a:t>
            </a:r>
          </a:p>
        </p:txBody>
      </p:sp>
      <p:sp>
        <p:nvSpPr>
          <p:cNvPr id="3" name="Text Box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US" sz="3500" b="1" dirty="0">
                <a:ea typeface="Garamond" charset="0"/>
                <a:cs typeface="Garamond" charset="0"/>
              </a:rPr>
              <a:t>Major </a:t>
            </a:r>
            <a:r>
              <a:rPr lang="en-US" sz="3500" dirty="0">
                <a:ea typeface="Garamond" charset="0"/>
                <a:cs typeface="Garamond" charset="0"/>
              </a:rPr>
              <a:t>findings from </a:t>
            </a:r>
            <a:r>
              <a:rPr lang="en-US" sz="3500" i="1" dirty="0">
                <a:ea typeface="Garamond" charset="0"/>
                <a:cs typeface="Garamond" charset="0"/>
              </a:rPr>
              <a:t>Behind Closed Doors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0" dirty="0">
                <a:ea typeface="Garamond" charset="0"/>
                <a:cs typeface="Garamond" charset="0"/>
              </a:rPr>
              <a:t>Warrants for expertise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0" dirty="0">
                <a:ea typeface="Garamond" charset="0"/>
                <a:cs typeface="Garamond" charset="0"/>
              </a:rPr>
              <a:t>Local precedents</a:t>
            </a:r>
          </a:p>
          <a:p>
            <a:pPr algn="l">
              <a:spcBef>
                <a:spcPts val="2400"/>
              </a:spcBef>
            </a:pPr>
            <a:r>
              <a:rPr lang="en-US" sz="3500" b="1" dirty="0">
                <a:ea typeface="Garamond" charset="0"/>
                <a:cs typeface="Garamond" charset="0"/>
              </a:rPr>
              <a:t>Implications </a:t>
            </a:r>
          </a:p>
          <a:p>
            <a:pPr algn="l"/>
            <a:r>
              <a:rPr lang="en-US" sz="3500" b="0" dirty="0">
                <a:ea typeface="Garamond" charset="0"/>
                <a:cs typeface="Garamond" charset="0"/>
              </a:rPr>
              <a:t>IRB decisions are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0" dirty="0">
                <a:ea typeface="Garamond" charset="0"/>
                <a:cs typeface="Garamond" charset="0"/>
              </a:rPr>
              <a:t>Interpretations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0" dirty="0">
                <a:ea typeface="Garamond" charset="0"/>
                <a:cs typeface="Garamond" charset="0"/>
              </a:rPr>
              <a:t>Changing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000" b="0" dirty="0">
                <a:ea typeface="Garamond" charset="0"/>
                <a:cs typeface="Garamond" charset="0"/>
              </a:rPr>
              <a:t>Contradictory</a:t>
            </a:r>
            <a:endParaRPr lang="en-US" sz="3000" b="0" dirty="0">
              <a:latin typeface="Garamond" charset="0"/>
              <a:ea typeface="Garamond" charset="0"/>
              <a:cs typeface="Garamo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367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299B9-9318-F279-1579-AADE0CAB4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7DE879F-B4AF-ACE2-54FB-88ADE0A28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</a:t>
            </a:r>
            <a:r>
              <a:rPr lang="en-US" sz="2000" dirty="0"/>
              <a:t>2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0187084E-076B-0D21-6AC8-B9C66D87B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5554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/>
              <a:t>Draw attention to quality of decision-making </a:t>
            </a:r>
            <a:r>
              <a:rPr lang="en-US" sz="2800" dirty="0"/>
              <a:t>process;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/>
              <a:t>Introduce </a:t>
            </a:r>
            <a:r>
              <a:rPr lang="en-US" sz="2800" dirty="0"/>
              <a:t>two empirically-grounded concepts </a:t>
            </a:r>
            <a:r>
              <a:rPr lang="en-US" sz="2800" b="0" dirty="0"/>
              <a:t>to help IRBs define, measure &amp; assess IRB decision-making effectiveness;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/>
              <a:t>Provide </a:t>
            </a:r>
            <a:r>
              <a:rPr lang="en-US" sz="2800" dirty="0"/>
              <a:t>resources</a:t>
            </a:r>
            <a:r>
              <a:rPr lang="en-US" sz="2800" b="0" dirty="0"/>
              <a:t> for additional empirically-driven findings.</a:t>
            </a:r>
          </a:p>
        </p:txBody>
      </p:sp>
    </p:spTree>
    <p:extLst>
      <p:ext uri="{BB962C8B-B14F-4D97-AF65-F5344CB8AC3E}">
        <p14:creationId xmlns:p14="http://schemas.microsoft.com/office/powerpoint/2010/main" val="4086399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255B4-6341-EDCB-22C0-14634FBA2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Resources</a:t>
            </a: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DF5E2BFC-BEAA-79D9-669C-1D0D58850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348"/>
            <a:ext cx="10925432" cy="5037528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Stark, Laura.</a:t>
            </a:r>
            <a:r>
              <a:rPr lang="en-US" sz="24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“Chapter 11: IRBs and the Problem of Local Precedents.”</a:t>
            </a:r>
            <a:r>
              <a:rPr lang="en-US" sz="2400" b="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0" i="1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Subjects Research Regulation</a:t>
            </a:r>
            <a:r>
              <a:rPr lang="en-US" sz="2400" b="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edited by I. Glenn Cohen and Holly Fernandez Lynch, 173–86. Cambridge, MA: MIT Press, 2014.</a:t>
            </a:r>
            <a:endParaRPr lang="en-US" sz="2400" b="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1500"/>
              </a:spcBef>
              <a:buNone/>
            </a:pPr>
            <a:r>
              <a:rPr lang="en-US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Stark, Laura. “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Reading Trust between the Lines: ‘Housekeeping Work’ and Inequality in Human-Subjects Review</a:t>
            </a:r>
            <a:r>
              <a:rPr lang="en-US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.” </a:t>
            </a:r>
            <a:r>
              <a:rPr lang="en-US" sz="2400" b="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Cambridge Quarterly of Human-Subjects Protections</a:t>
            </a:r>
            <a:r>
              <a:rPr lang="en-US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2013.</a:t>
            </a:r>
          </a:p>
          <a:p>
            <a:pPr marL="0" marR="0" indent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Stark, Laura. “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Language of Ethics: How Ethics Review Creates Inequalities for Language Minorities in Research</a:t>
            </a:r>
            <a:r>
              <a:rPr lang="en-US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.” In </a:t>
            </a:r>
            <a:r>
              <a:rPr lang="en-US" sz="2400" b="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Ethics Rupture: Exploring Alternatives to Formal Research-Ethics Review</a:t>
            </a:r>
            <a:r>
              <a:rPr lang="en-US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edited by Hoonaard and Hamilton, 91–105. Toronto: University of Toronto Press, 2016.</a:t>
            </a:r>
          </a:p>
          <a:p>
            <a:pPr marL="0" marR="0" indent="0">
              <a:spcBef>
                <a:spcPts val="1500"/>
              </a:spcBef>
              <a:buNone/>
            </a:pPr>
            <a:r>
              <a:rPr lang="en-US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Stark, Laura. “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Protections for Human Subjects in Research: Old Models, New Needs?</a:t>
            </a:r>
            <a:r>
              <a:rPr lang="en-US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” </a:t>
            </a:r>
            <a:r>
              <a:rPr lang="en-US" sz="2400" b="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MIT Case Studies in Social and Ethical Responsibilities of Computing</a:t>
            </a:r>
            <a:r>
              <a:rPr lang="en-US" sz="24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Winter 2022 (January 24, 2022).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2958074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DCAAB-1100-A5E7-2373-31A699E26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7AB235C1-2209-0D4A-3567-B0C7A87D5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14855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Closing Slide</a:t>
            </a: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44BC10D1-4D5A-90E4-9CD8-CD5F01524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020"/>
            <a:ext cx="10515600" cy="405596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n-US" sz="21600" dirty="0"/>
              <a:t>Quality of IRB deliberations:</a:t>
            </a:r>
            <a:endParaRPr lang="en-US" sz="21600" b="0" dirty="0"/>
          </a:p>
          <a:p>
            <a:pPr algn="ctr"/>
            <a:r>
              <a:rPr lang="en-US" sz="14400" b="0" dirty="0"/>
              <a:t>Defining, measuring &amp; ensuring effectiveness</a:t>
            </a:r>
          </a:p>
          <a:p>
            <a:pPr algn="ctr">
              <a:spcBef>
                <a:spcPts val="2400"/>
              </a:spcBef>
            </a:pPr>
            <a:r>
              <a:rPr lang="en-US" sz="14400" b="0" dirty="0"/>
              <a:t>OHRP/OCLIP</a:t>
            </a:r>
          </a:p>
          <a:p>
            <a:pPr algn="ctr"/>
            <a:r>
              <a:rPr lang="en-US" sz="14400" b="0" dirty="0"/>
              <a:t>17 Oct 2024</a:t>
            </a:r>
          </a:p>
          <a:p>
            <a:pPr algn="ctr">
              <a:spcBef>
                <a:spcPts val="2400"/>
              </a:spcBef>
            </a:pPr>
            <a:r>
              <a:rPr lang="en-US" sz="14400" b="0" dirty="0">
                <a:solidFill>
                  <a:srgbClr val="0070C0"/>
                </a:solidFill>
              </a:rPr>
              <a:t>Laura Stark, Ph.D.</a:t>
            </a:r>
          </a:p>
          <a:p>
            <a:pPr algn="ctr"/>
            <a:r>
              <a:rPr lang="en-US" sz="14400" b="0" dirty="0">
                <a:solidFill>
                  <a:srgbClr val="0070C0"/>
                </a:solidFill>
              </a:rPr>
              <a:t>Vanderbilt University </a:t>
            </a:r>
          </a:p>
          <a:p>
            <a:pPr algn="ctr"/>
            <a:r>
              <a:rPr lang="en-US" sz="14400" b="0" dirty="0">
                <a:solidFill>
                  <a:srgbClr val="0070C0"/>
                </a:solidFill>
                <a:hlinkClick r:id="rId3"/>
              </a:rPr>
              <a:t>http://www.laura-stark.com/</a:t>
            </a:r>
            <a:endParaRPr lang="en-US" sz="3200" b="0" dirty="0"/>
          </a:p>
        </p:txBody>
      </p:sp>
    </p:spTree>
    <p:extLst>
      <p:ext uri="{BB962C8B-B14F-4D97-AF65-F5344CB8AC3E}">
        <p14:creationId xmlns:p14="http://schemas.microsoft.com/office/powerpoint/2010/main" val="3329366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CA486-42BB-CC53-357C-7FF15FDF2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i="1" dirty="0"/>
              <a:t>Behind Closed Doors </a:t>
            </a:r>
            <a:r>
              <a:rPr lang="en-US" dirty="0"/>
              <a:t>by Laura Stark</a:t>
            </a:r>
          </a:p>
        </p:txBody>
      </p:sp>
      <p:pic>
        <p:nvPicPr>
          <p:cNvPr id="4" name="Picture 1" descr="Cover of &quot;Behind Closed Doors: IRBs and the making of Ethical Research&quot; by Laura Stark">
            <a:extLst>
              <a:ext uri="{FF2B5EF4-FFF2-40B4-BE49-F238E27FC236}">
                <a16:creationId xmlns:a16="http://schemas.microsoft.com/office/drawing/2014/main" id="{68A9157A-4E5E-9C45-BE93-0E340A0ABB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598" y="1594022"/>
            <a:ext cx="3166948" cy="4750421"/>
          </a:xfrm>
          <a:prstGeom prst="rect">
            <a:avLst/>
          </a:prstGeom>
          <a:noFill/>
          <a:ln w="6350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">
            <a:extLst>
              <a:ext uri="{FF2B5EF4-FFF2-40B4-BE49-F238E27FC236}">
                <a16:creationId xmlns:a16="http://schemas.microsoft.com/office/drawing/2014/main" id="{0D362A88-1406-9943-BBEF-F8664B82F03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89487" y="6343650"/>
            <a:ext cx="3454025" cy="29192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Chicago Press, 2012</a:t>
            </a:r>
          </a:p>
        </p:txBody>
      </p:sp>
    </p:spTree>
    <p:extLst>
      <p:ext uri="{BB962C8B-B14F-4D97-AF65-F5344CB8AC3E}">
        <p14:creationId xmlns:p14="http://schemas.microsoft.com/office/powerpoint/2010/main" val="1156344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D01394E1-5928-C75D-E431-2CB5A56A2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IRBs Observed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872978" y="1546626"/>
            <a:ext cx="19937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Behind Closed Doors: IRBs &amp; the Making of Ethical Research</a:t>
            </a:r>
            <a:r>
              <a:rPr lang="en-US" sz="1400" dirty="0"/>
              <a:t>, 2012</a:t>
            </a:r>
          </a:p>
        </p:txBody>
      </p:sp>
      <p:pic>
        <p:nvPicPr>
          <p:cNvPr id="7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05" y="2318926"/>
            <a:ext cx="647135" cy="970703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: Table">
            <a:extLst>
              <a:ext uri="{FF2B5EF4-FFF2-40B4-BE49-F238E27FC236}">
                <a16:creationId xmlns:a16="http://schemas.microsoft.com/office/drawing/2014/main" id="{01B580B0-082E-967A-12A1-E125DF611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264479" y="1546626"/>
            <a:ext cx="7263567" cy="5301861"/>
            <a:chOff x="3264479" y="1546626"/>
            <a:chExt cx="7263567" cy="5301861"/>
          </a:xfrm>
        </p:grpSpPr>
        <p:sp>
          <p:nvSpPr>
            <p:cNvPr id="15" name="Text Box 3">
              <a:extLst>
                <a:ext uri="{FF2B5EF4-FFF2-40B4-BE49-F238E27FC236}">
                  <a16:creationId xmlns:a16="http://schemas.microsoft.com/office/drawing/2014/main" id="{B9D7B9D5-B54C-45A0-5E0E-F233150058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479" y="1546626"/>
              <a:ext cx="2282896" cy="338554"/>
            </a:xfrm>
            <a:prstGeom prst="rect">
              <a:avLst/>
            </a:prstGeom>
            <a:noFill/>
            <a:ln>
              <a:noFill/>
              <a:prstDash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  <a:spcBef>
                  <a:spcPts val="0"/>
                </a:spcBef>
                <a:defRPr/>
              </a:pPr>
              <a:r>
                <a:rPr lang="en-US" sz="1600" b="1" dirty="0">
                  <a:latin typeface="Aptos" panose="020B0004020202020204" pitchFamily="34" charset="0"/>
                  <a:ea typeface="+mn-ea"/>
                  <a:cs typeface="+mn-cs"/>
                </a:rPr>
                <a:t>IRBs Observed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9CE6593-712E-3ABD-9991-FBB94AB86C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3264479" y="1777972"/>
              <a:ext cx="7263567" cy="5070515"/>
              <a:chOff x="1874514" y="1200503"/>
              <a:chExt cx="8204741" cy="5727525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10E83111-7437-2925-7AD0-7AA722D8156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74514" y="1200503"/>
                <a:ext cx="8204741" cy="5727525"/>
              </a:xfrm>
              <a:prstGeom prst="rect">
                <a:avLst/>
              </a:prstGeom>
            </p:spPr>
          </p:pic>
          <p:sp>
            <p:nvSpPr>
              <p:cNvPr id="13381" name="Line 69">
                <a:extLs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6604" y="6776703"/>
                <a:ext cx="7796997" cy="190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3" name="Text Box 2: Alt-text">
            <a:extLst>
              <a:ext uri="{FF2B5EF4-FFF2-40B4-BE49-F238E27FC236}">
                <a16:creationId xmlns:a16="http://schemas.microsoft.com/office/drawing/2014/main" id="{D89A8B46-68C7-ADA5-14EF-28406896DF8A}"/>
              </a:ext>
            </a:extLst>
          </p:cNvPr>
          <p:cNvSpPr txBox="1"/>
          <p:nvPr/>
        </p:nvSpPr>
        <p:spPr>
          <a:xfrm>
            <a:off x="10416746" y="2003585"/>
            <a:ext cx="173653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Table showing information about IRBs observed. The duration of observations was 12 months for the Sander State IRB and Greenly IRB, and 5 months for Adams Medical. The number of meetings per month was 1 for Sander State and Greenly IRBs, and 2 for Adams Medical. The number of new full-board protocols in period was 40 for Sander State IRB, 20 for Greenly IRB, and 60 for Adams Medical. All 3 IRBs had 2 community members as IRB members. The number of faculty and administrators as IRB members was 12 for Sander State IRB, 11 for Greenly IRB, and 9 for Adams Medical.</a:t>
            </a:r>
          </a:p>
        </p:txBody>
      </p:sp>
    </p:spTree>
    <p:extLst>
      <p:ext uri="{BB962C8B-B14F-4D97-AF65-F5344CB8AC3E}">
        <p14:creationId xmlns:p14="http://schemas.microsoft.com/office/powerpoint/2010/main" val="192769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CF96750-1830-3508-57BF-6E99764F4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2E49E6C0-6373-D913-C8B1-7A50B6B00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/>
              <a:t>Draw attention to quality of decision-making </a:t>
            </a:r>
            <a:r>
              <a:rPr lang="en-US" sz="2800" dirty="0"/>
              <a:t>process;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/>
              <a:t>Introduce </a:t>
            </a:r>
            <a:r>
              <a:rPr lang="en-US" sz="2800" dirty="0"/>
              <a:t>two empirically-grounded concepts </a:t>
            </a:r>
            <a:r>
              <a:rPr lang="en-US" sz="2800" b="0" dirty="0"/>
              <a:t>to help IRBs define, assess, and shift IRB decision-making effectiveness;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dirty="0"/>
              <a:t>Provide </a:t>
            </a:r>
            <a:r>
              <a:rPr lang="en-US" sz="2800" dirty="0"/>
              <a:t>resources</a:t>
            </a:r>
            <a:r>
              <a:rPr lang="en-US" sz="2800" b="0" dirty="0"/>
              <a:t> for additional empirically-driven findings.</a:t>
            </a:r>
          </a:p>
        </p:txBody>
      </p:sp>
    </p:spTree>
    <p:extLst>
      <p:ext uri="{BB962C8B-B14F-4D97-AF65-F5344CB8AC3E}">
        <p14:creationId xmlns:p14="http://schemas.microsoft.com/office/powerpoint/2010/main" val="2492023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9BA44DB6-D596-9D5D-4F2A-CF46CEA329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365760"/>
            <a:ext cx="10786460" cy="1257944"/>
          </a:xfrm>
        </p:spPr>
        <p:txBody>
          <a:bodyPr anchor="ctr" anchorCtr="0"/>
          <a:lstStyle/>
          <a:p>
            <a:pPr algn="l"/>
            <a:r>
              <a:rPr lang="en-US" sz="4400" dirty="0"/>
              <a:t>Major Findings</a:t>
            </a:r>
            <a:r>
              <a:rPr lang="en-US" sz="2000" dirty="0"/>
              <a:t> (1 of 7)</a:t>
            </a:r>
          </a:p>
        </p:txBody>
      </p:sp>
      <p:sp>
        <p:nvSpPr>
          <p:cNvPr id="3" name="Text Box 1"/>
          <p:cNvSpPr>
            <a:spLocks noGrp="1"/>
          </p:cNvSpPr>
          <p:nvPr>
            <p:ph type="subTitle" idx="1"/>
          </p:nvPr>
        </p:nvSpPr>
        <p:spPr>
          <a:xfrm>
            <a:off x="838200" y="1828800"/>
            <a:ext cx="9806609" cy="4737581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ea typeface="Garamond" charset="0"/>
                <a:cs typeface="Garamond" charset="0"/>
              </a:rPr>
              <a:t>Major findings from </a:t>
            </a:r>
            <a:r>
              <a:rPr lang="en-US" sz="3200" b="1" i="1" dirty="0">
                <a:ea typeface="Garamond" charset="0"/>
                <a:cs typeface="Garamond" charset="0"/>
              </a:rPr>
              <a:t>Behind Closed Doors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ea typeface="Garamond" charset="0"/>
                <a:cs typeface="Garamond" charset="0"/>
              </a:rPr>
              <a:t>Warrants for expertise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2800" dirty="0">
                <a:ea typeface="Garamond" charset="0"/>
                <a:cs typeface="Garamond" charset="0"/>
              </a:rPr>
              <a:t>Local precedents</a:t>
            </a:r>
          </a:p>
          <a:p>
            <a:pPr algn="l">
              <a:spcBef>
                <a:spcPts val="2400"/>
              </a:spcBef>
            </a:pPr>
            <a:r>
              <a:rPr lang="en-US" sz="3200" b="1" dirty="0">
                <a:ea typeface="Garamond" charset="0"/>
                <a:cs typeface="Garamond" charset="0"/>
              </a:rPr>
              <a:t>Implications </a:t>
            </a:r>
          </a:p>
          <a:p>
            <a:pPr algn="l"/>
            <a:r>
              <a:rPr lang="en-US" sz="3200" dirty="0">
                <a:ea typeface="Garamond" charset="0"/>
                <a:cs typeface="Garamond" charset="0"/>
              </a:rPr>
              <a:t>IRB decisions are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2800" dirty="0">
                <a:ea typeface="Garamond" charset="0"/>
                <a:cs typeface="Garamond" charset="0"/>
              </a:rPr>
              <a:t>Interpreted 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2800" dirty="0">
                <a:ea typeface="Garamond" charset="0"/>
                <a:cs typeface="Garamond" charset="0"/>
              </a:rPr>
              <a:t>Changing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2800" dirty="0">
                <a:ea typeface="Garamond" charset="0"/>
                <a:cs typeface="Garamond" charset="0"/>
              </a:rPr>
              <a:t>Contradictory</a:t>
            </a:r>
            <a:endParaRPr lang="en-US" sz="2800" dirty="0">
              <a:latin typeface="Garamond" charset="0"/>
              <a:ea typeface="Garamond" charset="0"/>
              <a:cs typeface="Garamo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749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1C499-5A01-FF86-7DE6-9DDE3B1E0C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365760"/>
            <a:ext cx="10786460" cy="1257944"/>
          </a:xfrm>
        </p:spPr>
        <p:txBody>
          <a:bodyPr anchor="ctr" anchorCtr="0"/>
          <a:lstStyle/>
          <a:p>
            <a:pPr algn="l"/>
            <a:r>
              <a:rPr lang="en-US" sz="4400" dirty="0"/>
              <a:t>Major Findings </a:t>
            </a:r>
            <a:r>
              <a:rPr lang="en-US" sz="2000" dirty="0"/>
              <a:t>(2 of 7)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Text Box 1"/>
          <p:cNvSpPr>
            <a:spLocks noGrp="1"/>
          </p:cNvSpPr>
          <p:nvPr>
            <p:ph type="subTitle" idx="1"/>
          </p:nvPr>
        </p:nvSpPr>
        <p:spPr>
          <a:xfrm>
            <a:off x="838200" y="1828800"/>
            <a:ext cx="10522227" cy="453492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Aptos" panose="020B0004020202020204" pitchFamily="34" charset="0"/>
                <a:ea typeface="Garamond" charset="0"/>
                <a:cs typeface="Garamond" charset="0"/>
              </a:rPr>
              <a:t>Major findings from </a:t>
            </a:r>
            <a:r>
              <a:rPr lang="en-US" sz="3200" b="1" i="1" dirty="0">
                <a:latin typeface="Aptos" panose="020B0004020202020204" pitchFamily="34" charset="0"/>
                <a:ea typeface="Garamond" charset="0"/>
                <a:cs typeface="Garamond" charset="0"/>
              </a:rPr>
              <a:t>Behind Closed Doors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2800" dirty="0">
                <a:latin typeface="Aptos" panose="020B0004020202020204" pitchFamily="34" charset="0"/>
                <a:ea typeface="Garamond" charset="0"/>
                <a:cs typeface="Garamond" charset="0"/>
              </a:rPr>
              <a:t>Concept: Warrants for expertise</a:t>
            </a:r>
          </a:p>
          <a:p>
            <a:pPr algn="l"/>
            <a:r>
              <a:rPr lang="en-US" sz="2800" dirty="0">
                <a:latin typeface="Aptos" panose="020B0004020202020204" pitchFamily="34" charset="0"/>
                <a:ea typeface="Garamond" charset="0"/>
                <a:cs typeface="Garamond" charset="0"/>
              </a:rPr>
              <a:t>	Definition: </a:t>
            </a:r>
          </a:p>
          <a:p>
            <a:pPr algn="l"/>
            <a:r>
              <a:rPr lang="en-US" sz="2800" dirty="0">
                <a:latin typeface="Aptos" panose="020B0004020202020204" pitchFamily="34" charset="0"/>
                <a:ea typeface="Garamond" charset="0"/>
                <a:cs typeface="Garamond" charset="0"/>
              </a:rPr>
              <a:t>	Warrants are justifications for an opinion.</a:t>
            </a:r>
          </a:p>
          <a:p>
            <a:pPr algn="l"/>
            <a:r>
              <a:rPr lang="en-US" sz="2800" dirty="0">
                <a:latin typeface="Aptos" panose="020B0004020202020204" pitchFamily="34" charset="0"/>
                <a:ea typeface="Garamond" charset="0"/>
                <a:cs typeface="Garamond" charset="0"/>
              </a:rPr>
              <a:t>	Whose warrants are / should be taken into account? </a:t>
            </a:r>
          </a:p>
          <a:p>
            <a:pPr marL="1833563" indent="-1833563" algn="l"/>
            <a:r>
              <a:rPr lang="en-US" sz="2800" dirty="0">
                <a:latin typeface="Aptos" panose="020B0004020202020204" pitchFamily="34" charset="0"/>
                <a:ea typeface="Garamond" charset="0"/>
                <a:cs typeface="Garamond" charset="0"/>
              </a:rPr>
              <a:t>	Why? </a:t>
            </a:r>
          </a:p>
          <a:p>
            <a:pPr marL="1833563" indent="-1833563" algn="l"/>
            <a:r>
              <a:rPr lang="en-US" sz="2800" dirty="0">
                <a:latin typeface="Aptos" panose="020B0004020202020204" pitchFamily="34" charset="0"/>
                <a:ea typeface="Garamond" charset="0"/>
                <a:cs typeface="Garamond" charset="0"/>
              </a:rPr>
              <a:t>	What are the practical implications?</a:t>
            </a:r>
          </a:p>
        </p:txBody>
      </p:sp>
    </p:spTree>
    <p:extLst>
      <p:ext uri="{BB962C8B-B14F-4D97-AF65-F5344CB8AC3E}">
        <p14:creationId xmlns:p14="http://schemas.microsoft.com/office/powerpoint/2010/main" val="39927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7D4A628-C1F6-C952-DE04-927E0D8B0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Findings </a:t>
            </a:r>
            <a:r>
              <a:rPr lang="en-US" sz="2000" dirty="0"/>
              <a:t>(3 of 7)</a:t>
            </a:r>
          </a:p>
        </p:txBody>
      </p:sp>
      <p:sp>
        <p:nvSpPr>
          <p:cNvPr id="3" name="Text Box 1"/>
          <p:cNvSpPr>
            <a:spLocks noGrp="1"/>
          </p:cNvSpPr>
          <p:nvPr>
            <p:ph idx="1"/>
          </p:nvPr>
        </p:nvSpPr>
        <p:spPr>
          <a:xfrm>
            <a:off x="838200" y="182880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ea typeface="Garamond" charset="0"/>
                <a:cs typeface="Garamond" charset="0"/>
              </a:rPr>
              <a:t>Major findings from </a:t>
            </a:r>
            <a:r>
              <a:rPr lang="en-US" sz="3200" i="1" dirty="0">
                <a:ea typeface="Garamond" charset="0"/>
                <a:cs typeface="Garamond" charset="0"/>
              </a:rPr>
              <a:t>Behind Closed Doors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b="0" dirty="0">
                <a:ea typeface="Garamond" charset="0"/>
                <a:cs typeface="Garamond" charset="0"/>
              </a:rPr>
              <a:t>Concept: Local precedents</a:t>
            </a:r>
          </a:p>
          <a:p>
            <a:pPr>
              <a:spcBef>
                <a:spcPts val="2400"/>
              </a:spcBef>
            </a:pPr>
            <a:r>
              <a:rPr lang="en-US" sz="2800" b="0" dirty="0">
                <a:latin typeface="Aptos" panose="020B0004020202020204" pitchFamily="34" charset="0"/>
              </a:rPr>
              <a:t>	Definition: </a:t>
            </a:r>
          </a:p>
          <a:p>
            <a:r>
              <a:rPr lang="en-US" sz="2800" b="0" dirty="0">
                <a:latin typeface="Aptos" panose="020B0004020202020204" pitchFamily="34" charset="0"/>
              </a:rPr>
              <a:t>	Decisions about a new type of study.</a:t>
            </a:r>
          </a:p>
          <a:p>
            <a:pPr>
              <a:spcBef>
                <a:spcPts val="2400"/>
              </a:spcBef>
            </a:pPr>
            <a:r>
              <a:rPr lang="en-US" sz="2800" b="0" dirty="0">
                <a:latin typeface="Aptos" panose="020B0004020202020204" pitchFamily="34" charset="0"/>
              </a:rPr>
              <a:t>	Implication:</a:t>
            </a:r>
          </a:p>
          <a:p>
            <a:r>
              <a:rPr lang="en-US" sz="2800" b="0" dirty="0">
                <a:latin typeface="Aptos" panose="020B0004020202020204" pitchFamily="34" charset="0"/>
              </a:rPr>
              <a:t>	They guide </a:t>
            </a:r>
            <a:r>
              <a:rPr lang="en-US" sz="2800" b="0" dirty="0">
                <a:ea typeface="Garamond" charset="0"/>
                <a:cs typeface="Garamond" charset="0"/>
              </a:rPr>
              <a:t>future decisions about “similar” studies.</a:t>
            </a:r>
          </a:p>
        </p:txBody>
      </p:sp>
    </p:spTree>
    <p:extLst>
      <p:ext uri="{BB962C8B-B14F-4D97-AF65-F5344CB8AC3E}">
        <p14:creationId xmlns:p14="http://schemas.microsoft.com/office/powerpoint/2010/main" val="1848599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A4958AFF-ECB4-4EFB-DCF2-7939FD9E5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Findings </a:t>
            </a:r>
            <a:r>
              <a:rPr lang="en-US" sz="2000" dirty="0"/>
              <a:t>(4 of 7)</a:t>
            </a:r>
          </a:p>
        </p:txBody>
      </p:sp>
      <p:sp>
        <p:nvSpPr>
          <p:cNvPr id="3" name="Text Box 1"/>
          <p:cNvSpPr>
            <a:spLocks noGrp="1"/>
          </p:cNvSpPr>
          <p:nvPr>
            <p:ph idx="1"/>
          </p:nvPr>
        </p:nvSpPr>
        <p:spPr>
          <a:xfrm>
            <a:off x="838200" y="1828800"/>
            <a:ext cx="10515600" cy="4905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Aptos" panose="020B0004020202020204" pitchFamily="34" charset="0"/>
                <a:ea typeface="Garamond" charset="0"/>
                <a:cs typeface="Garamond" charset="0"/>
              </a:rPr>
              <a:t>Major findings from </a:t>
            </a:r>
            <a:r>
              <a:rPr lang="en-US" sz="3200" i="1" dirty="0">
                <a:latin typeface="Aptos" panose="020B0004020202020204" pitchFamily="34" charset="0"/>
                <a:ea typeface="Garamond" charset="0"/>
                <a:cs typeface="Garamond" charset="0"/>
              </a:rPr>
              <a:t>Behind Closed Doors</a:t>
            </a:r>
          </a:p>
          <a:p>
            <a:pPr marL="438150" lvl="1" indent="-438150">
              <a:spcBef>
                <a:spcPts val="1000"/>
              </a:spcBef>
              <a:buFont typeface="Arial" charset="0"/>
              <a:buChar char="•"/>
            </a:pPr>
            <a:r>
              <a:rPr lang="en-US" dirty="0">
                <a:latin typeface="Aptos" panose="020B0004020202020204" pitchFamily="34" charset="0"/>
                <a:ea typeface="Garamond" charset="0"/>
                <a:cs typeface="Garamond" charset="0"/>
              </a:rPr>
              <a:t>Warrants for expertise</a:t>
            </a:r>
          </a:p>
          <a:p>
            <a:pPr marL="438150" lvl="1" indent="-438150">
              <a:spcBef>
                <a:spcPts val="1000"/>
              </a:spcBef>
              <a:buFont typeface="Arial" charset="0"/>
              <a:buChar char="•"/>
            </a:pPr>
            <a:r>
              <a:rPr lang="en-US" dirty="0">
                <a:latin typeface="Aptos" panose="020B0004020202020204" pitchFamily="34" charset="0"/>
                <a:ea typeface="Garamond" charset="0"/>
                <a:cs typeface="Garamond" charset="0"/>
              </a:rPr>
              <a:t>Local precedents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sz="3200" b="1" dirty="0">
                <a:latin typeface="Aptos" panose="020B0004020202020204" pitchFamily="34" charset="0"/>
                <a:ea typeface="Garamond" charset="0"/>
                <a:cs typeface="Garamond" charset="0"/>
              </a:rPr>
              <a:t>Implications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3200" b="0" dirty="0">
                <a:latin typeface="Aptos" panose="020B0004020202020204" pitchFamily="34" charset="0"/>
                <a:ea typeface="Garamond" charset="0"/>
                <a:cs typeface="Garamond" charset="0"/>
              </a:rPr>
              <a:t>IRB decisions are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b="1" dirty="0">
                <a:latin typeface="Aptos" panose="020B0004020202020204" pitchFamily="34" charset="0"/>
                <a:ea typeface="Garamond" charset="0"/>
                <a:cs typeface="Garamond" charset="0"/>
              </a:rPr>
              <a:t>Interpretations</a:t>
            </a:r>
          </a:p>
          <a:p>
            <a:pPr marL="457200" lvl="1" indent="0">
              <a:buNone/>
            </a:pPr>
            <a:r>
              <a:rPr lang="en-US" sz="2400" dirty="0">
                <a:latin typeface="Aptos" panose="020B0004020202020204" pitchFamily="34" charset="0"/>
                <a:ea typeface="Garamond" charset="0"/>
                <a:cs typeface="Garamond" charset="0"/>
              </a:rPr>
              <a:t>Decisions depend on individuals’ differing forms of expertise and on institutions’ context (historical, legal).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 sz="2400" dirty="0">
                <a:latin typeface="Aptos" panose="020B0004020202020204" pitchFamily="34" charset="0"/>
                <a:ea typeface="Garamond" charset="0"/>
                <a:cs typeface="Garamond" charset="0"/>
              </a:rPr>
              <a:t>What are the advantages / disadvantages of different processes of deliberation?</a:t>
            </a:r>
            <a:endParaRPr lang="en-US" sz="2400" dirty="0">
              <a:latin typeface="Garamond" charset="0"/>
              <a:ea typeface="Garamond" charset="0"/>
              <a:cs typeface="Garamo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99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BDDC706-EABA-393F-7364-2FBF1F2FC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Major Findings </a:t>
            </a:r>
            <a:r>
              <a:rPr lang="en-US" sz="2000" dirty="0"/>
              <a:t>(5 of 7)</a:t>
            </a:r>
          </a:p>
        </p:txBody>
      </p:sp>
      <p:sp>
        <p:nvSpPr>
          <p:cNvPr id="3" name="Text Box 1"/>
          <p:cNvSpPr>
            <a:spLocks noGrp="1"/>
          </p:cNvSpPr>
          <p:nvPr>
            <p:ph idx="1"/>
          </p:nvPr>
        </p:nvSpPr>
        <p:spPr>
          <a:xfrm>
            <a:off x="838200" y="1825625"/>
            <a:ext cx="11140440" cy="4785240"/>
          </a:xfrm>
        </p:spPr>
        <p:txBody>
          <a:bodyPr>
            <a:noAutofit/>
          </a:bodyPr>
          <a:lstStyle/>
          <a:p>
            <a:pPr>
              <a:spcBef>
                <a:spcPts val="1600"/>
              </a:spcBef>
            </a:pPr>
            <a:r>
              <a:rPr lang="en-US" dirty="0"/>
              <a:t>Paradox of risk for social science research</a:t>
            </a:r>
          </a:p>
          <a:p>
            <a:pPr>
              <a:spcBef>
                <a:spcPts val="2200"/>
              </a:spcBef>
            </a:pPr>
            <a:r>
              <a:rPr lang="en-US" dirty="0"/>
              <a:t>Major findings from </a:t>
            </a:r>
            <a:r>
              <a:rPr lang="en-US" i="1" dirty="0"/>
              <a:t>Behind Closed Doors</a:t>
            </a:r>
          </a:p>
          <a:p>
            <a:pPr marL="463550" lvl="1" indent="-463550"/>
            <a:r>
              <a:rPr lang="en-US" b="0" dirty="0"/>
              <a:t>Warrants for expertise</a:t>
            </a:r>
          </a:p>
          <a:p>
            <a:pPr marL="463550" lvl="1" indent="-463550"/>
            <a:r>
              <a:rPr lang="en-US" b="0" dirty="0"/>
              <a:t>Local precedents</a:t>
            </a:r>
          </a:p>
          <a:p>
            <a:pPr>
              <a:spcBef>
                <a:spcPts val="2400"/>
              </a:spcBef>
            </a:pPr>
            <a:r>
              <a:rPr lang="en-US" dirty="0"/>
              <a:t>Implications </a:t>
            </a:r>
          </a:p>
          <a:p>
            <a:r>
              <a:rPr lang="en-US" b="0" dirty="0"/>
              <a:t>IRB decisions are</a:t>
            </a:r>
          </a:p>
          <a:p>
            <a:pPr marL="487363" lvl="1" indent="-487363"/>
            <a:r>
              <a:rPr lang="en-US" dirty="0"/>
              <a:t>Interpretations </a:t>
            </a:r>
          </a:p>
          <a:p>
            <a:pPr marL="487363" lvl="1" indent="-487363"/>
            <a:r>
              <a:rPr lang="en-US" b="1" dirty="0"/>
              <a:t>Changing</a:t>
            </a:r>
          </a:p>
          <a:p>
            <a:pPr marL="457200" lvl="1" indent="0">
              <a:buNone/>
            </a:pPr>
            <a:r>
              <a:rPr lang="en-US" b="0" dirty="0"/>
              <a:t>Interpretations, as well as rules, change over time, across institution.</a:t>
            </a:r>
          </a:p>
        </p:txBody>
      </p:sp>
    </p:spTree>
    <p:extLst>
      <p:ext uri="{BB962C8B-B14F-4D97-AF65-F5344CB8AC3E}">
        <p14:creationId xmlns:p14="http://schemas.microsoft.com/office/powerpoint/2010/main" val="1695072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CEC60E5DD53746B2EBE0CCB01F8132" ma:contentTypeVersion="0" ma:contentTypeDescription="Create a new document." ma:contentTypeScope="" ma:versionID="d5024519cf701d35d00ead479c8bd73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764bea3eb9b1a5be8fd57fac5fb459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E2F6B4-507B-409C-AAB0-120385D7A5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DE0BB4D-1DAB-4E9F-A24F-F7B3690C262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D7931E7-50CD-4FB0-9507-76D6F5D58C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2571</TotalTime>
  <Words>1104</Words>
  <Application>Microsoft Office PowerPoint</Application>
  <PresentationFormat>Widescreen</PresentationFormat>
  <Paragraphs>163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Garamond</vt:lpstr>
      <vt:lpstr>System Font Regular</vt:lpstr>
      <vt:lpstr>Office Theme</vt:lpstr>
      <vt:lpstr>Quality of IRB deliberations:</vt:lpstr>
      <vt:lpstr>Behind Closed Doors by Laura Stark</vt:lpstr>
      <vt:lpstr>IRBs Observed</vt:lpstr>
      <vt:lpstr>Goals</vt:lpstr>
      <vt:lpstr>Major Findings (1 of 7)</vt:lpstr>
      <vt:lpstr>Major Findings (2 of 7)</vt:lpstr>
      <vt:lpstr>Major Findings (3 of 7)</vt:lpstr>
      <vt:lpstr>Major Findings (4 of 7)</vt:lpstr>
      <vt:lpstr>Major Findings (5 of 7)</vt:lpstr>
      <vt:lpstr>Major Findings (6 of 7)</vt:lpstr>
      <vt:lpstr>Major Findings (7 of 7)</vt:lpstr>
      <vt:lpstr>Goals 2</vt:lpstr>
      <vt:lpstr>Additional Resources</vt:lpstr>
      <vt:lpstr>Closing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of IRB deliberations</dc:title>
  <dc:creator>Stark, Laura Jeanine Morris</dc:creator>
  <cp:lastModifiedBy>Truitt, Denise (OS/OCIO/OES) (CTR)</cp:lastModifiedBy>
  <cp:revision>19</cp:revision>
  <dcterms:created xsi:type="dcterms:W3CDTF">2024-10-10T19:57:37Z</dcterms:created>
  <dcterms:modified xsi:type="dcterms:W3CDTF">2024-12-27T22:07:37Z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0x0101005ACEC60E5DD53746B2EBE0CCB01F8132</vt:lpwstr>
  </property>
  <property fmtid="{D5CDD505-2E9C-101B-9397-08002B2CF9AE}" pid="3" name="Order">
    <vt:r8>932200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