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5" r:id="rId4"/>
    <p:sldId id="276" r:id="rId5"/>
    <p:sldId id="277" r:id="rId6"/>
    <p:sldId id="278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00"/>
    <a:srgbClr val="07764C"/>
    <a:srgbClr val="379070"/>
    <a:srgbClr val="00D7D7"/>
    <a:srgbClr val="008000"/>
    <a:srgbClr val="007300"/>
    <a:srgbClr val="006D00"/>
    <a:srgbClr val="1E5FB6"/>
    <a:srgbClr val="0F4BB6"/>
    <a:srgbClr val="104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6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2AAF8-6388-4527-A36B-057C2FF7C5D3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F1DA-8E98-4A3B-AA12-F6FB4C2B4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4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4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1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316145" y="6278042"/>
            <a:ext cx="398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79070"/>
                </a:solidFill>
              </a:rPr>
              <a:t>NATIONAL</a:t>
            </a:r>
            <a:r>
              <a:rPr lang="en-US" sz="1200" b="1" baseline="0" dirty="0" smtClean="0">
                <a:solidFill>
                  <a:srgbClr val="379070"/>
                </a:solidFill>
              </a:rPr>
              <a:t> </a:t>
            </a:r>
            <a:r>
              <a:rPr lang="en-US" sz="1200" b="1" baseline="0" dirty="0" smtClean="0">
                <a:solidFill>
                  <a:srgbClr val="07764C"/>
                </a:solidFill>
              </a:rPr>
              <a:t>ADULT IMMUNIZATION PLAN</a:t>
            </a:r>
            <a:endParaRPr lang="en-US" sz="1200" b="1" dirty="0">
              <a:solidFill>
                <a:srgbClr val="07764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29284" y="201246"/>
            <a:ext cx="476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U.S. DEPARTMENT OF HEALTH AND HUMAN SERVICES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NATIONAL VACCINE PROGRAM OFFICE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4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6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NVPO PP Adult Plan Cover PP NO D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0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2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E4D6-FAF5-F142-94D0-0BCC776863D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9227-715E-D341-9670-8F884B7F5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8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VPO@hhs.gov" TargetMode="External"/><Relationship Id="rId2" Type="http://schemas.openxmlformats.org/officeDocument/2006/relationships/hyperlink" Target="http://www.hhs.gov/nvpo/national-adult-immunization-plan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VPO PP Adult Plan Cover 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13653"/>
            <a:ext cx="7772400" cy="374165"/>
          </a:xfrm>
        </p:spPr>
        <p:txBody>
          <a:bodyPr>
            <a:normAutofit/>
          </a:bodyPr>
          <a:lstStyle/>
          <a:p>
            <a:r>
              <a:rPr lang="en-US" sz="1750" dirty="0" smtClean="0">
                <a:solidFill>
                  <a:schemeClr val="bg1"/>
                </a:solidFill>
                <a:latin typeface="+mn-lt"/>
                <a:cs typeface="Gotham Black"/>
              </a:rPr>
              <a:t>THE NATIONAL VACCINE PROGRAM OFFICE </a:t>
            </a:r>
            <a:endParaRPr lang="en-US" sz="1750" dirty="0">
              <a:solidFill>
                <a:schemeClr val="bg1"/>
              </a:solidFill>
              <a:latin typeface="+mn-lt"/>
              <a:cs typeface="Gotham Blac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287818"/>
            <a:ext cx="7772400" cy="1469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  <a:cs typeface="Gotham Black"/>
              </a:rPr>
              <a:t>NATIONAL ADULT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+mn-lt"/>
                <a:cs typeface="Gotham Black"/>
              </a:rPr>
              <a:t>IMMUNIZATION PLAN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  <a:cs typeface="Gotham Black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462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m left to right:&#10;Image: Male doctor holding an electronic tablet&#10;Text: Strengthen the adult immunization infrastructure&#10;Image: Woman being administered a vaccine by a pharmacist&#10;Text: Improve access to adult vaccines&#10;Image: Older couple on a bike ride. Woman has a blue band aid on her left arm.  &#10;Text: Increase community demand for adult immunizations. &#10;Image: Scientist in a laboratory with a pipet and beaker. &#10;Text: Foster innovation in adult vaccine development and vaccination-related technologies.  &#10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49723" r="22533" b="28086"/>
          <a:stretch/>
        </p:blipFill>
        <p:spPr bwMode="auto">
          <a:xfrm>
            <a:off x="1510496" y="3692325"/>
            <a:ext cx="6146158" cy="216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66018"/>
            <a:ext cx="8229600" cy="304716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otham Book"/>
              </a:rPr>
              <a:t>Outlines actions needed to be carried out by federal and nonfederal stakeholders to protect public health and achieve optimal prevention of infectious disease through immunization of adults</a:t>
            </a:r>
          </a:p>
          <a:p>
            <a:pPr marL="0" indent="0">
              <a:buNone/>
            </a:pPr>
            <a:endParaRPr lang="en-US" sz="1100" dirty="0" smtClean="0">
              <a:latin typeface="Gotham Book"/>
            </a:endParaRPr>
          </a:p>
          <a:p>
            <a:r>
              <a:rPr lang="en-US" sz="2000" dirty="0" smtClean="0">
                <a:latin typeface="Gotham Book"/>
              </a:rPr>
              <a:t>Provides guidance through goals, objective and strategies aimed at strengthening infrastructure, improving access, increasing demand  </a:t>
            </a:r>
            <a:r>
              <a:rPr lang="en-US" sz="2000" dirty="0">
                <a:latin typeface="Gotham Book"/>
              </a:rPr>
              <a:t>and </a:t>
            </a:r>
            <a:r>
              <a:rPr lang="en-US" sz="2000" dirty="0" smtClean="0">
                <a:latin typeface="Gotham Book"/>
              </a:rPr>
              <a:t>fostering innovation for adult immunization</a:t>
            </a:r>
            <a:endParaRPr lang="en-US" sz="2000" dirty="0">
              <a:latin typeface="Gotham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69080"/>
            <a:ext cx="8229600" cy="6338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otham Black"/>
              </a:rPr>
              <a:t>NAIP Overview</a:t>
            </a:r>
            <a:endParaRPr lang="en-US" sz="2400" dirty="0">
              <a:solidFill>
                <a:srgbClr val="007300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12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67472"/>
              </p:ext>
            </p:extLst>
          </p:nvPr>
        </p:nvGraphicFramePr>
        <p:xfrm>
          <a:off x="237282" y="1878500"/>
          <a:ext cx="8669436" cy="425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55"/>
                <a:gridCol w="1451836"/>
                <a:gridCol w="1432045"/>
                <a:gridCol w="1432045"/>
                <a:gridCol w="1432045"/>
                <a:gridCol w="1509210"/>
              </a:tblGrid>
              <a:tr h="507281">
                <a:tc>
                  <a:txBody>
                    <a:bodyPr/>
                    <a:lstStyle/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1 </a:t>
                      </a:r>
                    </a:p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1.1</a:t>
                      </a:r>
                      <a:endParaRPr lang="en-US" sz="1200" b="0" cap="all" baseline="0" dirty="0">
                        <a:solidFill>
                          <a:schemeClr val="tx1"/>
                        </a:solidFill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1 </a:t>
                      </a:r>
                    </a:p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1.2</a:t>
                      </a:r>
                      <a:endParaRPr lang="en-US" sz="1200" b="0" cap="all" baseline="0" dirty="0">
                        <a:solidFill>
                          <a:schemeClr val="tx1"/>
                        </a:solidFill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1 </a:t>
                      </a:r>
                    </a:p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1.3</a:t>
                      </a:r>
                      <a:endParaRPr lang="en-US" sz="1200" b="0" cap="all" baseline="0" dirty="0">
                        <a:solidFill>
                          <a:schemeClr val="tx1"/>
                        </a:solidFill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1 </a:t>
                      </a:r>
                    </a:p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1.4</a:t>
                      </a:r>
                      <a:endParaRPr lang="en-US" sz="1200" b="0" cap="all" baseline="0" dirty="0">
                        <a:solidFill>
                          <a:schemeClr val="tx1"/>
                        </a:solidFill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1 </a:t>
                      </a:r>
                    </a:p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1.5</a:t>
                      </a:r>
                      <a:endParaRPr lang="en-US" sz="1200" b="0" cap="all" baseline="0" dirty="0">
                        <a:solidFill>
                          <a:schemeClr val="tx1"/>
                        </a:solidFill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1 </a:t>
                      </a:r>
                    </a:p>
                    <a:p>
                      <a:r>
                        <a:rPr lang="en-US" sz="1200" b="0" cap="all" baseline="0" dirty="0" smtClean="0">
                          <a:solidFill>
                            <a:schemeClr val="tx1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1.6</a:t>
                      </a:r>
                      <a:endParaRPr lang="en-US" sz="1200" b="0" cap="all" baseline="0" dirty="0">
                        <a:solidFill>
                          <a:schemeClr val="tx1"/>
                        </a:solidFill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6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Monitor and report trends in adult vaccine- preventable disease levels and vaccination coverage data for all ACIP/CDC-recommended vaccines. In cases where there are associated Healthy People 2020 goals, measure progress toward established targets. 	</a:t>
                      </a:r>
                    </a:p>
                    <a:p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Enhance current vaccine safety monitoring systems and develop new methods to accurately and more rapidly assess vaccine safety and effectiveness in adult subpopulation s (e.g., pregnant women). 	</a:t>
                      </a:r>
                    </a:p>
                    <a:p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Continue to analyze claims filed as part of the National Vaccine Injury Compensation Program (VICP) to assess whether there was an association between vaccines that a claimant received and adverse events experienced. 	</a:t>
                      </a:r>
                    </a:p>
                    <a:p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Increase the use of electronic health records (EHRs) and immunization information systems (IIS) to collect and track adult immunization data. 	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Evaluate and advance targeted quality improvement initiatives. 	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Generate and disseminate evidence about the health and economic impact of adult immunization, including potential diseases averted and cost- effectiveness with the use of current vaccines. 	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282" y="1232169"/>
            <a:ext cx="8669436" cy="646331"/>
          </a:xfrm>
          <a:prstGeom prst="rect">
            <a:avLst/>
          </a:prstGeom>
          <a:solidFill>
            <a:srgbClr val="007D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Gotham Black"/>
              </a:rPr>
              <a:t>GOAL 1 INCLUDES SIX OBJECTIVES TO STRENGTHEN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  <a:latin typeface="Gotham Black"/>
              </a:rPr>
              <a:t> THE ADULT IMMUNIZATION INFRASTRUCTURE</a:t>
            </a:r>
            <a:endParaRPr lang="en-US" b="1" dirty="0">
              <a:solidFill>
                <a:prstClr val="white"/>
              </a:solidFill>
              <a:latin typeface="Gotham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35600"/>
            <a:ext cx="8229600" cy="6338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 Black"/>
              </a:rPr>
              <a:t>Goal 1: Strengthen the Adult Immunization Infrastructure</a:t>
            </a:r>
            <a:endParaRPr lang="en-US" sz="2400" dirty="0">
              <a:solidFill>
                <a:srgbClr val="007300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29034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97617"/>
              </p:ext>
            </p:extLst>
          </p:nvPr>
        </p:nvGraphicFramePr>
        <p:xfrm>
          <a:off x="457198" y="1878500"/>
          <a:ext cx="8229601" cy="245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211"/>
                <a:gridCol w="1864799"/>
                <a:gridCol w="2226211"/>
                <a:gridCol w="2166380"/>
              </a:tblGrid>
              <a:tr h="542582"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2 </a:t>
                      </a:r>
                    </a:p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2.1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2</a:t>
                      </a:r>
                    </a:p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2.2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2 </a:t>
                      </a:r>
                    </a:p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2.3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2 </a:t>
                      </a:r>
                    </a:p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OBJECTIVE 2.4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1357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Reduce financial barriers for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individuals who receive recommended adult vaccines.</a:t>
                      </a:r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Gotham Book"/>
                          <a:ea typeface="+mn-ea"/>
                          <a:cs typeface="Arial" panose="020B0604020202020204" pitchFamily="34" charset="0"/>
                        </a:rPr>
                        <a:t>Assess and improve understanding of providers’ financial barriers to delivering vaccinations, including stocking and administering vaccines.	</a:t>
                      </a:r>
                    </a:p>
                    <a:p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Expand the adult immunization provider network.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Ensure a reliable supply of vaccines and the ability to track vaccine inventories, including during public health emergencies.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8" y="1232169"/>
            <a:ext cx="8229601" cy="646331"/>
          </a:xfrm>
          <a:prstGeom prst="rect">
            <a:avLst/>
          </a:prstGeom>
          <a:solidFill>
            <a:srgbClr val="007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Gotham Black"/>
              </a:rPr>
              <a:t>GOAL 2 INCLUDES FOUR OBJECTIVES </a:t>
            </a:r>
          </a:p>
          <a:p>
            <a:pPr algn="ctr"/>
            <a:r>
              <a:rPr lang="en-US" dirty="0">
                <a:solidFill>
                  <a:schemeClr val="lt1"/>
                </a:solidFill>
                <a:latin typeface="Gotham Black"/>
              </a:rPr>
              <a:t>TO IMPROVE ACCESS TO ADULT VACCINES: </a:t>
            </a:r>
            <a:endParaRPr lang="en-US" dirty="0">
              <a:latin typeface="Gotham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35600"/>
            <a:ext cx="8229600" cy="6338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 Black"/>
              </a:rPr>
              <a:t>Goal 2: Improve Access to Adult Vaccines</a:t>
            </a:r>
            <a:endParaRPr lang="en-US" sz="2400" dirty="0">
              <a:solidFill>
                <a:srgbClr val="007300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03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31769"/>
              </p:ext>
            </p:extLst>
          </p:nvPr>
        </p:nvGraphicFramePr>
        <p:xfrm>
          <a:off x="457200" y="2056213"/>
          <a:ext cx="8102277" cy="182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944"/>
                <a:gridCol w="2657064"/>
                <a:gridCol w="2584269"/>
              </a:tblGrid>
              <a:tr h="345813"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3 OBJECTIVE 3.1 	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3 OBJECTIVE 3.2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3 OBJECTIVE 3.3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743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Educate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and encourage </a:t>
                      </a:r>
                      <a:r>
                        <a:rPr lang="en-US" sz="1200" i="1" baseline="0" dirty="0" smtClean="0">
                          <a:latin typeface="Gotham Book"/>
                          <a:cs typeface="Arial" panose="020B0604020202020204" pitchFamily="34" charset="0"/>
                        </a:rPr>
                        <a:t>individuals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to be aware of and receive recommended adult immunizations. </a:t>
                      </a:r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Educate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and encourage </a:t>
                      </a:r>
                      <a:r>
                        <a:rPr lang="en-US" sz="1200" i="1" baseline="0" dirty="0" smtClean="0">
                          <a:latin typeface="Gotham Book"/>
                          <a:cs typeface="Arial" panose="020B0604020202020204" pitchFamily="34" charset="0"/>
                        </a:rPr>
                        <a:t>health care providers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to recommend and/or deliver adult vaccinations. </a:t>
                      </a:r>
                      <a:endParaRPr lang="en-US" sz="1200" dirty="0" smtClean="0">
                        <a:latin typeface="Gotham Book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Educate and encourage </a:t>
                      </a:r>
                      <a:r>
                        <a:rPr lang="en-US" sz="1200" i="1" dirty="0" smtClean="0">
                          <a:latin typeface="Gotham Book"/>
                          <a:cs typeface="Arial" panose="020B0604020202020204" pitchFamily="34" charset="0"/>
                        </a:rPr>
                        <a:t>other groups</a:t>
                      </a:r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 (e.g., community and faith-based groups, tribal organizations) to promote the importance of adult immunization. </a:t>
                      </a:r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430160"/>
            <a:ext cx="8102277" cy="646331"/>
          </a:xfrm>
          <a:prstGeom prst="rect">
            <a:avLst/>
          </a:prstGeom>
          <a:solidFill>
            <a:srgbClr val="007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Gotham Black"/>
              </a:rPr>
              <a:t>GOAL 3 INCLUDES THREE OBJECTIVES TO INCREASE COMMUNITY DEMAND THROUGH COMMUNICATIONS AND OUTREACH STRATEGIES: </a:t>
            </a:r>
            <a:endParaRPr lang="en-US" dirty="0">
              <a:latin typeface="Gotham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35600"/>
            <a:ext cx="8229600" cy="63389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Gotham Black"/>
              </a:rPr>
              <a:t>Goal 3: Increase Community Demand for Adult Immunizations</a:t>
            </a:r>
            <a:endParaRPr lang="en-US" sz="2400" dirty="0">
              <a:solidFill>
                <a:srgbClr val="007300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10276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7838"/>
              </p:ext>
            </p:extLst>
          </p:nvPr>
        </p:nvGraphicFramePr>
        <p:xfrm>
          <a:off x="520860" y="2336687"/>
          <a:ext cx="8102277" cy="16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768"/>
                <a:gridCol w="4126509"/>
              </a:tblGrid>
              <a:tr h="292581"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4 OBJECTIVE 4.1 	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Gotham Book"/>
                          <a:cs typeface="Arial" panose="020B0604020202020204" pitchFamily="34" charset="0"/>
                        </a:rPr>
                        <a:t>GOAL 4 OBJECTIVE 4.2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115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Develop new vaccines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and improve the effectiveness of existing vaccines for adults. </a:t>
                      </a:r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 Book"/>
                          <a:cs typeface="Arial" panose="020B0604020202020204" pitchFamily="34" charset="0"/>
                        </a:rPr>
                        <a:t>Encourage new technologies to improve the distribution, storage,</a:t>
                      </a:r>
                      <a:r>
                        <a:rPr lang="en-US" sz="1200" baseline="0" dirty="0" smtClean="0">
                          <a:latin typeface="Gotham Book"/>
                          <a:cs typeface="Arial" panose="020B0604020202020204" pitchFamily="34" charset="0"/>
                        </a:rPr>
                        <a:t> and delivery of adult vaccines. </a:t>
                      </a:r>
                      <a:endParaRPr lang="en-US" sz="1200" dirty="0">
                        <a:latin typeface="Gotham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861" y="1413357"/>
            <a:ext cx="8102277" cy="923330"/>
          </a:xfrm>
          <a:prstGeom prst="rect">
            <a:avLst/>
          </a:prstGeom>
          <a:solidFill>
            <a:srgbClr val="007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Gotham Black"/>
              </a:rPr>
              <a:t>GOAL 4 INCLUDES TWO OBJECTIVES </a:t>
            </a:r>
          </a:p>
          <a:p>
            <a:pPr algn="ctr"/>
            <a:r>
              <a:rPr lang="en-US" dirty="0">
                <a:solidFill>
                  <a:schemeClr val="lt1"/>
                </a:solidFill>
                <a:latin typeface="Gotham Black"/>
              </a:rPr>
              <a:t>TO FOSTER INNOVATION AND FUTURE ADVANCEMENTS IN</a:t>
            </a:r>
          </a:p>
          <a:p>
            <a:pPr algn="ctr"/>
            <a:r>
              <a:rPr lang="en-US" dirty="0">
                <a:solidFill>
                  <a:schemeClr val="lt1"/>
                </a:solidFill>
                <a:latin typeface="Gotham Black"/>
              </a:rPr>
              <a:t> BOTH ADULT VACCINE DEVELOPMENT AND NEW TECHNOLOGY:</a:t>
            </a:r>
            <a:r>
              <a:rPr lang="en-US" dirty="0">
                <a:solidFill>
                  <a:schemeClr val="lt1"/>
                </a:solidFill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35600"/>
            <a:ext cx="8229600" cy="63389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Gotham Black"/>
              </a:rPr>
              <a:t>Goal </a:t>
            </a:r>
            <a:r>
              <a:rPr lang="en-US" sz="2400" dirty="0" smtClean="0">
                <a:latin typeface="Gotham Black"/>
              </a:rPr>
              <a:t>4: Foster Innovation in Adult Vaccine Development </a:t>
            </a:r>
            <a:br>
              <a:rPr lang="en-US" sz="2400" dirty="0" smtClean="0">
                <a:latin typeface="Gotham Black"/>
              </a:rPr>
            </a:br>
            <a:r>
              <a:rPr lang="en-US" sz="2400" dirty="0" smtClean="0">
                <a:latin typeface="Gotham Black"/>
              </a:rPr>
              <a:t>and Related Technologies</a:t>
            </a:r>
            <a:endParaRPr lang="en-US" sz="2400" dirty="0">
              <a:solidFill>
                <a:srgbClr val="007300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39166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94" y="1169020"/>
            <a:ext cx="87041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/>
              </a:rPr>
              <a:t>Download the plan:  </a:t>
            </a:r>
            <a:endParaRPr lang="en-US" sz="2400" dirty="0" smtClean="0">
              <a:latin typeface="Gotham Book"/>
            </a:endParaRPr>
          </a:p>
          <a:p>
            <a:pPr lvl="1"/>
            <a:r>
              <a:rPr lang="en-US" sz="2400" dirty="0" smtClean="0">
                <a:latin typeface="Gotham Book"/>
                <a:hlinkClick r:id="rId2"/>
              </a:rPr>
              <a:t>http</a:t>
            </a:r>
            <a:r>
              <a:rPr lang="en-US" sz="2400" dirty="0">
                <a:latin typeface="Gotham Book"/>
                <a:hlinkClick r:id="rId2"/>
              </a:rPr>
              <a:t>://</a:t>
            </a:r>
            <a:r>
              <a:rPr lang="en-US" sz="2400" dirty="0" smtClean="0">
                <a:latin typeface="Gotham Book"/>
                <a:hlinkClick r:id="rId2"/>
              </a:rPr>
              <a:t>www.hhs.gov/nvpo/national-adult-immunization-plan/index.html</a:t>
            </a:r>
            <a:endParaRPr lang="en-US" sz="2400" dirty="0" smtClean="0">
              <a:latin typeface="Gotham Book"/>
            </a:endParaRPr>
          </a:p>
          <a:p>
            <a:endParaRPr lang="en-US" sz="2400" dirty="0" smtClean="0">
              <a:latin typeface="Gotham Book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 Book"/>
              </a:rPr>
              <a:t>Email us at </a:t>
            </a:r>
            <a:r>
              <a:rPr lang="en-US" sz="2400" dirty="0" smtClean="0">
                <a:latin typeface="Gotham Book"/>
                <a:hlinkClick r:id="rId3"/>
              </a:rPr>
              <a:t>NVPO@hhs.gov</a:t>
            </a:r>
            <a:r>
              <a:rPr lang="en-US" sz="2400" dirty="0" smtClean="0">
                <a:latin typeface="Gotham Book"/>
              </a:rPr>
              <a:t> to share how </a:t>
            </a:r>
            <a:r>
              <a:rPr lang="en-US" sz="2400" dirty="0">
                <a:latin typeface="Gotham Book"/>
              </a:rPr>
              <a:t>you are supporting the NAIP! </a:t>
            </a:r>
            <a:r>
              <a:rPr lang="en-US" sz="2400" dirty="0" smtClean="0">
                <a:latin typeface="Gotham Book"/>
              </a:rPr>
              <a:t>(We </a:t>
            </a:r>
            <a:r>
              <a:rPr lang="en-US" sz="2400" dirty="0">
                <a:latin typeface="Gotham Book"/>
              </a:rPr>
              <a:t>may feature these activities on our </a:t>
            </a:r>
            <a:r>
              <a:rPr lang="en-US" sz="2400" dirty="0" smtClean="0">
                <a:latin typeface="Gotham Book"/>
              </a:rPr>
              <a:t>website, so be </a:t>
            </a:r>
            <a:r>
              <a:rPr lang="en-US" sz="2400" dirty="0">
                <a:latin typeface="Gotham Book"/>
              </a:rPr>
              <a:t>sure to include the activity, how it supports the NAIP and any impact this activity has had or may have in the </a:t>
            </a:r>
            <a:r>
              <a:rPr lang="en-US" sz="2400" dirty="0" smtClean="0">
                <a:latin typeface="Gotham Book"/>
              </a:rPr>
              <a:t>future.)</a:t>
            </a:r>
            <a:br>
              <a:rPr lang="en-US" sz="2400" dirty="0" smtClean="0">
                <a:latin typeface="Gotham Book"/>
              </a:rPr>
            </a:br>
            <a:endParaRPr lang="en-US" sz="2400" dirty="0">
              <a:latin typeface="Gotham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/>
              </a:rPr>
              <a:t>P</a:t>
            </a:r>
            <a:r>
              <a:rPr lang="en-US" sz="2400" dirty="0" smtClean="0">
                <a:latin typeface="Gotham Book"/>
              </a:rPr>
              <a:t>romote </a:t>
            </a:r>
            <a:r>
              <a:rPr lang="en-US" sz="2400" dirty="0">
                <a:latin typeface="Gotham Book"/>
              </a:rPr>
              <a:t>the NAIP through </a:t>
            </a:r>
            <a:r>
              <a:rPr lang="en-US" sz="2400" dirty="0" smtClean="0">
                <a:latin typeface="Gotham Book"/>
              </a:rPr>
              <a:t>communication </a:t>
            </a:r>
            <a:r>
              <a:rPr lang="en-US" sz="2400" dirty="0">
                <a:latin typeface="Gotham Book"/>
              </a:rPr>
              <a:t>channels </a:t>
            </a:r>
            <a:r>
              <a:rPr lang="en-US" sz="2400" dirty="0" smtClean="0">
                <a:latin typeface="Gotham Book"/>
              </a:rPr>
              <a:t>regularly used </a:t>
            </a:r>
            <a:r>
              <a:rPr lang="en-US" sz="2400" dirty="0">
                <a:latin typeface="Gotham Book"/>
              </a:rPr>
              <a:t>to engage your colleagues, partners and </a:t>
            </a:r>
            <a:r>
              <a:rPr lang="en-US" sz="2400" dirty="0" smtClean="0">
                <a:latin typeface="Gotham Book"/>
              </a:rPr>
              <a:t>members  (newsletters</a:t>
            </a:r>
            <a:r>
              <a:rPr lang="en-US" sz="2400" dirty="0">
                <a:latin typeface="Gotham Book"/>
              </a:rPr>
              <a:t>, presentations, </a:t>
            </a:r>
            <a:r>
              <a:rPr lang="en-US" sz="2400" dirty="0" smtClean="0">
                <a:latin typeface="Gotham Book"/>
              </a:rPr>
              <a:t>emails, digital media)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78733"/>
            <a:ext cx="8229600" cy="6338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otham Black"/>
              </a:rPr>
              <a:t>Access &amp; Promote the NAIP</a:t>
            </a:r>
            <a:endParaRPr lang="en-US" sz="2400" dirty="0">
              <a:solidFill>
                <a:srgbClr val="007300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2247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578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Gotham Black</vt:lpstr>
      <vt:lpstr>Gotham Book</vt:lpstr>
      <vt:lpstr>Office Theme</vt:lpstr>
      <vt:lpstr>THE NATIONAL VACCINE PROGRAM OFFICE </vt:lpstr>
      <vt:lpstr>NAIP Overview</vt:lpstr>
      <vt:lpstr>Goal 1: Strengthen the Adult Immunization Infrastructure</vt:lpstr>
      <vt:lpstr>Goal 2: Improve Access to Adult Vaccines</vt:lpstr>
      <vt:lpstr>Goal 3: Increase Community Demand for Adult Immunizations</vt:lpstr>
      <vt:lpstr>Goal 4: Foster Innovation in Adult Vaccine Development  and Related Technologies</vt:lpstr>
      <vt:lpstr>Access &amp; Promote the NAIP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Zmac</dc:creator>
  <cp:lastModifiedBy>Daniels, Swati</cp:lastModifiedBy>
  <cp:revision>59</cp:revision>
  <dcterms:created xsi:type="dcterms:W3CDTF">2015-07-01T16:12:42Z</dcterms:created>
  <dcterms:modified xsi:type="dcterms:W3CDTF">2016-02-05T16:32:55Z</dcterms:modified>
</cp:coreProperties>
</file>