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4"/>
    <p:sldMasterId id="2147483853" r:id="rId5"/>
    <p:sldMasterId id="2147483862" r:id="rId6"/>
    <p:sldMasterId id="2147483936" r:id="rId7"/>
    <p:sldMasterId id="2147483954" r:id="rId8"/>
    <p:sldMasterId id="2147483968" r:id="rId9"/>
  </p:sldMasterIdLst>
  <p:notesMasterIdLst>
    <p:notesMasterId r:id="rId25"/>
  </p:notesMasterIdLst>
  <p:handoutMasterIdLst>
    <p:handoutMasterId r:id="rId26"/>
  </p:handoutMasterIdLst>
  <p:sldIdLst>
    <p:sldId id="257" r:id="rId10"/>
    <p:sldId id="1030" r:id="rId11"/>
    <p:sldId id="2140919188" r:id="rId12"/>
    <p:sldId id="2140919191" r:id="rId13"/>
    <p:sldId id="2140919208" r:id="rId14"/>
    <p:sldId id="2140919204" r:id="rId15"/>
    <p:sldId id="2140919205" r:id="rId16"/>
    <p:sldId id="2140919206" r:id="rId17"/>
    <p:sldId id="2140919202" r:id="rId18"/>
    <p:sldId id="2140919201" r:id="rId19"/>
    <p:sldId id="2140919209" r:id="rId20"/>
    <p:sldId id="2140919196" r:id="rId21"/>
    <p:sldId id="2140919197" r:id="rId22"/>
    <p:sldId id="2140919199" r:id="rId23"/>
    <p:sldId id="259" r:id="rId24"/>
  </p:sldIdLst>
  <p:sldSz cx="12192000" cy="6858000"/>
  <p:notesSz cx="7315200" cy="9601200"/>
  <p:embeddedFontLst>
    <p:embeddedFont>
      <p:font typeface="Bahnschrift" panose="020B0502040204020203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otham Book" charset="0"/>
      <p:regular r:id="rId33"/>
      <p:italic r:id="rId34"/>
    </p:embeddedFont>
    <p:embeddedFont>
      <p:font typeface="Myriad Web Pro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0247A9-1DE1-0F24-CE40-EF623018141F}" name="Capers, Catherine (Katy) (CDC/DDID/NCEZID/DHQP)" initials="CC((" userId="S::ybz5@cdc.gov::ed1cbedc-bcb4-4ffd-bf81-f358b2108ce9" providerId="AD"/>
  <p188:author id="{D558D1B9-B65E-9AB3-86DD-BD99E90C4990}" name="Jernigan, John A. (CDC/DDID/NCEZID/DHQP)" initials="JJA(" userId="S::jqj9@cdc.gov::22f086aa-87a8-4d19-9090-8326edf141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6477E"/>
    <a:srgbClr val="1375BE"/>
    <a:srgbClr val="E25423"/>
    <a:srgbClr val="880039"/>
    <a:srgbClr val="006A71"/>
    <a:srgbClr val="D9531E"/>
    <a:srgbClr val="F6A01A"/>
    <a:srgbClr val="005DAA"/>
    <a:srgbClr val="56A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586BD-CAFC-42D9-A711-000804884AEC}" v="15" dt="2022-09-09T15:15:49.993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08" autoAdjust="0"/>
    <p:restoredTop sz="91413" autoAdjust="0"/>
  </p:normalViewPr>
  <p:slideViewPr>
    <p:cSldViewPr snapToGrid="0">
      <p:cViewPr varScale="1">
        <p:scale>
          <a:sx n="55" d="100"/>
          <a:sy n="55" d="100"/>
        </p:scale>
        <p:origin x="52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52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5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 and Indirect Effect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6-504D-916D-FEABC7B89A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Direct Effect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6-504D-916D-FEABC7B89AD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1178159"/>
        <c:axId val="941173167"/>
      </c:barChart>
      <c:catAx>
        <c:axId val="94117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173167"/>
        <c:crosses val="autoZero"/>
        <c:auto val="1"/>
        <c:lblAlgn val="ctr"/>
        <c:lblOffset val="100"/>
        <c:noMultiLvlLbl val="0"/>
      </c:catAx>
      <c:valAx>
        <c:axId val="94117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Gotham Medium" pitchFamily="2" charset="0"/>
                    <a:ea typeface="+mn-ea"/>
                    <a:cs typeface="Gotham Medium" pitchFamily="2" charset="0"/>
                  </a:defRPr>
                </a:pPr>
                <a:r>
                  <a:rPr lang="en-US" sz="1400" b="0" i="0" dirty="0">
                    <a:solidFill>
                      <a:schemeClr val="accent4">
                        <a:lumMod val="50000"/>
                      </a:schemeClr>
                    </a:solidFill>
                    <a:latin typeface="Bahnschrift" panose="020B0502040204020203" pitchFamily="34" charset="0"/>
                    <a:cs typeface="Gotham Medium" pitchFamily="2" charset="0"/>
                  </a:rPr>
                  <a:t>Annual Incidence of CRE Bloodstream</a:t>
                </a:r>
                <a:r>
                  <a:rPr lang="en-US" sz="1400" b="0" i="0" baseline="0" dirty="0">
                    <a:solidFill>
                      <a:schemeClr val="accent4">
                        <a:lumMod val="50000"/>
                      </a:schemeClr>
                    </a:solidFill>
                    <a:latin typeface="Bahnschrift" panose="020B0502040204020203" pitchFamily="34" charset="0"/>
                    <a:cs typeface="Gotham Medium" pitchFamily="2" charset="0"/>
                  </a:rPr>
                  <a:t> Infections, US LTACHs</a:t>
                </a:r>
                <a:endParaRPr lang="en-US" sz="1400" b="0" i="0" dirty="0">
                  <a:solidFill>
                    <a:schemeClr val="accent4">
                      <a:lumMod val="50000"/>
                    </a:schemeClr>
                  </a:solidFill>
                  <a:latin typeface="Bahnschrift" panose="020B0502040204020203" pitchFamily="34" charset="0"/>
                  <a:cs typeface="Gotham Medium" pitchFamily="2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Gotham Medium" pitchFamily="2" charset="0"/>
                  <a:ea typeface="+mn-ea"/>
                  <a:cs typeface="Gotham Medium" pitchFamily="2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Gotham Medium" pitchFamily="2" charset="0"/>
                <a:ea typeface="+mn-ea"/>
                <a:cs typeface="Gotham Medium" pitchFamily="2" charset="0"/>
              </a:defRPr>
            </a:pPr>
            <a:endParaRPr lang="en-US"/>
          </a:p>
        </c:txPr>
        <c:crossAx val="941178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ea typeface="+mn-ea"/>
                <a:cs typeface="Gotham Book" pitchFamily="2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ea typeface="+mn-ea"/>
                <a:cs typeface="Gotham Book" pitchFamily="2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  <a:ea typeface="+mn-ea"/>
              <a:cs typeface="Gotham Book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B6107-9553-467B-A2A9-041BEA1BA36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71A7C2F-2CE2-41CB-99A1-A8F3371E6DAB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rPr>
            <a:t>More HAIs</a:t>
          </a:r>
        </a:p>
      </dgm:t>
    </dgm:pt>
    <dgm:pt modelId="{020E8B0D-A8C4-496D-AC0F-2025252DBBF0}" type="parTrans" cxnId="{A5BAFF9A-459B-420B-A9CF-FD0A6FF74CB0}">
      <dgm:prSet/>
      <dgm:spPr/>
      <dgm:t>
        <a:bodyPr/>
        <a:lstStyle/>
        <a:p>
          <a:endParaRPr lang="en-US"/>
        </a:p>
      </dgm:t>
    </dgm:pt>
    <dgm:pt modelId="{C491E01F-6C27-431A-BB98-07021C287A7B}" type="sibTrans" cxnId="{A5BAFF9A-459B-420B-A9CF-FD0A6FF74CB0}">
      <dgm:prSet/>
      <dgm:spPr/>
      <dgm:t>
        <a:bodyPr/>
        <a:lstStyle/>
        <a:p>
          <a:endParaRPr lang="en-US"/>
        </a:p>
      </dgm:t>
    </dgm:pt>
    <dgm:pt modelId="{4EBD0BED-3BB1-4E80-A283-B11031D61AD7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rPr>
            <a:t>More AR</a:t>
          </a:r>
        </a:p>
      </dgm:t>
    </dgm:pt>
    <dgm:pt modelId="{6CD16D89-2261-4DFB-813D-BF55BD0A9A3F}" type="parTrans" cxnId="{7B911C39-69C1-4D8E-8617-471AE46A647C}">
      <dgm:prSet/>
      <dgm:spPr/>
      <dgm:t>
        <a:bodyPr/>
        <a:lstStyle/>
        <a:p>
          <a:endParaRPr lang="en-US"/>
        </a:p>
      </dgm:t>
    </dgm:pt>
    <dgm:pt modelId="{6D8E552A-A455-470F-A694-0D2DD181E4A5}" type="sibTrans" cxnId="{7B911C39-69C1-4D8E-8617-471AE46A647C}">
      <dgm:prSet/>
      <dgm:spPr/>
      <dgm:t>
        <a:bodyPr/>
        <a:lstStyle/>
        <a:p>
          <a:endParaRPr lang="en-US"/>
        </a:p>
      </dgm:t>
    </dgm:pt>
    <dgm:pt modelId="{584781CF-E288-46C1-AE6A-C28D63B4C840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rPr>
            <a:t>More deaths</a:t>
          </a:r>
        </a:p>
      </dgm:t>
    </dgm:pt>
    <dgm:pt modelId="{0B3B651F-EC07-4E7D-882B-3F8FA0C5B326}" type="parTrans" cxnId="{6CC16EBE-A732-4901-81F2-27F742A16653}">
      <dgm:prSet/>
      <dgm:spPr/>
      <dgm:t>
        <a:bodyPr/>
        <a:lstStyle/>
        <a:p>
          <a:endParaRPr lang="en-US"/>
        </a:p>
      </dgm:t>
    </dgm:pt>
    <dgm:pt modelId="{E0180120-CDFF-45A9-8FDC-73D7F1E61B79}" type="sibTrans" cxnId="{6CC16EBE-A732-4901-81F2-27F742A16653}">
      <dgm:prSet/>
      <dgm:spPr/>
      <dgm:t>
        <a:bodyPr/>
        <a:lstStyle/>
        <a:p>
          <a:endParaRPr lang="en-US"/>
        </a:p>
      </dgm:t>
    </dgm:pt>
    <dgm:pt modelId="{3CAB6D4A-B763-4446-8FDB-5321B1F2AAD4}" type="pres">
      <dgm:prSet presAssocID="{FDDB6107-9553-467B-A2A9-041BEA1BA36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10617FC-EBD8-48A7-A046-4E4ED98C8A07}" type="pres">
      <dgm:prSet presAssocID="{F71A7C2F-2CE2-41CB-99A1-A8F3371E6DAB}" presName="Accent1" presStyleCnt="0"/>
      <dgm:spPr/>
    </dgm:pt>
    <dgm:pt modelId="{ADDD697A-9150-464B-93D9-8E615D58D6C2}" type="pres">
      <dgm:prSet presAssocID="{F71A7C2F-2CE2-41CB-99A1-A8F3371E6DAB}" presName="Accent" presStyleLbl="node1" presStyleIdx="0" presStyleCnt="3"/>
      <dgm:spPr/>
    </dgm:pt>
    <dgm:pt modelId="{4D1A05D6-FC6C-4184-9EF1-CEC11D843AC9}" type="pres">
      <dgm:prSet presAssocID="{F71A7C2F-2CE2-41CB-99A1-A8F3371E6DA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9E7323E-A44E-4D64-8931-1794F59FDBCF}" type="pres">
      <dgm:prSet presAssocID="{4EBD0BED-3BB1-4E80-A283-B11031D61AD7}" presName="Accent2" presStyleCnt="0"/>
      <dgm:spPr/>
    </dgm:pt>
    <dgm:pt modelId="{274C9549-699C-430D-A1C1-9B2B9D465A51}" type="pres">
      <dgm:prSet presAssocID="{4EBD0BED-3BB1-4E80-A283-B11031D61AD7}" presName="Accent" presStyleLbl="node1" presStyleIdx="1" presStyleCnt="3"/>
      <dgm:spPr/>
    </dgm:pt>
    <dgm:pt modelId="{7AC46236-1E50-40BA-8E25-A5863834E110}" type="pres">
      <dgm:prSet presAssocID="{4EBD0BED-3BB1-4E80-A283-B11031D61AD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EE7C45E-4D84-49B0-8E10-62C1A4845278}" type="pres">
      <dgm:prSet presAssocID="{584781CF-E288-46C1-AE6A-C28D63B4C840}" presName="Accent3" presStyleCnt="0"/>
      <dgm:spPr/>
    </dgm:pt>
    <dgm:pt modelId="{69107057-01DD-47A6-8E0D-1B3A45E81E9D}" type="pres">
      <dgm:prSet presAssocID="{584781CF-E288-46C1-AE6A-C28D63B4C840}" presName="Accent" presStyleLbl="node1" presStyleIdx="2" presStyleCnt="3"/>
      <dgm:spPr/>
    </dgm:pt>
    <dgm:pt modelId="{3AD21DE7-38FC-4803-A87B-82C756188973}" type="pres">
      <dgm:prSet presAssocID="{584781CF-E288-46C1-AE6A-C28D63B4C84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38D1E33-782E-4DD8-B1E8-04FBE29B3552}" type="presOf" srcId="{4EBD0BED-3BB1-4E80-A283-B11031D61AD7}" destId="{7AC46236-1E50-40BA-8E25-A5863834E110}" srcOrd="0" destOrd="0" presId="urn:microsoft.com/office/officeart/2009/layout/CircleArrowProcess"/>
    <dgm:cxn modelId="{7B911C39-69C1-4D8E-8617-471AE46A647C}" srcId="{FDDB6107-9553-467B-A2A9-041BEA1BA36F}" destId="{4EBD0BED-3BB1-4E80-A283-B11031D61AD7}" srcOrd="1" destOrd="0" parTransId="{6CD16D89-2261-4DFB-813D-BF55BD0A9A3F}" sibTransId="{6D8E552A-A455-470F-A694-0D2DD181E4A5}"/>
    <dgm:cxn modelId="{A5BAFF9A-459B-420B-A9CF-FD0A6FF74CB0}" srcId="{FDDB6107-9553-467B-A2A9-041BEA1BA36F}" destId="{F71A7C2F-2CE2-41CB-99A1-A8F3371E6DAB}" srcOrd="0" destOrd="0" parTransId="{020E8B0D-A8C4-496D-AC0F-2025252DBBF0}" sibTransId="{C491E01F-6C27-431A-BB98-07021C287A7B}"/>
    <dgm:cxn modelId="{458F18AF-9550-43EC-B9AF-5A1D8A4161E4}" type="presOf" srcId="{584781CF-E288-46C1-AE6A-C28D63B4C840}" destId="{3AD21DE7-38FC-4803-A87B-82C756188973}" srcOrd="0" destOrd="0" presId="urn:microsoft.com/office/officeart/2009/layout/CircleArrowProcess"/>
    <dgm:cxn modelId="{6CC16EBE-A732-4901-81F2-27F742A16653}" srcId="{FDDB6107-9553-467B-A2A9-041BEA1BA36F}" destId="{584781CF-E288-46C1-AE6A-C28D63B4C840}" srcOrd="2" destOrd="0" parTransId="{0B3B651F-EC07-4E7D-882B-3F8FA0C5B326}" sibTransId="{E0180120-CDFF-45A9-8FDC-73D7F1E61B79}"/>
    <dgm:cxn modelId="{89D023BF-FE0A-433B-9147-D94AC087D6BA}" type="presOf" srcId="{F71A7C2F-2CE2-41CB-99A1-A8F3371E6DAB}" destId="{4D1A05D6-FC6C-4184-9EF1-CEC11D843AC9}" srcOrd="0" destOrd="0" presId="urn:microsoft.com/office/officeart/2009/layout/CircleArrowProcess"/>
    <dgm:cxn modelId="{627DD3F0-3DAD-4DE2-8FA5-FDF3021FD513}" type="presOf" srcId="{FDDB6107-9553-467B-A2A9-041BEA1BA36F}" destId="{3CAB6D4A-B763-4446-8FDB-5321B1F2AAD4}" srcOrd="0" destOrd="0" presId="urn:microsoft.com/office/officeart/2009/layout/CircleArrowProcess"/>
    <dgm:cxn modelId="{CF452CAD-CAB7-4DD3-BADB-46F6ECCC80F3}" type="presParOf" srcId="{3CAB6D4A-B763-4446-8FDB-5321B1F2AAD4}" destId="{710617FC-EBD8-48A7-A046-4E4ED98C8A07}" srcOrd="0" destOrd="0" presId="urn:microsoft.com/office/officeart/2009/layout/CircleArrowProcess"/>
    <dgm:cxn modelId="{E164E290-9A65-4BA2-B77C-767622978F4F}" type="presParOf" srcId="{710617FC-EBD8-48A7-A046-4E4ED98C8A07}" destId="{ADDD697A-9150-464B-93D9-8E615D58D6C2}" srcOrd="0" destOrd="0" presId="urn:microsoft.com/office/officeart/2009/layout/CircleArrowProcess"/>
    <dgm:cxn modelId="{8C9B928B-610A-4CB8-811D-96F930161F6A}" type="presParOf" srcId="{3CAB6D4A-B763-4446-8FDB-5321B1F2AAD4}" destId="{4D1A05D6-FC6C-4184-9EF1-CEC11D843AC9}" srcOrd="1" destOrd="0" presId="urn:microsoft.com/office/officeart/2009/layout/CircleArrowProcess"/>
    <dgm:cxn modelId="{FCFA4173-2F71-4E62-9510-CF20C1244D9E}" type="presParOf" srcId="{3CAB6D4A-B763-4446-8FDB-5321B1F2AAD4}" destId="{59E7323E-A44E-4D64-8931-1794F59FDBCF}" srcOrd="2" destOrd="0" presId="urn:microsoft.com/office/officeart/2009/layout/CircleArrowProcess"/>
    <dgm:cxn modelId="{92683270-0C67-4B91-BA6E-FE4C652FC234}" type="presParOf" srcId="{59E7323E-A44E-4D64-8931-1794F59FDBCF}" destId="{274C9549-699C-430D-A1C1-9B2B9D465A51}" srcOrd="0" destOrd="0" presId="urn:microsoft.com/office/officeart/2009/layout/CircleArrowProcess"/>
    <dgm:cxn modelId="{E033C609-70D1-40CA-B7B1-F0FBDA4F2102}" type="presParOf" srcId="{3CAB6D4A-B763-4446-8FDB-5321B1F2AAD4}" destId="{7AC46236-1E50-40BA-8E25-A5863834E110}" srcOrd="3" destOrd="0" presId="urn:microsoft.com/office/officeart/2009/layout/CircleArrowProcess"/>
    <dgm:cxn modelId="{279977FF-E7A0-486E-958C-DC8DB23388D6}" type="presParOf" srcId="{3CAB6D4A-B763-4446-8FDB-5321B1F2AAD4}" destId="{FEE7C45E-4D84-49B0-8E10-62C1A4845278}" srcOrd="4" destOrd="0" presId="urn:microsoft.com/office/officeart/2009/layout/CircleArrowProcess"/>
    <dgm:cxn modelId="{C75104C0-89D7-4D74-8222-38F2F1364C53}" type="presParOf" srcId="{FEE7C45E-4D84-49B0-8E10-62C1A4845278}" destId="{69107057-01DD-47A6-8E0D-1B3A45E81E9D}" srcOrd="0" destOrd="0" presId="urn:microsoft.com/office/officeart/2009/layout/CircleArrowProcess"/>
    <dgm:cxn modelId="{6A9450B5-078A-4D42-9F19-0116B58FB4CC}" type="presParOf" srcId="{3CAB6D4A-B763-4446-8FDB-5321B1F2AAD4}" destId="{3AD21DE7-38FC-4803-A87B-82C75618897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D697A-9150-464B-93D9-8E615D58D6C2}">
      <dsp:nvSpPr>
        <dsp:cNvPr id="0" name=""/>
        <dsp:cNvSpPr/>
      </dsp:nvSpPr>
      <dsp:spPr>
        <a:xfrm>
          <a:off x="2882116" y="0"/>
          <a:ext cx="2407649" cy="240801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A05D6-FC6C-4184-9EF1-CEC11D843AC9}">
      <dsp:nvSpPr>
        <dsp:cNvPr id="0" name=""/>
        <dsp:cNvSpPr/>
      </dsp:nvSpPr>
      <dsp:spPr>
        <a:xfrm>
          <a:off x="3414286" y="869366"/>
          <a:ext cx="1337884" cy="66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rPr>
            <a:t>More HAIs</a:t>
          </a:r>
        </a:p>
      </dsp:txBody>
      <dsp:txXfrm>
        <a:off x="3414286" y="869366"/>
        <a:ext cx="1337884" cy="668782"/>
      </dsp:txXfrm>
    </dsp:sp>
    <dsp:sp modelId="{274C9549-699C-430D-A1C1-9B2B9D465A51}">
      <dsp:nvSpPr>
        <dsp:cNvPr id="0" name=""/>
        <dsp:cNvSpPr/>
      </dsp:nvSpPr>
      <dsp:spPr>
        <a:xfrm>
          <a:off x="2213400" y="1383583"/>
          <a:ext cx="2407649" cy="240801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46236-1E50-40BA-8E25-A5863834E110}">
      <dsp:nvSpPr>
        <dsp:cNvPr id="0" name=""/>
        <dsp:cNvSpPr/>
      </dsp:nvSpPr>
      <dsp:spPr>
        <a:xfrm>
          <a:off x="2748283" y="2260954"/>
          <a:ext cx="1337884" cy="66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rPr>
            <a:t>More AR</a:t>
          </a:r>
        </a:p>
      </dsp:txBody>
      <dsp:txXfrm>
        <a:off x="2748283" y="2260954"/>
        <a:ext cx="1337884" cy="668782"/>
      </dsp:txXfrm>
    </dsp:sp>
    <dsp:sp modelId="{69107057-01DD-47A6-8E0D-1B3A45E81E9D}">
      <dsp:nvSpPr>
        <dsp:cNvPr id="0" name=""/>
        <dsp:cNvSpPr/>
      </dsp:nvSpPr>
      <dsp:spPr>
        <a:xfrm>
          <a:off x="3053478" y="2932737"/>
          <a:ext cx="2068544" cy="20693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21DE7-38FC-4803-A87B-82C756188973}">
      <dsp:nvSpPr>
        <dsp:cNvPr id="0" name=""/>
        <dsp:cNvSpPr/>
      </dsp:nvSpPr>
      <dsp:spPr>
        <a:xfrm>
          <a:off x="3417451" y="3654542"/>
          <a:ext cx="1337884" cy="66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rPr>
            <a:t>More deaths</a:t>
          </a:r>
        </a:p>
      </dsp:txBody>
      <dsp:txXfrm>
        <a:off x="3417451" y="3654542"/>
        <a:ext cx="1337884" cy="668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12/28/2022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21347-918C-4591-9AA3-531821490E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24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0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21347-918C-4591-9AA3-531821490E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06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7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Citations:</a:t>
            </a:r>
          </a:p>
          <a:p>
            <a:endParaRPr lang="en-US" dirty="0"/>
          </a:p>
          <a:p>
            <a:r>
              <a:rPr lang="en-US" dirty="0"/>
              <a:t>1. Weiner-Lastinger, L.M., </a:t>
            </a:r>
            <a:r>
              <a:rPr lang="en-US" dirty="0" err="1"/>
              <a:t>Pattabiraman</a:t>
            </a:r>
            <a:r>
              <a:rPr lang="en-US" dirty="0"/>
              <a:t>, V., Konnor, R.Y., Patel, P.R., Wong, E., Xu, S.Y., Smith, B., Edwards, J.R., &amp; Dudeck, M.A. (2022). The impact of coronavirus disease 2019 (COVID-19) on healthcare-associated infections in 2020: A summary of data reported to the National Healthcare Safety Network. Infection Control &amp; Hospital Epidemiology, 43(1), 12-25. doi:10.1017/ice.2021.362  </a:t>
            </a:r>
          </a:p>
          <a:p>
            <a:endParaRPr lang="en-US" dirty="0"/>
          </a:p>
          <a:p>
            <a:r>
              <a:rPr lang="en-US" dirty="0"/>
              <a:t>2. Prestel, C., Anderson, E., Forsberg, K, Lyman, M, de Perio, M.A., Kuhar, D., Edwards, K.,  Rivera, M., Shugart, A, Walters, M., &amp; Dotson, N.Q. (2021). Candida </a:t>
            </a:r>
            <a:r>
              <a:rPr lang="en-US" dirty="0" err="1"/>
              <a:t>auris</a:t>
            </a:r>
            <a:r>
              <a:rPr lang="en-US" dirty="0"/>
              <a:t> outbreak in a COVID-19 specialty care unit — Florida, July–August 2020. MMWR Morbidity and Mortality Weekly Report, 70, 56–57. doi:10.15585/</a:t>
            </a:r>
            <a:r>
              <a:rPr lang="en-US" dirty="0" err="1"/>
              <a:t>mmwr</a:t>
            </a:r>
            <a:r>
              <a:rPr lang="en-US" dirty="0"/>
              <a:t>. mm7002e3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8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4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0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6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6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16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prevention of flu will prevent flu and secondary infections; Until we have primary, secondary prevention will include NPIs, IPC will tackle AR and flu pandemic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91" indent="-342891">
              <a:buClr>
                <a:srgbClr val="16477E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1D1D1D"/>
                </a:solidFill>
                <a:latin typeface="Bahnschrift" panose="020B0502040204020203" pitchFamily="34" charset="0"/>
              </a:rPr>
              <a:t>Increases in influenza vaccination associated with significant reductions in antibiotic prescribing</a:t>
            </a:r>
          </a:p>
          <a:p>
            <a:pPr marL="800080" lvl="1" indent="-342891">
              <a:buClr>
                <a:srgbClr val="16477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D1D1D"/>
                </a:solidFill>
                <a:latin typeface="Bahnschrift" panose="020B0502040204020203" pitchFamily="34" charset="0"/>
              </a:rPr>
              <a:t>10% increase in the influenza vaccination rate associated with 6.5% decrease in antibiotic use (14.2 fewer antibiotic prescriptions per 1000 individuals).</a:t>
            </a:r>
          </a:p>
          <a:p>
            <a:pPr marL="800080" lvl="1" indent="-342891">
              <a:buClr>
                <a:srgbClr val="16477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D1D1D"/>
                </a:solidFill>
                <a:latin typeface="Bahnschrift" panose="020B0502040204020203" pitchFamily="34" charset="0"/>
              </a:rPr>
              <a:t>Increased coverage reduced prescribing rates the most in the pediatric population.</a:t>
            </a:r>
          </a:p>
          <a:p>
            <a:pPr marL="800080" lvl="1" indent="-342891">
              <a:buClr>
                <a:srgbClr val="16477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D1D1D"/>
                </a:solidFill>
                <a:latin typeface="Bahnschrift" panose="020B0502040204020203" pitchFamily="34" charset="0"/>
              </a:rPr>
              <a:t>Results strongest for the drugs most likely prescribed for upper respiratory tract infections, including </a:t>
            </a:r>
            <a:r>
              <a:rPr lang="en-US" sz="2000" dirty="0" err="1">
                <a:solidFill>
                  <a:srgbClr val="1D1D1D"/>
                </a:solidFill>
                <a:latin typeface="Bahnschrift" panose="020B0502040204020203" pitchFamily="34" charset="0"/>
              </a:rPr>
              <a:t>penicillins</a:t>
            </a:r>
            <a:r>
              <a:rPr lang="en-US" sz="2000" dirty="0">
                <a:solidFill>
                  <a:srgbClr val="1D1D1D"/>
                </a:solidFill>
                <a:latin typeface="Bahnschrift" panose="020B0502040204020203" pitchFamily="34" charset="0"/>
              </a:rPr>
              <a:t>, macrolides, and cephalosporins</a:t>
            </a:r>
            <a:endParaRPr lang="en-US" sz="2000" baseline="30000" dirty="0">
              <a:solidFill>
                <a:srgbClr val="1D1D1D"/>
              </a:solidFill>
              <a:latin typeface="Bahnschrift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8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EZ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0" y="-52439"/>
            <a:ext cx="12192000" cy="12115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68900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D9531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10365615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5DAB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005DAB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5DAB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005DAB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5DAB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005DAB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005DAB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005DAB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5DAB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176"/>
            <a:ext cx="12192000" cy="1183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79808"/>
            <a:ext cx="12198571" cy="117819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3299778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1" b="-4866"/>
          <a:stretch/>
        </p:blipFill>
        <p:spPr>
          <a:xfrm>
            <a:off x="-1" y="6669114"/>
            <a:ext cx="12192001" cy="2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7915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EZ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0" y="-52439"/>
            <a:ext cx="12192000" cy="12115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68900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D9531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18029120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NCEZID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6692413"/>
            <a:ext cx="12192000" cy="165587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E25423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67242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1" b="-4866"/>
          <a:stretch/>
        </p:blipFill>
        <p:spPr>
          <a:xfrm>
            <a:off x="-1" y="6669114"/>
            <a:ext cx="12192001" cy="2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24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95722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173205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3" y="1"/>
            <a:ext cx="12210197" cy="1254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75656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748933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835603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39A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0" y="120205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14690853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EZ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06B2623-D532-482E-91C4-8DD5FE297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b="15918"/>
          <a:stretch>
            <a:fillRect/>
          </a:stretch>
        </p:blipFill>
        <p:spPr bwMode="auto">
          <a:xfrm>
            <a:off x="-9408" y="0"/>
            <a:ext cx="12210816" cy="98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B93D4-3821-424E-B353-6169AB8A76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20651"/>
            <a:ext cx="9204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800">
                <a:solidFill>
                  <a:srgbClr val="B8F1FE"/>
                </a:solidFill>
                <a:latin typeface="Lydian" pitchFamily="34" charset="0"/>
              </a:defRPr>
            </a:lvl1pPr>
            <a:lvl2pPr marL="742950" indent="-285750">
              <a:defRPr sz="2800">
                <a:solidFill>
                  <a:srgbClr val="B8F1FE"/>
                </a:solidFill>
                <a:latin typeface="Lydian" pitchFamily="34" charset="0"/>
              </a:defRPr>
            </a:lvl2pPr>
            <a:lvl3pPr marL="1143000" indent="-228600">
              <a:defRPr sz="2800">
                <a:solidFill>
                  <a:srgbClr val="B8F1FE"/>
                </a:solidFill>
                <a:latin typeface="Lydian" pitchFamily="34" charset="0"/>
              </a:defRPr>
            </a:lvl3pPr>
            <a:lvl4pPr marL="1600200" indent="-228600">
              <a:defRPr sz="2800">
                <a:solidFill>
                  <a:srgbClr val="B8F1FE"/>
                </a:solidFill>
                <a:latin typeface="Lydian" pitchFamily="34" charset="0"/>
              </a:defRPr>
            </a:lvl4pPr>
            <a:lvl5pPr marL="2057400" indent="-228600">
              <a:defRPr sz="2800">
                <a:solidFill>
                  <a:srgbClr val="B8F1FE"/>
                </a:solidFill>
                <a:latin typeface="Lydi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pitchFamily="34" charset="0"/>
              </a:defRPr>
            </a:lvl9pPr>
          </a:lstStyle>
          <a:p>
            <a:pPr>
              <a:defRPr/>
            </a:pPr>
            <a:r>
              <a:rPr lang="en-US" altLang="en-US" sz="2400" b="1">
                <a:solidFill>
                  <a:srgbClr val="F2F2F2"/>
                </a:solidFill>
                <a:latin typeface="Calibri" panose="020F0502020204030204" pitchFamily="34" charset="0"/>
                <a:ea typeface="+mn-ea"/>
              </a:rPr>
              <a:t>National Center for Emerging and Zoonotic Infectious Diseases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6890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D9531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870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F8159CC-24C9-4CFA-8731-ED9D26DF1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9"/>
          <a:stretch>
            <a:fillRect/>
          </a:stretch>
        </p:blipFill>
        <p:spPr bwMode="auto">
          <a:xfrm>
            <a:off x="0" y="6692901"/>
            <a:ext cx="121920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42882" indent="-342882">
              <a:buClr>
                <a:srgbClr val="E25423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35096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NCEZID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6692413"/>
            <a:ext cx="12192000" cy="165587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E25423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268289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0A7D304-16B6-4998-8307-6B3E15192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0" b="-4866"/>
          <a:stretch>
            <a:fillRect/>
          </a:stretch>
        </p:blipFill>
        <p:spPr bwMode="auto">
          <a:xfrm>
            <a:off x="0" y="6669090"/>
            <a:ext cx="12192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82" indent="-34288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13" indent="-285737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409511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82" indent="-34288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13" indent="-285737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1528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4467097"/>
            <a:ext cx="11059885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3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16444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4343F2-33EB-4882-9217-68EE99931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b="18140"/>
          <a:stretch>
            <a:fillRect/>
          </a:stretch>
        </p:blipFill>
        <p:spPr bwMode="auto">
          <a:xfrm>
            <a:off x="0" y="5900738"/>
            <a:ext cx="12192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BEA01-CFFD-4810-8127-933E6AC92E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9261" y="3662364"/>
            <a:ext cx="106077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800">
                <a:solidFill>
                  <a:srgbClr val="B8F1FE"/>
                </a:solidFill>
                <a:latin typeface="Lydian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rgbClr val="B8F1FE"/>
                </a:solidFill>
                <a:latin typeface="Lydian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rgbClr val="B8F1FE"/>
                </a:solidFill>
                <a:latin typeface="Lydian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rgbClr val="B8F1FE"/>
                </a:solidFill>
                <a:latin typeface="Lydian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rgbClr val="B8F1FE"/>
                </a:solidFill>
                <a:latin typeface="Lydian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altLang="en-US" sz="160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altLang="en-US" sz="160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altLang="en-US" sz="160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altLang="en-US" sz="160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altLang="en-US" sz="160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altLang="en-US" sz="160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altLang="en-US" sz="160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altLang="en-US" sz="160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75898997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C1305D-F663-47C2-BBBF-254EE2129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F56DC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19CC9B-37F4-4B32-96C7-1EC39CBB1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F56DC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FCC273-DFD5-43EB-B3D6-9E6265F89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15112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smtClean="0">
                <a:solidFill>
                  <a:srgbClr val="0F56DC"/>
                </a:solidFill>
                <a:latin typeface="Myriad Web Pro" panose="020B0604020202020204" charset="0"/>
              </a:defRPr>
            </a:lvl1pPr>
          </a:lstStyle>
          <a:p>
            <a:pPr>
              <a:defRPr/>
            </a:pPr>
            <a:fld id="{07B8916A-2DC6-45FD-B2B2-141F5AA8CD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6696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10566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0"/>
            <a:ext cx="5334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1" y="1600200"/>
            <a:ext cx="5334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0553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 marL="342882" indent="-342882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13" indent="-285737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2942" indent="-228589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6019800"/>
            <a:ext cx="109728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51662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1271017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284" y="2743201"/>
            <a:ext cx="103632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8092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9BAFB57-2EB5-4DBA-8DD9-361ABC44C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5"/>
          <a:stretch>
            <a:fillRect/>
          </a:stretch>
        </p:blipFill>
        <p:spPr bwMode="auto">
          <a:xfrm>
            <a:off x="0" y="6719889"/>
            <a:ext cx="121920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09697" tIns="54848" rIns="109697" bIns="54848" anchor="b" anchorCtr="0"/>
          <a:lstStyle>
            <a:lvl1pPr algn="l">
              <a:lnSpc>
                <a:spcPts val="3600"/>
              </a:lnSpc>
              <a:defRPr sz="3400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11332" indent="-411332">
              <a:buClr>
                <a:srgbClr val="005DAA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291205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09728" tIns="54864" rIns="109728" bIns="54864" anchor="b" anchorCtr="0"/>
          <a:lstStyle>
            <a:lvl1pPr>
              <a:lnSpc>
                <a:spcPts val="3600"/>
              </a:lnSpc>
              <a:defRPr sz="3400" b="1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9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22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40000" y="5791200"/>
            <a:ext cx="90424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88523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52F0885-0EEB-4701-8284-750F8DBED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2823"/>
          <a:stretch>
            <a:fillRect/>
          </a:stretch>
        </p:blipFill>
        <p:spPr bwMode="auto">
          <a:xfrm>
            <a:off x="2" y="0"/>
            <a:ext cx="1221081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C62E9-E30E-4571-B76E-77491DA9F6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20651"/>
            <a:ext cx="9204208" cy="5416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09697" tIns="54848" rIns="109697" bIns="54848">
            <a:spAutoFit/>
          </a:bodyPr>
          <a:lstStyle>
            <a:lvl1pPr>
              <a:defRPr sz="2800">
                <a:solidFill>
                  <a:srgbClr val="B8F1FE"/>
                </a:solidFill>
                <a:latin typeface="Lydi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B8F1FE"/>
                </a:solidFill>
                <a:latin typeface="Lydi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B8F1FE"/>
                </a:solidFill>
                <a:latin typeface="Lydi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B8F1FE"/>
                </a:solidFill>
                <a:latin typeface="Lydi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B8F1FE"/>
                </a:solidFill>
                <a:latin typeface="Lydi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8F1FE"/>
                </a:solidFill>
                <a:latin typeface="Lydi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>
                <a:solidFill>
                  <a:srgbClr val="1D4577"/>
                </a:solidFill>
                <a:latin typeface="Calibri" charset="0"/>
              </a:rPr>
              <a:t>Centers for Disease Control and Prevention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75657"/>
            <a:ext cx="10972800" cy="1155779"/>
          </a:xfrm>
          <a:prstGeom prst="rect">
            <a:avLst/>
          </a:prstGeom>
        </p:spPr>
        <p:txBody>
          <a:bodyPr lIns="109697" tIns="54848" rIns="109697" bIns="54848"/>
          <a:lstStyle>
            <a:lvl1pPr algn="l">
              <a:lnSpc>
                <a:spcPts val="3600"/>
              </a:lnSpc>
              <a:defRPr sz="34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748933"/>
            <a:ext cx="8534400" cy="457200"/>
          </a:xfrm>
          <a:prstGeom prst="rect">
            <a:avLst/>
          </a:prstGeom>
        </p:spPr>
        <p:txBody>
          <a:bodyPr lIns="109728" tIns="54864" rIns="109728" bIns="54864"/>
          <a:lstStyle>
            <a:lvl1pPr marL="0" indent="0" algn="l">
              <a:buNone/>
              <a:defRPr sz="24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  <a:lvl2pPr marL="54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0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835603"/>
            <a:ext cx="8534400" cy="1295400"/>
          </a:xfrm>
          <a:prstGeom prst="rect">
            <a:avLst/>
          </a:prstGeom>
        </p:spPr>
        <p:txBody>
          <a:bodyPr lIns="109728" tIns="54864" rIns="109728" bIns="54864"/>
          <a:lstStyle>
            <a:lvl1pPr marL="0" indent="0" algn="l">
              <a:lnSpc>
                <a:spcPts val="2400"/>
              </a:lnSpc>
              <a:buNone/>
              <a:defRPr sz="2200" baseline="0">
                <a:solidFill>
                  <a:srgbClr val="0039A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557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1" b="-4866"/>
          <a:stretch/>
        </p:blipFill>
        <p:spPr>
          <a:xfrm>
            <a:off x="-1" y="6669114"/>
            <a:ext cx="12192001" cy="2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18216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EZ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0" y="-52439"/>
            <a:ext cx="12192000" cy="12115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68900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D9531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32129633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D953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NCEZID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6692413"/>
            <a:ext cx="12192000" cy="165587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E25423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D8B0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006A71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29582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1" b="-4866"/>
          <a:stretch/>
        </p:blipFill>
        <p:spPr>
          <a:xfrm>
            <a:off x="-1" y="6669114"/>
            <a:ext cx="12192001" cy="2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35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43759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rgbClr val="E25423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57288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9307" y="1174053"/>
            <a:ext cx="10972800" cy="115577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400" b="1" i="0" baseline="0">
                <a:solidFill>
                  <a:srgbClr val="16477E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19307" y="2594227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16477E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249" y="84686"/>
            <a:ext cx="1633689" cy="9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909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179" y="330200"/>
            <a:ext cx="10972800" cy="1143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 b="1" baseline="0">
                <a:solidFill>
                  <a:srgbClr val="16477E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/>
              <a:t>Bottom band: OD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9491" y="1498273"/>
            <a:ext cx="11577711" cy="4455584"/>
          </a:xfrm>
        </p:spPr>
        <p:txBody>
          <a:bodyPr/>
          <a:lstStyle>
            <a:lvl1pPr marL="365742" indent="-365742">
              <a:spcBef>
                <a:spcPts val="800"/>
              </a:spcBef>
              <a:buClr>
                <a:schemeClr val="accent4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  <a:lvl2pPr marL="731484" indent="-365742">
              <a:spcBef>
                <a:spcPts val="800"/>
              </a:spcBef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2pPr>
            <a:lvl3pPr marL="1097226" indent="-365742">
              <a:spcBef>
                <a:spcPts val="8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208168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864" y="340289"/>
            <a:ext cx="11568337" cy="1143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 b="1" baseline="0">
                <a:solidFill>
                  <a:srgbClr val="16477E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/>
              <a:t>Bottom band: OD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8868" y="1507652"/>
            <a:ext cx="11568333" cy="4455584"/>
          </a:xfrm>
        </p:spPr>
        <p:txBody>
          <a:bodyPr/>
          <a:lstStyle>
            <a:lvl1pPr marL="0" indent="0">
              <a:spcBef>
                <a:spcPts val="800"/>
              </a:spcBef>
              <a:buClr>
                <a:srgbClr val="16477E"/>
              </a:buClr>
              <a:buSzPct val="110000"/>
              <a:buFont typeface="Wingdings" panose="05000000000000000000" pitchFamily="2" charset="2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  <a:lvl2pPr marL="365742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2pPr>
            <a:lvl3pPr marL="731484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978823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DAD63B-D4DC-1988-1BA1-817AEDFBDAF4}"/>
              </a:ext>
            </a:extLst>
          </p:cNvPr>
          <p:cNvSpPr/>
          <p:nvPr userDrawn="1"/>
        </p:nvSpPr>
        <p:spPr>
          <a:xfrm>
            <a:off x="282135" y="1038607"/>
            <a:ext cx="2846527" cy="5720043"/>
          </a:xfrm>
          <a:prstGeom prst="rect">
            <a:avLst/>
          </a:prstGeom>
          <a:gradFill>
            <a:gsLst>
              <a:gs pos="59000">
                <a:schemeClr val="accent1">
                  <a:lumMod val="5000"/>
                  <a:lumOff val="95000"/>
                  <a:alpha val="0"/>
                </a:schemeClr>
              </a:gs>
              <a:gs pos="84000">
                <a:schemeClr val="accent1">
                  <a:lumMod val="30000"/>
                  <a:lumOff val="70000"/>
                  <a:alpha val="22632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ECE99E-D017-BB1F-82E6-9613A87889B7}"/>
              </a:ext>
            </a:extLst>
          </p:cNvPr>
          <p:cNvSpPr/>
          <p:nvPr userDrawn="1"/>
        </p:nvSpPr>
        <p:spPr>
          <a:xfrm>
            <a:off x="3223407" y="1038607"/>
            <a:ext cx="2846527" cy="5720043"/>
          </a:xfrm>
          <a:prstGeom prst="rect">
            <a:avLst/>
          </a:prstGeom>
          <a:gradFill>
            <a:gsLst>
              <a:gs pos="59000">
                <a:schemeClr val="accent1">
                  <a:lumMod val="5000"/>
                  <a:lumOff val="95000"/>
                  <a:alpha val="0"/>
                </a:schemeClr>
              </a:gs>
              <a:gs pos="84000">
                <a:schemeClr val="accent1">
                  <a:lumMod val="30000"/>
                  <a:lumOff val="70000"/>
                  <a:alpha val="22632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D023E-A2AA-A486-C850-AE9549C95215}"/>
              </a:ext>
            </a:extLst>
          </p:cNvPr>
          <p:cNvSpPr/>
          <p:nvPr userDrawn="1"/>
        </p:nvSpPr>
        <p:spPr>
          <a:xfrm>
            <a:off x="6164679" y="1038607"/>
            <a:ext cx="2846527" cy="5720043"/>
          </a:xfrm>
          <a:prstGeom prst="rect">
            <a:avLst/>
          </a:prstGeom>
          <a:gradFill>
            <a:gsLst>
              <a:gs pos="59000">
                <a:schemeClr val="accent1">
                  <a:lumMod val="5000"/>
                  <a:lumOff val="95000"/>
                  <a:alpha val="0"/>
                </a:schemeClr>
              </a:gs>
              <a:gs pos="84000">
                <a:schemeClr val="accent1">
                  <a:lumMod val="30000"/>
                  <a:lumOff val="70000"/>
                  <a:alpha val="22632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8F3B0-B85B-FBAB-9651-79B6CE283CE3}"/>
              </a:ext>
            </a:extLst>
          </p:cNvPr>
          <p:cNvSpPr/>
          <p:nvPr userDrawn="1"/>
        </p:nvSpPr>
        <p:spPr>
          <a:xfrm>
            <a:off x="9105951" y="1038607"/>
            <a:ext cx="2846527" cy="5720043"/>
          </a:xfrm>
          <a:prstGeom prst="rect">
            <a:avLst/>
          </a:prstGeom>
          <a:gradFill>
            <a:gsLst>
              <a:gs pos="59000">
                <a:schemeClr val="accent1">
                  <a:lumMod val="5000"/>
                  <a:lumOff val="95000"/>
                  <a:alpha val="0"/>
                </a:schemeClr>
              </a:gs>
              <a:gs pos="84000">
                <a:schemeClr val="accent1">
                  <a:lumMod val="30000"/>
                  <a:lumOff val="70000"/>
                  <a:alpha val="22632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864" y="340289"/>
            <a:ext cx="11568337" cy="1143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 b="1" baseline="0">
                <a:solidFill>
                  <a:srgbClr val="16477E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/>
              <a:t>Bottom band: OD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8868" y="1497713"/>
            <a:ext cx="2662872" cy="4455584"/>
          </a:xfrm>
        </p:spPr>
        <p:txBody>
          <a:bodyPr/>
          <a:lstStyle>
            <a:lvl1pPr marL="0" indent="0">
              <a:spcBef>
                <a:spcPts val="800"/>
              </a:spcBef>
              <a:buClr>
                <a:srgbClr val="16477E"/>
              </a:buClr>
              <a:buSzPct val="110000"/>
              <a:buFont typeface="Wingdings" panose="05000000000000000000" pitchFamily="2" charset="2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  <a:lvl2pPr marL="365742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2pPr>
            <a:lvl3pPr marL="731484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F7D2234-70C7-24AC-D54F-3E3C7DB52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0668" y="1497713"/>
            <a:ext cx="2662872" cy="4455584"/>
          </a:xfrm>
        </p:spPr>
        <p:txBody>
          <a:bodyPr/>
          <a:lstStyle>
            <a:lvl1pPr marL="0" indent="0">
              <a:spcBef>
                <a:spcPts val="800"/>
              </a:spcBef>
              <a:buClr>
                <a:srgbClr val="16477E"/>
              </a:buClr>
              <a:buSzPct val="110000"/>
              <a:buFont typeface="Wingdings" panose="05000000000000000000" pitchFamily="2" charset="2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  <a:lvl2pPr marL="365742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2pPr>
            <a:lvl3pPr marL="731484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261BD51-D5B6-2173-D20B-F04945FE9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2591" y="1497713"/>
            <a:ext cx="2662872" cy="4455584"/>
          </a:xfrm>
        </p:spPr>
        <p:txBody>
          <a:bodyPr/>
          <a:lstStyle>
            <a:lvl1pPr marL="0" indent="0">
              <a:spcBef>
                <a:spcPts val="800"/>
              </a:spcBef>
              <a:buClr>
                <a:srgbClr val="16477E"/>
              </a:buClr>
              <a:buSzPct val="110000"/>
              <a:buFont typeface="Wingdings" panose="05000000000000000000" pitchFamily="2" charset="2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  <a:lvl2pPr marL="365742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2pPr>
            <a:lvl3pPr marL="731484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158E27-0F6B-256D-2292-D3FD13DBC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84573" y="1497713"/>
            <a:ext cx="2662872" cy="4455584"/>
          </a:xfrm>
        </p:spPr>
        <p:txBody>
          <a:bodyPr/>
          <a:lstStyle>
            <a:lvl1pPr marL="0" indent="0">
              <a:spcBef>
                <a:spcPts val="800"/>
              </a:spcBef>
              <a:buClr>
                <a:srgbClr val="16477E"/>
              </a:buClr>
              <a:buSzPct val="110000"/>
              <a:buFont typeface="Wingdings" panose="05000000000000000000" pitchFamily="2" charset="2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  <a:lvl2pPr marL="365742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2pPr>
            <a:lvl3pPr marL="731484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34323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864" y="340289"/>
            <a:ext cx="11568337" cy="1143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 b="1" baseline="0">
                <a:solidFill>
                  <a:srgbClr val="16477E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/>
              <a:t>Bottom band: OD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8868" y="1507652"/>
            <a:ext cx="5187411" cy="4455584"/>
          </a:xfrm>
        </p:spPr>
        <p:txBody>
          <a:bodyPr/>
          <a:lstStyle>
            <a:lvl1pPr marL="0" indent="0">
              <a:spcBef>
                <a:spcPts val="800"/>
              </a:spcBef>
              <a:buClr>
                <a:srgbClr val="16477E"/>
              </a:buClr>
              <a:buSzPct val="110000"/>
              <a:buFont typeface="Wingdings" panose="05000000000000000000" pitchFamily="2" charset="2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  <a:lvl2pPr marL="365742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2pPr>
            <a:lvl3pPr marL="731484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E6571F-0C20-FEB8-6A6C-4BFA4D3E674F}"/>
              </a:ext>
            </a:extLst>
          </p:cNvPr>
          <p:cNvSpPr/>
          <p:nvPr userDrawn="1"/>
        </p:nvSpPr>
        <p:spPr>
          <a:xfrm>
            <a:off x="5829576" y="1138770"/>
            <a:ext cx="6362425" cy="5719231"/>
          </a:xfrm>
          <a:prstGeom prst="rect">
            <a:avLst/>
          </a:prstGeom>
          <a:solidFill>
            <a:srgbClr val="30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0C877A1-E4A3-58EA-7D94-E2EF201BB6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3320" y="1507652"/>
            <a:ext cx="5207291" cy="4455584"/>
          </a:xfrm>
        </p:spPr>
        <p:txBody>
          <a:bodyPr/>
          <a:lstStyle>
            <a:lvl1pPr marL="0" indent="0">
              <a:spcBef>
                <a:spcPts val="800"/>
              </a:spcBef>
              <a:buClr>
                <a:srgbClr val="16477E"/>
              </a:buClr>
              <a:buSzPct val="110000"/>
              <a:buFont typeface="Wingdings" panose="05000000000000000000" pitchFamily="2" charset="2"/>
              <a:buNone/>
              <a:defRPr sz="1600" b="0" i="0">
                <a:solidFill>
                  <a:schemeClr val="tx2"/>
                </a:solidFill>
                <a:latin typeface="Gotham Book" pitchFamily="2" charset="0"/>
                <a:cs typeface="Gotham Book" pitchFamily="2" charset="0"/>
              </a:defRPr>
            </a:lvl1pPr>
            <a:lvl2pPr marL="365742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tx2"/>
                </a:solidFill>
                <a:latin typeface="Gotham Book" pitchFamily="2" charset="0"/>
                <a:cs typeface="Gotham Book" pitchFamily="2" charset="0"/>
              </a:defRPr>
            </a:lvl2pPr>
            <a:lvl3pPr marL="731484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tx2"/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579019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864" y="340289"/>
            <a:ext cx="11568337" cy="1143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 b="1" baseline="0">
                <a:solidFill>
                  <a:srgbClr val="16477E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/>
              <a:t>Bottom band: OD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8868" y="1507652"/>
            <a:ext cx="5207291" cy="4455584"/>
          </a:xfrm>
        </p:spPr>
        <p:txBody>
          <a:bodyPr/>
          <a:lstStyle>
            <a:lvl1pPr marL="0" indent="0">
              <a:spcBef>
                <a:spcPts val="800"/>
              </a:spcBef>
              <a:buClr>
                <a:srgbClr val="16477E"/>
              </a:buClr>
              <a:buSzPct val="110000"/>
              <a:buFont typeface="Wingdings" panose="05000000000000000000" pitchFamily="2" charset="2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  <a:lvl2pPr marL="365742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2pPr>
            <a:lvl3pPr marL="731484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6EC54-1482-B45D-A6FD-187F89A8202F}"/>
              </a:ext>
            </a:extLst>
          </p:cNvPr>
          <p:cNvSpPr/>
          <p:nvPr userDrawn="1"/>
        </p:nvSpPr>
        <p:spPr>
          <a:xfrm>
            <a:off x="5829576" y="998381"/>
            <a:ext cx="6447905" cy="5519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0000">
                <a:schemeClr val="accent1">
                  <a:lumMod val="45000"/>
                  <a:lumOff val="55000"/>
                  <a:alpha val="15000"/>
                </a:schemeClr>
              </a:gs>
              <a:gs pos="76000">
                <a:schemeClr val="accent1">
                  <a:lumMod val="45000"/>
                  <a:lumOff val="55000"/>
                  <a:alpha val="14672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41E8E9-82C5-8715-5AC4-93B11E2F7B25}"/>
              </a:ext>
            </a:extLst>
          </p:cNvPr>
          <p:cNvCxnSpPr/>
          <p:nvPr userDrawn="1"/>
        </p:nvCxnSpPr>
        <p:spPr>
          <a:xfrm>
            <a:off x="5829575" y="1192931"/>
            <a:ext cx="0" cy="5324781"/>
          </a:xfrm>
          <a:prstGeom prst="line">
            <a:avLst/>
          </a:prstGeom>
          <a:ln w="6350">
            <a:solidFill>
              <a:srgbClr val="37B7EC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B6C7361-C533-A72B-C085-C159F0643B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3320" y="1507652"/>
            <a:ext cx="5207291" cy="4455584"/>
          </a:xfrm>
        </p:spPr>
        <p:txBody>
          <a:bodyPr/>
          <a:lstStyle>
            <a:lvl1pPr marL="0" indent="0">
              <a:spcBef>
                <a:spcPts val="800"/>
              </a:spcBef>
              <a:buClr>
                <a:srgbClr val="16477E"/>
              </a:buClr>
              <a:buSzPct val="110000"/>
              <a:buFont typeface="Wingdings" panose="05000000000000000000" pitchFamily="2" charset="2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  <a:lvl2pPr marL="365742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2pPr>
            <a:lvl3pPr marL="731484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37878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14488" y="340289"/>
            <a:ext cx="9972713" cy="1143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2400" b="1" baseline="0">
                <a:solidFill>
                  <a:srgbClr val="16477E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/>
              <a:t>Bottom band: OD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14490" y="1507652"/>
            <a:ext cx="9972711" cy="4455584"/>
          </a:xfrm>
        </p:spPr>
        <p:txBody>
          <a:bodyPr/>
          <a:lstStyle>
            <a:lvl1pPr marL="0" indent="0">
              <a:spcBef>
                <a:spcPts val="800"/>
              </a:spcBef>
              <a:buClr>
                <a:srgbClr val="16477E"/>
              </a:buClr>
              <a:buSzPct val="110000"/>
              <a:buFont typeface="Wingdings" panose="05000000000000000000" pitchFamily="2" charset="2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  <a:lvl2pPr marL="365742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2pPr>
            <a:lvl3pPr marL="731484" indent="0">
              <a:spcBef>
                <a:spcPts val="800"/>
              </a:spcBef>
              <a:buClr>
                <a:srgbClr val="1573BB"/>
              </a:buClr>
              <a:buFont typeface="Bahnschrift" panose="020B0502040204020203" pitchFamily="34" charset="0"/>
              <a:buNone/>
              <a:defRPr sz="1600" b="0" i="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AC88D-E4F0-ABCB-EAD9-3060C39F3096}"/>
              </a:ext>
            </a:extLst>
          </p:cNvPr>
          <p:cNvSpPr/>
          <p:nvPr userDrawn="1"/>
        </p:nvSpPr>
        <p:spPr>
          <a:xfrm>
            <a:off x="1" y="13205"/>
            <a:ext cx="94682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  <a:alpha val="26381"/>
                </a:schemeClr>
              </a:gs>
              <a:gs pos="83000">
                <a:schemeClr val="accent1">
                  <a:lumMod val="45000"/>
                  <a:lumOff val="55000"/>
                  <a:alpha val="25139"/>
                </a:schemeClr>
              </a:gs>
              <a:gs pos="100000">
                <a:schemeClr val="accent1">
                  <a:lumMod val="30000"/>
                  <a:lumOff val="70000"/>
                  <a:alpha val="9892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1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676397"/>
            <a:ext cx="11059884" cy="2479803"/>
          </a:xfrm>
          <a:prstGeom prst="rect">
            <a:avLst/>
          </a:prstGeom>
        </p:spPr>
        <p:txBody>
          <a:bodyPr anchor="ctr" anchorCtr="0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Gotham Medium" pitchFamily="2" charset="0"/>
                <a:cs typeface="Gotham Medium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outdoor object, honeycomb&#10;&#10;Description automatically generated">
            <a:extLst>
              <a:ext uri="{FF2B5EF4-FFF2-40B4-BE49-F238E27FC236}">
                <a16:creationId xmlns:a16="http://schemas.microsoft.com/office/drawing/2014/main" id="{74AAC516-1573-5946-B0E1-A790641E7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72720" y="-2299779"/>
            <a:ext cx="4364643" cy="5648360"/>
          </a:xfrm>
          <a:prstGeom prst="rect">
            <a:avLst/>
          </a:prstGeom>
        </p:spPr>
      </p:pic>
      <p:pic>
        <p:nvPicPr>
          <p:cNvPr id="15" name="Picture 14" descr="A picture containing outdoor object, honeycomb&#10;&#10;Description automatically generated">
            <a:extLst>
              <a:ext uri="{FF2B5EF4-FFF2-40B4-BE49-F238E27FC236}">
                <a16:creationId xmlns:a16="http://schemas.microsoft.com/office/drawing/2014/main" id="{67DBB1BD-7F4F-6D44-AE4C-19715B9FF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7108">
            <a:off x="9873694" y="3635232"/>
            <a:ext cx="4636615" cy="60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1878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91223"/>
            <a:ext cx="11059884" cy="1156847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baseline="0">
                <a:solidFill>
                  <a:schemeClr val="bg2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42663" y="4089771"/>
            <a:ext cx="9926824" cy="591119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Gotham Medium" pitchFamily="2" charset="0"/>
                <a:cs typeface="Gotham Medium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outdoor object, honeycomb&#10;&#10;Description automatically generated">
            <a:extLst>
              <a:ext uri="{FF2B5EF4-FFF2-40B4-BE49-F238E27FC236}">
                <a16:creationId xmlns:a16="http://schemas.microsoft.com/office/drawing/2014/main" id="{74AAC516-1573-5946-B0E1-A790641E7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72720" y="-2299779"/>
            <a:ext cx="4364643" cy="5648360"/>
          </a:xfrm>
          <a:prstGeom prst="rect">
            <a:avLst/>
          </a:prstGeom>
        </p:spPr>
      </p:pic>
      <p:pic>
        <p:nvPicPr>
          <p:cNvPr id="15" name="Picture 14" descr="A picture containing outdoor object, honeycomb&#10;&#10;Description automatically generated">
            <a:extLst>
              <a:ext uri="{FF2B5EF4-FFF2-40B4-BE49-F238E27FC236}">
                <a16:creationId xmlns:a16="http://schemas.microsoft.com/office/drawing/2014/main" id="{67DBB1BD-7F4F-6D44-AE4C-19715B9FF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7108">
            <a:off x="9873694" y="3635232"/>
            <a:ext cx="4636615" cy="6000325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E34825EC-7755-F5AF-5E51-2CC4D922A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7" y="4012553"/>
            <a:ext cx="668337" cy="66833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A25B355-5644-8D52-7626-1EF2BFF52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335" y="4788846"/>
            <a:ext cx="952500" cy="9525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2F48BF-6361-F3D6-E038-FC6C728E375F}"/>
              </a:ext>
            </a:extLst>
          </p:cNvPr>
          <p:cNvCxnSpPr>
            <a:cxnSpLocks/>
          </p:cNvCxnSpPr>
          <p:nvPr userDrawn="1"/>
        </p:nvCxnSpPr>
        <p:spPr>
          <a:xfrm>
            <a:off x="785182" y="3791447"/>
            <a:ext cx="84145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9E4823F-5445-6D09-0FFE-5E18C4C4890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742663" y="4894842"/>
            <a:ext cx="9926824" cy="591119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Gotham Medium" pitchFamily="2" charset="0"/>
                <a:cs typeface="Gotham Medium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01326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5662473"/>
            <a:ext cx="12192000" cy="1183824"/>
            <a:chOff x="0" y="317163"/>
            <a:chExt cx="9144000" cy="170018"/>
          </a:xfrm>
        </p:grpSpPr>
        <p:sp>
          <p:nvSpPr>
            <p:cNvPr id="17" name="bk object 25"/>
            <p:cNvSpPr/>
            <p:nvPr userDrawn="1"/>
          </p:nvSpPr>
          <p:spPr>
            <a:xfrm>
              <a:off x="0" y="317163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bk object 26"/>
            <p:cNvSpPr/>
            <p:nvPr userDrawn="1"/>
          </p:nvSpPr>
          <p:spPr>
            <a:xfrm>
              <a:off x="340051" y="317163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bk object 27"/>
            <p:cNvSpPr/>
            <p:nvPr userDrawn="1"/>
          </p:nvSpPr>
          <p:spPr>
            <a:xfrm>
              <a:off x="878274" y="317163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bk object 28"/>
            <p:cNvSpPr/>
            <p:nvPr userDrawn="1"/>
          </p:nvSpPr>
          <p:spPr>
            <a:xfrm>
              <a:off x="1654598" y="317163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bk object 29"/>
            <p:cNvSpPr/>
            <p:nvPr userDrawn="1"/>
          </p:nvSpPr>
          <p:spPr>
            <a:xfrm>
              <a:off x="2304805" y="317163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bk object 30"/>
            <p:cNvSpPr/>
            <p:nvPr userDrawn="1"/>
          </p:nvSpPr>
          <p:spPr>
            <a:xfrm>
              <a:off x="2554809" y="317163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bk object 31"/>
            <p:cNvSpPr/>
            <p:nvPr userDrawn="1"/>
          </p:nvSpPr>
          <p:spPr>
            <a:xfrm>
              <a:off x="3835845" y="317163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bk object 32"/>
            <p:cNvSpPr/>
            <p:nvPr userDrawn="1"/>
          </p:nvSpPr>
          <p:spPr>
            <a:xfrm>
              <a:off x="4458868" y="317163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41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6" y="3662432"/>
            <a:ext cx="8852455" cy="167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  <a:t>For more information, contact CDC</a:t>
            </a:r>
            <a:b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</a:br>
            <a: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  <a:t>1-800-CDC-INFO (232-4636)</a:t>
            </a:r>
            <a:b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</a:br>
            <a: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  <a:t>TTY:  1-888-232-6348    www.cdc.gov</a:t>
            </a:r>
            <a:b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</a:br>
            <a:b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</a:br>
            <a:b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</a:br>
            <a: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40" y="5770087"/>
            <a:ext cx="2527397" cy="9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575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5662473"/>
            <a:ext cx="12192000" cy="1183824"/>
            <a:chOff x="0" y="317163"/>
            <a:chExt cx="9144000" cy="170018"/>
          </a:xfrm>
        </p:grpSpPr>
        <p:sp>
          <p:nvSpPr>
            <p:cNvPr id="17" name="bk object 25"/>
            <p:cNvSpPr/>
            <p:nvPr userDrawn="1"/>
          </p:nvSpPr>
          <p:spPr>
            <a:xfrm>
              <a:off x="0" y="317163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bk object 26"/>
            <p:cNvSpPr/>
            <p:nvPr userDrawn="1"/>
          </p:nvSpPr>
          <p:spPr>
            <a:xfrm>
              <a:off x="340051" y="317163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bk object 27"/>
            <p:cNvSpPr/>
            <p:nvPr userDrawn="1"/>
          </p:nvSpPr>
          <p:spPr>
            <a:xfrm>
              <a:off x="878274" y="317163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bk object 28"/>
            <p:cNvSpPr/>
            <p:nvPr userDrawn="1"/>
          </p:nvSpPr>
          <p:spPr>
            <a:xfrm>
              <a:off x="1654598" y="317163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bk object 29"/>
            <p:cNvSpPr/>
            <p:nvPr userDrawn="1"/>
          </p:nvSpPr>
          <p:spPr>
            <a:xfrm>
              <a:off x="2304805" y="317163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bk object 30"/>
            <p:cNvSpPr/>
            <p:nvPr userDrawn="1"/>
          </p:nvSpPr>
          <p:spPr>
            <a:xfrm>
              <a:off x="2554809" y="317163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bk object 31"/>
            <p:cNvSpPr/>
            <p:nvPr userDrawn="1"/>
          </p:nvSpPr>
          <p:spPr>
            <a:xfrm>
              <a:off x="3835845" y="317163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bk object 32"/>
            <p:cNvSpPr/>
            <p:nvPr userDrawn="1"/>
          </p:nvSpPr>
          <p:spPr>
            <a:xfrm>
              <a:off x="4458868" y="317163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41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6" y="3662432"/>
            <a:ext cx="8852455" cy="167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  <a:t>For more information, contact CDC</a:t>
            </a:r>
            <a:b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</a:br>
            <a: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  <a:t>1-800-CDC-INFO (232-4636)</a:t>
            </a:r>
            <a:b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</a:br>
            <a: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  <a:t>TTY:  1-888-232-6348    www.cdc.gov</a:t>
            </a:r>
            <a:b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</a:br>
            <a:b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</a:br>
            <a:b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</a:br>
            <a:r>
              <a:rPr lang="en-US" sz="1467">
                <a:solidFill>
                  <a:srgbClr val="695E4A"/>
                </a:solidFill>
                <a:latin typeface="Bahnschrift" panose="020B0502040204020203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5662473"/>
            <a:ext cx="12192000" cy="1183824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249" y="5786295"/>
            <a:ext cx="1633689" cy="9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6482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FC025E-A984-463D-AC54-2320B6BE7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8192"/>
            <a:ext cx="12192000" cy="945505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0D8C45-BBE3-4722-BE9E-CEFAC1F135B3}"/>
              </a:ext>
            </a:extLst>
          </p:cNvPr>
          <p:cNvGrpSpPr/>
          <p:nvPr userDrawn="1"/>
        </p:nvGrpSpPr>
        <p:grpSpPr>
          <a:xfrm>
            <a:off x="0" y="-11826"/>
            <a:ext cx="12213136" cy="190343"/>
            <a:chOff x="0" y="-11828"/>
            <a:chExt cx="12213136" cy="369332"/>
          </a:xfrm>
        </p:grpSpPr>
        <p:sp>
          <p:nvSpPr>
            <p:cNvPr id="23" name="bk object 25">
              <a:extLst>
                <a:ext uri="{FF2B5EF4-FFF2-40B4-BE49-F238E27FC236}">
                  <a16:creationId xmlns:a16="http://schemas.microsoft.com/office/drawing/2014/main" id="{0479014B-D9FA-41D1-A261-573CC480F4E4}"/>
                </a:ext>
              </a:extLst>
            </p:cNvPr>
            <p:cNvSpPr/>
            <p:nvPr userDrawn="1"/>
          </p:nvSpPr>
          <p:spPr>
            <a:xfrm>
              <a:off x="0" y="-11828"/>
              <a:ext cx="790507" cy="369332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k object 26">
              <a:extLst>
                <a:ext uri="{FF2B5EF4-FFF2-40B4-BE49-F238E27FC236}">
                  <a16:creationId xmlns:a16="http://schemas.microsoft.com/office/drawing/2014/main" id="{937A1180-277E-4546-A510-B04E9AF42343}"/>
                </a:ext>
              </a:extLst>
            </p:cNvPr>
            <p:cNvSpPr/>
            <p:nvPr userDrawn="1"/>
          </p:nvSpPr>
          <p:spPr>
            <a:xfrm>
              <a:off x="390701" y="-11828"/>
              <a:ext cx="1306808" cy="369332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27">
              <a:extLst>
                <a:ext uri="{FF2B5EF4-FFF2-40B4-BE49-F238E27FC236}">
                  <a16:creationId xmlns:a16="http://schemas.microsoft.com/office/drawing/2014/main" id="{65781020-7583-45A2-B0DE-1E25E0F1ACCA}"/>
                </a:ext>
              </a:extLst>
            </p:cNvPr>
            <p:cNvSpPr/>
            <p:nvPr userDrawn="1"/>
          </p:nvSpPr>
          <p:spPr>
            <a:xfrm>
              <a:off x="1009093" y="-11828"/>
              <a:ext cx="2033078" cy="369332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bk object 28">
              <a:extLst>
                <a:ext uri="{FF2B5EF4-FFF2-40B4-BE49-F238E27FC236}">
                  <a16:creationId xmlns:a16="http://schemas.microsoft.com/office/drawing/2014/main" id="{C7E5D72F-F12D-41E4-B628-780DFDFE5A1D}"/>
                </a:ext>
              </a:extLst>
            </p:cNvPr>
            <p:cNvSpPr/>
            <p:nvPr userDrawn="1"/>
          </p:nvSpPr>
          <p:spPr>
            <a:xfrm>
              <a:off x="1901050" y="-11828"/>
              <a:ext cx="2061841" cy="369332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29">
              <a:extLst>
                <a:ext uri="{FF2B5EF4-FFF2-40B4-BE49-F238E27FC236}">
                  <a16:creationId xmlns:a16="http://schemas.microsoft.com/office/drawing/2014/main" id="{AD0F09A1-E084-4C54-82B8-DA58421B1792}"/>
                </a:ext>
              </a:extLst>
            </p:cNvPr>
            <p:cNvSpPr/>
            <p:nvPr userDrawn="1"/>
          </p:nvSpPr>
          <p:spPr>
            <a:xfrm>
              <a:off x="2648105" y="-11828"/>
              <a:ext cx="1418981" cy="369332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30">
              <a:extLst>
                <a:ext uri="{FF2B5EF4-FFF2-40B4-BE49-F238E27FC236}">
                  <a16:creationId xmlns:a16="http://schemas.microsoft.com/office/drawing/2014/main" id="{6CC980B4-E7C4-4BB4-910D-2CCDAEC41F4D}"/>
                </a:ext>
              </a:extLst>
            </p:cNvPr>
            <p:cNvSpPr/>
            <p:nvPr userDrawn="1"/>
          </p:nvSpPr>
          <p:spPr>
            <a:xfrm>
              <a:off x="2935347" y="-11828"/>
              <a:ext cx="3758868" cy="369332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31">
              <a:extLst>
                <a:ext uri="{FF2B5EF4-FFF2-40B4-BE49-F238E27FC236}">
                  <a16:creationId xmlns:a16="http://schemas.microsoft.com/office/drawing/2014/main" id="{C30CD1A4-65E7-4E5D-835E-574CA475E807}"/>
                </a:ext>
              </a:extLst>
            </p:cNvPr>
            <p:cNvSpPr/>
            <p:nvPr userDrawn="1"/>
          </p:nvSpPr>
          <p:spPr>
            <a:xfrm>
              <a:off x="4407193" y="-11828"/>
              <a:ext cx="2898370" cy="369332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32">
              <a:extLst>
                <a:ext uri="{FF2B5EF4-FFF2-40B4-BE49-F238E27FC236}">
                  <a16:creationId xmlns:a16="http://schemas.microsoft.com/office/drawing/2014/main" id="{25872DC6-D455-4CFF-99BD-B4444761ADB2}"/>
                </a:ext>
              </a:extLst>
            </p:cNvPr>
            <p:cNvSpPr/>
            <p:nvPr userDrawn="1"/>
          </p:nvSpPr>
          <p:spPr>
            <a:xfrm>
              <a:off x="5123013" y="-11828"/>
              <a:ext cx="7090123" cy="369332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578D96-7E9E-4856-8FFA-4F2E167EC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38919"/>
              <a:ext cx="12213136" cy="0"/>
            </a:xfrm>
            <a:prstGeom prst="line">
              <a:avLst/>
            </a:prstGeom>
            <a:ln w="9525">
              <a:solidFill>
                <a:srgbClr val="536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E03FE6B5-6022-4CFE-85B6-0AD1DA5E05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200" y="1113497"/>
            <a:ext cx="10839491" cy="1141737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DA521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Sample title of your presentation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A82A376-37D6-4385-9A8E-5954F8ED847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2738309"/>
            <a:ext cx="8430707" cy="9455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16A70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Presenter’s Name</a:t>
            </a:r>
          </a:p>
          <a:p>
            <a:r>
              <a:rPr lang="en-US"/>
              <a:t>Presenter’s Title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7440A12-BBFE-427B-9125-F1A28159BEC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4119694"/>
            <a:ext cx="8430715" cy="12796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Event Title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4E68ED-886E-4B01-98C7-3B06D6433E80}"/>
              </a:ext>
            </a:extLst>
          </p:cNvPr>
          <p:cNvSpPr txBox="1"/>
          <p:nvPr userDrawn="1"/>
        </p:nvSpPr>
        <p:spPr>
          <a:xfrm>
            <a:off x="457201" y="190594"/>
            <a:ext cx="909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  <a:p>
            <a:r>
              <a:rPr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  <p:pic>
        <p:nvPicPr>
          <p:cNvPr id="36" name="Picture 35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229C74C4-5ED8-4DF0-8819-21F31B9D3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02" y="85079"/>
            <a:ext cx="1652455" cy="9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61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44101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0983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E2542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rgbClr val="E25423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92452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D6BF3-E7F4-4D83-B180-C01A31BC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3A31-C1DA-45BE-9112-FFBBA3B769CA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10982-82D0-47E9-8B89-470A9D9F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868F1-3AF2-472B-91F6-847AE6DD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32DB-E3D7-409E-A23A-93515A4B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2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F644B9-E4A4-F54A-A734-6342E3314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4BCB5A-C7C3-164A-9909-BE9387C0C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B9B5448-1D46-B34B-8B56-C811FEF4E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3AC8-6088-7746-8444-10F7A45F1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926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lor_background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173634"/>
            <a:ext cx="11059884" cy="1156847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 b="1" baseline="0">
                <a:solidFill>
                  <a:schemeClr val="bg2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337931" y="3430211"/>
            <a:ext cx="9926824" cy="591119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1800" baseline="0">
                <a:solidFill>
                  <a:schemeClr val="bg2"/>
                </a:solidFill>
                <a:latin typeface="Gotham Medium" pitchFamily="2" charset="0"/>
                <a:cs typeface="Gotham Medium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outdoor object, honeycomb&#10;&#10;Description automatically generated">
            <a:extLst>
              <a:ext uri="{FF2B5EF4-FFF2-40B4-BE49-F238E27FC236}">
                <a16:creationId xmlns:a16="http://schemas.microsoft.com/office/drawing/2014/main" id="{74AAC516-1573-5946-B0E1-A790641E7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1668" y="-2824180"/>
            <a:ext cx="4364643" cy="5648360"/>
          </a:xfrm>
          <a:prstGeom prst="rect">
            <a:avLst/>
          </a:prstGeom>
        </p:spPr>
      </p:pic>
      <p:pic>
        <p:nvPicPr>
          <p:cNvPr id="15" name="Picture 14" descr="A picture containing outdoor object, honeycomb&#10;&#10;Description automatically generated">
            <a:extLst>
              <a:ext uri="{FF2B5EF4-FFF2-40B4-BE49-F238E27FC236}">
                <a16:creationId xmlns:a16="http://schemas.microsoft.com/office/drawing/2014/main" id="{67DBB1BD-7F4F-6D44-AE4C-19715B9FF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7108">
            <a:off x="9873694" y="3635232"/>
            <a:ext cx="4636615" cy="6000325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E34825EC-7755-F5AF-5E51-2CC4D922A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0" y="3590035"/>
            <a:ext cx="451031" cy="45103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A25B355-5644-8D52-7626-1EF2BFF52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841" y="4211259"/>
            <a:ext cx="642800" cy="642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2F48BF-6361-F3D6-E038-FC6C728E375F}"/>
              </a:ext>
            </a:extLst>
          </p:cNvPr>
          <p:cNvCxnSpPr>
            <a:cxnSpLocks/>
          </p:cNvCxnSpPr>
          <p:nvPr userDrawn="1"/>
        </p:nvCxnSpPr>
        <p:spPr>
          <a:xfrm>
            <a:off x="785182" y="3173857"/>
            <a:ext cx="8414575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9E4823F-5445-6D09-0FFE-5E18C4C4890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37931" y="4100371"/>
            <a:ext cx="9926824" cy="591119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1800" baseline="0">
                <a:solidFill>
                  <a:schemeClr val="bg2"/>
                </a:solidFill>
                <a:latin typeface="Gotham Medium" pitchFamily="2" charset="0"/>
                <a:cs typeface="Gotham Medium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AB6061-39D6-0E22-1B70-E925057DB8F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10117" y="4938403"/>
            <a:ext cx="9926824" cy="1777868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600" baseline="0">
                <a:solidFill>
                  <a:schemeClr val="bg2"/>
                </a:solidFill>
                <a:latin typeface="Gotham Medium" pitchFamily="2" charset="0"/>
                <a:cs typeface="Gotham Medium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For more information, contact CDC</a:t>
            </a:r>
            <a:br>
              <a:rPr lang="en-US"/>
            </a:br>
            <a:r>
              <a:rPr lang="en-US"/>
              <a:t>1-800-CDC-INFO (232-4636)</a:t>
            </a:r>
            <a:br>
              <a:rPr lang="en-US"/>
            </a:br>
            <a:r>
              <a:rPr lang="en-US"/>
              <a:t>TTY:  1-888-232-6348    </a:t>
            </a:r>
            <a:r>
              <a:rPr lang="en-US" err="1"/>
              <a:t>www.cdc.gov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9660953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NCEZ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"/>
            <a:ext cx="12192000" cy="11861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68900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5DAB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04583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1D1D"/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0" y="-52439"/>
            <a:ext cx="12192000" cy="121153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600" y="120203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Emerging and Zoonotic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28392252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NCEZID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E25423"/>
              </a:buClr>
              <a:buFont typeface="Wingdings" panose="05000000000000000000" pitchFamily="2" charset="2"/>
              <a:buChar char="§"/>
              <a:defRPr sz="2667">
                <a:solidFill>
                  <a:srgbClr val="005DAB"/>
                </a:solidFill>
              </a:defRPr>
            </a:lvl1pPr>
            <a:lvl2pPr>
              <a:buClr>
                <a:srgbClr val="8D8B00"/>
              </a:buClr>
              <a:defRPr sz="2667">
                <a:solidFill>
                  <a:srgbClr val="005DAB"/>
                </a:solidFill>
              </a:defRPr>
            </a:lvl2pPr>
            <a:lvl3pPr>
              <a:buClr>
                <a:srgbClr val="006A71"/>
              </a:buClr>
              <a:defRPr sz="2667">
                <a:solidFill>
                  <a:srgbClr val="005DAB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80"/>
            <a:ext cx="12192000" cy="120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8"/>
          <a:stretch/>
        </p:blipFill>
        <p:spPr>
          <a:xfrm>
            <a:off x="0" y="6692413"/>
            <a:ext cx="12192000" cy="1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68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80"/>
            <a:ext cx="12192000" cy="12072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1" b="-4866"/>
          <a:stretch/>
        </p:blipFill>
        <p:spPr>
          <a:xfrm>
            <a:off x="-1" y="6669114"/>
            <a:ext cx="12192001" cy="2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91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_background">
    <p:bg>
      <p:bgPr>
        <a:solidFill>
          <a:srgbClr val="E2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000000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rgbClr val="000000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0744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23" r:id="rId4"/>
    <p:sldLayoutId id="2147483860" r:id="rId5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0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005DAB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5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7C821EC0-3A60-41A6-85AC-9144CEC601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9141" y="1827214"/>
            <a:ext cx="10515600" cy="434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68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7" r:id="rId10"/>
    <p:sldLayoutId id="2147483948" r:id="rId11"/>
    <p:sldLayoutId id="2147483949" r:id="rId12"/>
    <p:sldLayoutId id="2147483950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  <a:ea typeface="MS PGothic" panose="020B0600070205080204" pitchFamily="34" charset="-128"/>
          <a:cs typeface="ＭＳ Ｐゴシック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MS PGothic" panose="020B0600070205080204" pitchFamily="34" charset="-128"/>
          <a:cs typeface="ＭＳ Ｐゴシック" charset="0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2pPr>
      <a:lvl3pPr marL="1141385" indent="-2270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3pPr>
      <a:lvl4pPr marL="1598573" indent="-2270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4pPr>
      <a:lvl5pPr marL="2055762" indent="-2270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70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39056DC-27DE-A59B-F3ED-4CF411E54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621" t="56575" r="53174" b="36098"/>
          <a:stretch/>
        </p:blipFill>
        <p:spPr>
          <a:xfrm>
            <a:off x="0" y="2402416"/>
            <a:ext cx="12192000" cy="44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7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4" r:id="rId15"/>
    <p:sldLayoutId id="2147483985" r:id="rId16"/>
    <p:sldLayoutId id="2147483986" r:id="rId17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4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0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278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60957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21914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828709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43827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pos="748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4112" userDrawn="1">
          <p15:clr>
            <a:srgbClr val="F26B43"/>
          </p15:clr>
        </p15:guide>
        <p15:guide id="6" orient="horz" pos="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ofid/ofaa22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www.cdc.gov/hai/data/portal/covid-impact-hai.html" TargetMode="Externa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479C46-03ED-40C4-A175-D751182D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1878985"/>
            <a:ext cx="11059884" cy="2554809"/>
          </a:xfrm>
        </p:spPr>
        <p:txBody>
          <a:bodyPr anchor="b"/>
          <a:lstStyle/>
          <a:p>
            <a:r>
              <a:rPr lang="en-US" sz="4000" dirty="0">
                <a:latin typeface="Bahnschrift" panose="020B0502040204020203" pitchFamily="34" charset="0"/>
              </a:rPr>
              <a:t>Infection Prevention and Control </a:t>
            </a:r>
            <a:br>
              <a:rPr lang="en-US" sz="4000" dirty="0">
                <a:latin typeface="Bahnschrift" panose="020B0502040204020203" pitchFamily="34" charset="0"/>
              </a:rPr>
            </a:br>
            <a:r>
              <a:rPr lang="en-US" sz="4000" dirty="0">
                <a:latin typeface="Bahnschrift" panose="020B0502040204020203" pitchFamily="34" charset="0"/>
              </a:rPr>
              <a:t>during a Pandemic Outbreak            	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619A65-6F2E-4536-98ED-6BEEA4FD873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2" y="4484831"/>
            <a:ext cx="8431213" cy="214645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Bahnschrift" panose="020B0502040204020203" pitchFamily="34" charset="0"/>
                <a:cs typeface="Gotham Medium" pitchFamily="2" charset="0"/>
              </a:rPr>
              <a:t>Arjun Srinivasan, CAPT USPHS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Bahnschrift" panose="020B0502040204020203" pitchFamily="34" charset="0"/>
                <a:cs typeface="Gotham Medium" pitchFamily="2" charset="0"/>
              </a:rPr>
              <a:t>Deputy Director for Program Improvement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Bahnschrift" panose="020B0502040204020203" pitchFamily="34" charset="0"/>
                <a:cs typeface="Gotham Medium" pitchFamily="2" charset="0"/>
              </a:rPr>
              <a:t>Division of Healthcare Quality Promotion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Bahnschrift" panose="020B0502040204020203" pitchFamily="34" charset="0"/>
                <a:cs typeface="Gotham Medium" pitchFamily="2" charset="0"/>
              </a:rPr>
              <a:t>Centers for Disease Control and Prevention</a:t>
            </a:r>
          </a:p>
          <a:p>
            <a:endParaRPr lang="en-US" sz="1800" dirty="0">
              <a:solidFill>
                <a:schemeClr val="tx2"/>
              </a:solidFill>
              <a:latin typeface="Bahnschrift" panose="020B0502040204020203" pitchFamily="34" charset="0"/>
              <a:cs typeface="Gotham Medium" pitchFamily="2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Bahnschrift" panose="020B0502040204020203" pitchFamily="34" charset="0"/>
                <a:cs typeface="Gotham Medium" pitchFamily="2" charset="0"/>
              </a:rPr>
              <a:t>September 2022</a:t>
            </a:r>
          </a:p>
          <a:p>
            <a:endParaRPr lang="en-US" sz="1800" dirty="0">
              <a:solidFill>
                <a:schemeClr val="tx2"/>
              </a:solidFill>
              <a:latin typeface="Bahnschrift" panose="020B0502040204020203" pitchFamily="34" charset="0"/>
              <a:cs typeface="Gotham Medium" pitchFamily="2" charset="0"/>
            </a:endParaRPr>
          </a:p>
          <a:p>
            <a:endParaRPr lang="en-US" sz="1800" dirty="0">
              <a:solidFill>
                <a:schemeClr val="tx2"/>
              </a:solidFill>
              <a:latin typeface="Bahnschrift" panose="020B0502040204020203" pitchFamily="34" charset="0"/>
              <a:cs typeface="Gotham Medium" pitchFamily="2" charset="0"/>
            </a:endParaRPr>
          </a:p>
          <a:p>
            <a:endParaRPr lang="en-US" sz="1800" dirty="0">
              <a:solidFill>
                <a:schemeClr val="tx2"/>
              </a:solidFill>
              <a:latin typeface="Bahnschrift" panose="020B0502040204020203" pitchFamily="34" charset="0"/>
              <a:cs typeface="Gotham Medium" pitchFamily="2" charset="0"/>
            </a:endParaRPr>
          </a:p>
          <a:p>
            <a:endParaRPr lang="en-US" sz="1800" dirty="0">
              <a:solidFill>
                <a:schemeClr val="tx2"/>
              </a:solidFill>
              <a:latin typeface="Bahnschrift" panose="020B0502040204020203" pitchFamily="34" charset="0"/>
              <a:cs typeface="Gotham Medium" pitchFamily="2" charset="0"/>
            </a:endParaRPr>
          </a:p>
          <a:p>
            <a:endParaRPr lang="en-US" sz="1800" dirty="0">
              <a:solidFill>
                <a:schemeClr val="tx2"/>
              </a:solidFill>
              <a:latin typeface="Bahnschrift" panose="020B0502040204020203" pitchFamily="34" charset="0"/>
              <a:cs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124A0B-02C7-7DA8-6A74-AB59E34A9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309523"/>
            <a:ext cx="6210524" cy="960890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E4436-8DF5-48B6-9BBD-3F2967E4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5" y="297426"/>
            <a:ext cx="6210524" cy="655391"/>
          </a:xfrm>
        </p:spPr>
        <p:txBody>
          <a:bodyPr lIns="91440" tIns="45720" rIns="91440" bIns="45720" anchor="t" anchorCtr="0"/>
          <a:lstStyle/>
          <a:p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Invest in innovations now to prevent infections: Vaccines.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FC1A34-2CDD-4BD2-8791-E853ADE04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91" y="1543049"/>
            <a:ext cx="6765889" cy="5005427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ld" pitchFamily="2" charset="0"/>
              </a:rPr>
              <a:t>Vaccines hold great promise as a key implement in the toolkit to reduce AR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Real-world evidence already exists for vaccines directed against community-associated pathogens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More work needed to develop vaccines against healthcare-associated pathogens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Only have 3 vaccines licensed for the 18 AR threats 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(</a:t>
            </a:r>
            <a:r>
              <a:rPr lang="en-US" sz="1800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Strep </a:t>
            </a:r>
            <a:r>
              <a:rPr lang="en-US" sz="1800" i="1" dirty="0" err="1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pneumo</a:t>
            </a:r>
            <a:r>
              <a:rPr lang="en-US" sz="1800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, Salmonella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 Typhi, TB)</a:t>
            </a:r>
          </a:p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ld" pitchFamily="2" charset="0"/>
              </a:rPr>
              <a:t>Vaccines can reduce antibiotic use and potentially reduce antibiotic pressure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To realize full potential, need better coverage for existing vaccines (influenza, pneumococcus, rotavirus, others)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Need to understand effect of COVID-19 vaccines </a:t>
            </a:r>
          </a:p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ld" pitchFamily="2" charset="0"/>
              </a:rPr>
              <a:t>Critical to have systems in place to track the impact of vaccines on AR and antibiotic use in populations</a:t>
            </a:r>
          </a:p>
          <a:p>
            <a:pPr lvl="1"/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C8CBF5C-F3C1-4DFF-8089-31B805D9DF51}"/>
              </a:ext>
            </a:extLst>
          </p:cNvPr>
          <p:cNvSpPr txBox="1">
            <a:spLocks/>
          </p:cNvSpPr>
          <p:nvPr/>
        </p:nvSpPr>
        <p:spPr>
          <a:xfrm>
            <a:off x="7246680" y="5974867"/>
            <a:ext cx="4797755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defPPr>
              <a:defRPr lang="en-US"/>
            </a:defPPr>
            <a:lvl1pPr marL="342891" indent="-342891" algn="l" defTabSz="914377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200" dirty="0">
                <a:solidFill>
                  <a:srgbClr val="000000"/>
                </a:solidFill>
                <a:latin typeface="Bahnschrift" panose="020B0502040204020203" pitchFamily="34" charset="0"/>
                <a:cs typeface="Gotham Book" pitchFamily="2" charset="0"/>
              </a:rPr>
              <a:t>Klein E., et al. (2020). </a:t>
            </a:r>
            <a:r>
              <a:rPr lang="en-US" sz="1200" dirty="0">
                <a:solidFill>
                  <a:srgbClr val="333333"/>
                </a:solidFill>
                <a:latin typeface="Bahnschrift" panose="020B0502040204020203" pitchFamily="34" charset="0"/>
                <a:cs typeface="Gotham Book" pitchFamily="2" charset="0"/>
                <a:hlinkClick r:id="rId3"/>
              </a:rPr>
              <a:t>https://doi.org/10.1093/ofid/ofaa223</a:t>
            </a:r>
            <a:r>
              <a:rPr lang="en-US" sz="1200" dirty="0">
                <a:solidFill>
                  <a:srgbClr val="333333"/>
                </a:solidFill>
                <a:latin typeface="Bahnschrift" panose="020B0502040204020203" pitchFamily="34" charset="0"/>
                <a:cs typeface="Gotham Book" pitchFamily="2" charset="0"/>
              </a:rPr>
              <a:t>. </a:t>
            </a:r>
          </a:p>
        </p:txBody>
      </p:sp>
      <p:pic>
        <p:nvPicPr>
          <p:cNvPr id="9" name="New picture">
            <a:extLst>
              <a:ext uri="{FF2B5EF4-FFF2-40B4-BE49-F238E27FC236}">
                <a16:creationId xmlns:a16="http://schemas.microsoft.com/office/drawing/2014/main" id="{19675B6E-34FC-4962-B8D0-D7EF3A7A0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789372" y="2157278"/>
            <a:ext cx="3712371" cy="3960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B5DD7F-686A-4505-8910-354DFC9808E3}"/>
              </a:ext>
            </a:extLst>
          </p:cNvPr>
          <p:cNvSpPr txBox="1"/>
          <p:nvPr/>
        </p:nvSpPr>
        <p:spPr>
          <a:xfrm>
            <a:off x="7408605" y="1040677"/>
            <a:ext cx="4473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6477E"/>
              </a:buClr>
            </a:pPr>
            <a:r>
              <a:rPr lang="en-US" b="1" dirty="0">
                <a:solidFill>
                  <a:srgbClr val="1D1D1D"/>
                </a:solidFill>
                <a:latin typeface="Bahnschrift" panose="020B0502040204020203" pitchFamily="34" charset="0"/>
                <a:cs typeface="Gotham Medium" pitchFamily="2" charset="0"/>
              </a:rPr>
              <a:t>Increases in influenza vaccination associated with significant reductions in antibiotic prescribing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D11FA4-C361-4FA9-949E-212AE0B3A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39964" y="952817"/>
            <a:ext cx="0" cy="57845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3DC667-94F6-D19E-F410-089BA93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309523"/>
            <a:ext cx="9844089" cy="960890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 panose="020B0502040204020203" pitchFamily="34" charset="0"/>
              <a:cs typeface="Gotham Medium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399D7B-6AEC-B63F-53DE-A66B3E46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4" y="311714"/>
            <a:ext cx="11446417" cy="655391"/>
          </a:xfrm>
        </p:spPr>
        <p:txBody>
          <a:bodyPr lIns="91440" tIns="45720" rIns="91440" bIns="45720" anchor="t" anchorCtr="0"/>
          <a:lstStyle/>
          <a:p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Invest in innovations now to prevent infections:</a:t>
            </a:r>
            <a:b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</a:br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Decolonizing agents.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1C7768-72EE-E6AC-2961-36186984B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0713" y="1434528"/>
            <a:ext cx="6064568" cy="480284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8C81F-AB1A-2DB1-7972-6AE8EED96C99}"/>
              </a:ext>
            </a:extLst>
          </p:cNvPr>
          <p:cNvSpPr txBox="1"/>
          <p:nvPr/>
        </p:nvSpPr>
        <p:spPr>
          <a:xfrm>
            <a:off x="318865" y="1434528"/>
            <a:ext cx="519610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  <a:t>Colonization drives transmission of resistant organisms in healthcare settings.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</a:b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  <a:t>We need more research and development for agents that reduce or eliminate the burden of colonizing pathogens to: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  <a:cs typeface="Gotham Book" pitchFamily="2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  <a:t>Prevent recurrence and do more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  <a:t>than “decontaminate,” such as protecting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  <a:t>and/or restoring the microbiome</a:t>
            </a:r>
          </a:p>
          <a:p>
            <a:pPr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  <a:cs typeface="Gotham Book" pitchFamily="2" charset="0"/>
            </a:endParaRPr>
          </a:p>
          <a:p>
            <a:pPr marL="457189" indent="-457189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  <a:t>Reduce pathogen burden (load) and/or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  <a:t>eliminate pathogens completely, even better if it has a targeted application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  <a:t>(body site, pathogen). Products that will not drive or increase AR should be prioritized.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  <a:cs typeface="Gotham Book" pitchFamily="2" charset="0"/>
            </a:endParaRPr>
          </a:p>
          <a:p>
            <a:pPr marL="457189" indent="-457189"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  <a:t>Benefit individuals (the “source”) and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ok" pitchFamily="2" charset="0"/>
              </a:rPr>
              <a:t>populations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BE2E2-FA10-6B2C-AAB1-4D50C2F04411}"/>
              </a:ext>
            </a:extLst>
          </p:cNvPr>
          <p:cNvSpPr txBox="1"/>
          <p:nvPr/>
        </p:nvSpPr>
        <p:spPr>
          <a:xfrm>
            <a:off x="5823567" y="1555225"/>
            <a:ext cx="5802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Gotham Medium" pitchFamily="2" charset="0"/>
              </a:rPr>
              <a:t>CRE Decolonization Prevents Infections from Known Carriers in All U.S. Long Term Acute Care Hospitals*</a:t>
            </a:r>
          </a:p>
        </p:txBody>
      </p:sp>
      <p:graphicFrame>
        <p:nvGraphicFramePr>
          <p:cNvPr id="9" name="Chart 8" descr="Annual Incidence of CRE Bloodstream Infections, US LTACHs&#10;">
            <a:extLst>
              <a:ext uri="{FF2B5EF4-FFF2-40B4-BE49-F238E27FC236}">
                <a16:creationId xmlns:a16="http://schemas.microsoft.com/office/drawing/2014/main" id="{98B4706B-73CC-0597-71F0-6440B78D1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040995"/>
              </p:ext>
            </p:extLst>
          </p:nvPr>
        </p:nvGraphicFramePr>
        <p:xfrm>
          <a:off x="5684556" y="2307787"/>
          <a:ext cx="6172533" cy="392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00B1C95-F070-C24F-E4CB-C11AC54CD115}"/>
              </a:ext>
            </a:extLst>
          </p:cNvPr>
          <p:cNvSpPr txBox="1">
            <a:spLocks/>
          </p:cNvSpPr>
          <p:nvPr/>
        </p:nvSpPr>
        <p:spPr>
          <a:xfrm>
            <a:off x="6478628" y="6093942"/>
            <a:ext cx="544047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defPPr>
              <a:defRPr lang="en-US"/>
            </a:defPPr>
            <a:lvl1pPr marL="342891" indent="-342891" algn="l" defTabSz="914377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200" dirty="0">
                <a:solidFill>
                  <a:srgbClr val="000000"/>
                </a:solidFill>
                <a:latin typeface="Bahnschrift" panose="020B0502040204020203" pitchFamily="34" charset="0"/>
                <a:cs typeface="Gotham Book" pitchFamily="2" charset="0"/>
              </a:rPr>
              <a:t> *Damon Toth, unpublished adaptation of model published in Toth et al. Clinical Infectious Diseases 2021;72(S1):S34–41</a:t>
            </a:r>
            <a:endParaRPr lang="en-US" sz="1200" dirty="0">
              <a:solidFill>
                <a:srgbClr val="333333"/>
              </a:solidFill>
              <a:latin typeface="Bahnschrift" panose="020B0502040204020203" pitchFamily="34" charset="0"/>
              <a:cs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3A36C1-3F26-A3A6-ECDC-B5BFABBCC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309523"/>
            <a:ext cx="9364367" cy="960890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E4436-8DF5-48B6-9BBD-3F2967E4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4" y="303714"/>
            <a:ext cx="8867999" cy="655391"/>
          </a:xfrm>
        </p:spPr>
        <p:txBody>
          <a:bodyPr lIns="91440" tIns="45720" rIns="91440" bIns="45720" anchor="t" anchorCtr="0"/>
          <a:lstStyle/>
          <a:p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Invest in innovations now to prevent infections:</a:t>
            </a:r>
            <a:b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</a:br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Better device technologies.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E335FA9-29F3-4D48-9632-F4F5185F4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862" y="1498279"/>
            <a:ext cx="7309842" cy="4217171"/>
          </a:xfrm>
        </p:spPr>
        <p:txBody>
          <a:bodyPr/>
          <a:lstStyle/>
          <a:p>
            <a:pPr marL="486821" indent="-486821"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Device safety currently relies almost entirely on HCP technique; any breach can lead to infections.</a:t>
            </a:r>
          </a:p>
          <a:p>
            <a:pPr marL="486821" indent="-486821"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Device-associated infections are common and are often caused by AR pathogens—not only harming that patient but creating a reservoir for spread to others.</a:t>
            </a:r>
          </a:p>
          <a:p>
            <a:pPr marL="486821" indent="-486821"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COVID-19 resulted in increased device use and we would expect the same in any future pandemic (see figure).</a:t>
            </a:r>
          </a:p>
          <a:p>
            <a:pPr marL="486821" indent="-486821">
              <a:buFont typeface="Wingdings" pitchFamily="2" charset="2"/>
              <a:buChar char="§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7EE97-AE30-4127-984A-3144EB651BE1}"/>
              </a:ext>
            </a:extLst>
          </p:cNvPr>
          <p:cNvSpPr txBox="1"/>
          <p:nvPr/>
        </p:nvSpPr>
        <p:spPr>
          <a:xfrm>
            <a:off x="7628704" y="1507748"/>
            <a:ext cx="3995448" cy="1660743"/>
          </a:xfrm>
          <a:prstGeom prst="roundRect">
            <a:avLst>
              <a:gd name="adj" fmla="val 9979"/>
            </a:avLst>
          </a:prstGeom>
          <a:solidFill>
            <a:schemeClr val="tx2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6477E"/>
                </a:solidFill>
                <a:latin typeface="Bahnschrift" panose="020B0502040204020203" pitchFamily="34" charset="0"/>
                <a:cs typeface="Gotham Medium" pitchFamily="2" charset="0"/>
              </a:rPr>
              <a:t>We need better device </a:t>
            </a:r>
            <a:br>
              <a:rPr lang="en-US" sz="1600" b="1" dirty="0">
                <a:solidFill>
                  <a:srgbClr val="16477E"/>
                </a:solidFill>
                <a:latin typeface="Bahnschrift" panose="020B0502040204020203" pitchFamily="34" charset="0"/>
                <a:cs typeface="Gotham Medium" pitchFamily="2" charset="0"/>
              </a:rPr>
            </a:br>
            <a:r>
              <a:rPr lang="en-US" sz="1600" b="1" dirty="0">
                <a:solidFill>
                  <a:srgbClr val="16477E"/>
                </a:solidFill>
                <a:latin typeface="Bahnschrift" panose="020B0502040204020203" pitchFamily="34" charset="0"/>
                <a:cs typeface="Gotham Medium" pitchFamily="2" charset="0"/>
              </a:rPr>
              <a:t>technologies to support </a:t>
            </a:r>
            <a:br>
              <a:rPr lang="en-US" sz="1600" b="1" dirty="0">
                <a:solidFill>
                  <a:srgbClr val="16477E"/>
                </a:solidFill>
                <a:latin typeface="Bahnschrift" panose="020B0502040204020203" pitchFamily="34" charset="0"/>
                <a:cs typeface="Gotham Medium" pitchFamily="2" charset="0"/>
              </a:rPr>
            </a:br>
            <a:r>
              <a:rPr lang="en-US" sz="1600" b="1" dirty="0">
                <a:solidFill>
                  <a:srgbClr val="16477E"/>
                </a:solidFill>
                <a:latin typeface="Bahnschrift" panose="020B0502040204020203" pitchFamily="34" charset="0"/>
                <a:cs typeface="Gotham Medium" pitchFamily="2" charset="0"/>
              </a:rPr>
              <a:t>safer patient care:</a:t>
            </a:r>
          </a:p>
          <a:p>
            <a:pPr marL="242978" indent="-48682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6477E"/>
                </a:solidFill>
                <a:latin typeface="Bahnschrift" panose="020B0502040204020203" pitchFamily="34" charset="0"/>
                <a:cs typeface="Gotham Medium" pitchFamily="2" charset="0"/>
              </a:rPr>
              <a:t>Devices that are easier to maintain</a:t>
            </a:r>
          </a:p>
          <a:p>
            <a:pPr marL="242978" indent="-48682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6477E"/>
                </a:solidFill>
                <a:latin typeface="Bahnschrift" panose="020B0502040204020203" pitchFamily="34" charset="0"/>
                <a:cs typeface="Gotham Medium" pitchFamily="2" charset="0"/>
              </a:rPr>
              <a:t>Devices that are resistant to microbial colonization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B0FA6-01AC-4738-B835-7CB79FED1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3"/>
          <a:stretch/>
        </p:blipFill>
        <p:spPr>
          <a:xfrm>
            <a:off x="9870477" y="190953"/>
            <a:ext cx="2433423" cy="20342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6C11642-A164-4779-8AB4-9A1F58CD3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01803" y="3683241"/>
            <a:ext cx="9188393" cy="3251136"/>
            <a:chOff x="1447875" y="3606864"/>
            <a:chExt cx="9188393" cy="32511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D335D8-360B-4D38-A957-B9A58886B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875" y="3615038"/>
              <a:ext cx="9188393" cy="324296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CF96B42-369C-41D2-8053-5643B20B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4509370" y="3606864"/>
              <a:ext cx="0" cy="280083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98E935-1313-4278-9E78-7B745F3EF049}"/>
              </a:ext>
            </a:extLst>
          </p:cNvPr>
          <p:cNvSpPr txBox="1"/>
          <p:nvPr/>
        </p:nvSpPr>
        <p:spPr>
          <a:xfrm>
            <a:off x="7880647" y="5189785"/>
            <a:ext cx="1306216" cy="24622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Gotham Medium" pitchFamily="2" charset="0"/>
                <a:cs typeface="Gotham Medium" pitchFamily="2" charset="0"/>
              </a:rPr>
              <a:t>  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Gotham Medium" pitchFamily="2" charset="0"/>
                <a:cs typeface="Gotham Medium" pitchFamily="2" charset="0"/>
                <a:hlinkClick r:id="rId5"/>
              </a:rPr>
              <a:t>CDC - HAI Data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Gotham Medium" pitchFamily="2" charset="0"/>
              <a:cs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86B608-CE63-2CEC-834F-B80472649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309523"/>
            <a:ext cx="9901239" cy="960890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E4436-8DF5-48B6-9BBD-3F2967E4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4" y="311714"/>
            <a:ext cx="11446417" cy="655391"/>
          </a:xfrm>
        </p:spPr>
        <p:txBody>
          <a:bodyPr lIns="91440" tIns="45720" rIns="91440" bIns="45720" anchor="t" anchorCtr="0"/>
          <a:lstStyle/>
          <a:p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Invest in innovations now to prevent infections:</a:t>
            </a:r>
            <a:b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</a:br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Prevention-focused policies &amp; practices.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ED263-63B7-4041-9CD9-C98C45B33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862" y="1498279"/>
            <a:ext cx="6386738" cy="4217171"/>
          </a:xfrm>
        </p:spPr>
        <p:txBody>
          <a:bodyPr/>
          <a:lstStyle/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Healthcare system preparedness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Tiered facility prioritization 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Remote and on-site support, including telehealth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Collaboration with health departments and QIOs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Convening external partners regularly  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Building on years of CDC, CMS collaboration 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Post-acute care gaps for vulnerable populations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&gt;15,400 long-term care facilities in the U.S.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~1.3 million residents each day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~29,000 assisted-living communities with ~1 million total licensed beds and &gt;800,000 residents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Health equity and access 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Tailored approaches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Access to quality care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Content Placeholder 5" descr="An image showing how antibiotic resistance is amplified in health care and can spread from patient to patient and across healthcare facilities. ">
            <a:extLst>
              <a:ext uri="{FF2B5EF4-FFF2-40B4-BE49-F238E27FC236}">
                <a16:creationId xmlns:a16="http://schemas.microsoft.com/office/drawing/2014/main" id="{1D63EC69-D219-452A-B3EE-F5BBEE369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62800" y="1498279"/>
            <a:ext cx="4399281" cy="468052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EA20-8279-4E7A-BD2B-3086260E6865}"/>
              </a:ext>
            </a:extLst>
          </p:cNvPr>
          <p:cNvSpPr txBox="1"/>
          <p:nvPr/>
        </p:nvSpPr>
        <p:spPr>
          <a:xfrm>
            <a:off x="7162800" y="6259286"/>
            <a:ext cx="477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ea typeface="ＭＳ Ｐゴシック" panose="020B0600070205080204" pitchFamily="34" charset="-128"/>
                <a:cs typeface="Gotham Medium" pitchFamily="2" charset="0"/>
              </a:rPr>
              <a:t>Emerging Diseases Follow a Consistent Pattern</a:t>
            </a:r>
            <a:endParaRPr lang="en-US" sz="1600" b="1" dirty="0">
              <a:latin typeface="Bahnschrift" panose="020B0502040204020203" pitchFamily="34" charset="0"/>
              <a:cs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E03176-327C-CB4D-980F-1BEF76395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200" y="762002"/>
            <a:ext cx="10752667" cy="550333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DA199-CAEA-58DD-D393-30DFD448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1128061"/>
            <a:ext cx="8951383" cy="491346"/>
          </a:xfrm>
        </p:spPr>
        <p:txBody>
          <a:bodyPr/>
          <a:lstStyle/>
          <a:p>
            <a:pPr rtl="0" eaLnBrk="0" fontAlgn="base" hangingPunct="0"/>
            <a:r>
              <a:rPr lang="en-US" sz="3200" kern="1200" dirty="0">
                <a:solidFill>
                  <a:srgbClr val="FFFFFF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Gotham Black" pitchFamily="2" charset="0"/>
              </a:rPr>
              <a:t>What’s Needed</a:t>
            </a:r>
            <a:endParaRPr lang="en-US" sz="3200" dirty="0">
              <a:effectLst/>
              <a:latin typeface="Bahnschrift" panose="020B0502040204020203" pitchFamily="34" charset="0"/>
              <a:cs typeface="Gotham Black" pitchFamily="2" charset="0"/>
            </a:endParaRPr>
          </a:p>
          <a:p>
            <a:endParaRPr lang="en-US" sz="3200" dirty="0">
              <a:latin typeface="Bahnschrift" panose="020B0502040204020203" pitchFamily="34" charset="0"/>
              <a:cs typeface="Gotham Black" pitchFamily="2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280FBA-F74A-40E0-98D4-7EC20E4BDEE4}"/>
              </a:ext>
            </a:extLst>
          </p:cNvPr>
          <p:cNvSpPr txBox="1">
            <a:spLocks/>
          </p:cNvSpPr>
          <p:nvPr/>
        </p:nvSpPr>
        <p:spPr>
          <a:xfrm>
            <a:off x="920750" y="1619407"/>
            <a:ext cx="8651875" cy="40771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267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957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733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914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870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827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Sustainability of critical AR  programs </a:t>
            </a:r>
            <a:r>
              <a:rPr lang="en-US" sz="1800" dirty="0">
                <a:solidFill>
                  <a:schemeClr val="tx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that turn data into prevention:</a:t>
            </a:r>
            <a:endParaRPr lang="en-US" sz="1800" dirty="0">
              <a:solidFill>
                <a:schemeClr val="tx2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Bahnschrift" panose="020B0502040204020203" pitchFamily="34" charset="0"/>
              <a:buChar char="•"/>
              <a:tabLst>
                <a:tab pos="914400" algn="l"/>
              </a:tabLst>
            </a:pPr>
            <a:r>
              <a:rPr lang="en-US" sz="1800" dirty="0">
                <a:solidFill>
                  <a:schemeClr val="tx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HAI/AR Programs</a:t>
            </a:r>
            <a:endParaRPr lang="en-US" sz="1800" dirty="0">
              <a:solidFill>
                <a:schemeClr val="tx2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Bahnschrift" panose="020B0502040204020203" pitchFamily="34" charset="0"/>
              <a:buChar char="•"/>
              <a:tabLst>
                <a:tab pos="914400" algn="l"/>
              </a:tabLst>
            </a:pPr>
            <a:r>
              <a:rPr lang="en-US" sz="1800" dirty="0">
                <a:solidFill>
                  <a:schemeClr val="tx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National Healthcare Safety Network (NHSN)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Bahnschrift" panose="020B0502040204020203" pitchFamily="34" charset="0"/>
              <a:buChar char="•"/>
              <a:tabLst>
                <a:tab pos="914400" algn="l"/>
              </a:tabLst>
            </a:pPr>
            <a:r>
              <a:rPr lang="en-US" sz="1800">
                <a:solidFill>
                  <a:schemeClr val="tx2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Project Firstline (PFL)</a:t>
            </a:r>
            <a:br>
              <a:rPr lang="en-US" sz="1800" dirty="0">
                <a:solidFill>
                  <a:schemeClr val="tx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</a:br>
            <a:endParaRPr lang="en-US" sz="1800" dirty="0">
              <a:solidFill>
                <a:schemeClr val="tx2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Continued and expanded data collection from nursing homes and outpatient facilities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800" b="1" dirty="0">
              <a:solidFill>
                <a:schemeClr val="tx2"/>
              </a:solidFill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Sustained efforts to ensure surge capacity for PPE supplies </a:t>
            </a:r>
            <a:br>
              <a:rPr lang="en-US" sz="1800" dirty="0">
                <a:solidFill>
                  <a:schemeClr val="tx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</a:br>
            <a:endParaRPr lang="en-US" sz="1800" dirty="0">
              <a:solidFill>
                <a:schemeClr val="tx2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Innovations to address gaps that emerged during COVID-19:</a:t>
            </a:r>
          </a:p>
          <a:p>
            <a:pPr marL="95247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Healthcare personnel support and staffing</a:t>
            </a:r>
          </a:p>
          <a:p>
            <a:pPr marL="95247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Vaccines</a:t>
            </a:r>
          </a:p>
          <a:p>
            <a:pPr marL="95247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Decolonizing agents</a:t>
            </a:r>
          </a:p>
          <a:p>
            <a:pPr marL="95247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Better device technologies</a:t>
            </a:r>
            <a:br>
              <a:rPr lang="en-US" sz="1800" b="1" dirty="0">
                <a:solidFill>
                  <a:schemeClr val="tx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</a:br>
            <a:endParaRPr lang="en-US" sz="1800" b="1" dirty="0">
              <a:solidFill>
                <a:schemeClr val="tx2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8ACEAB-4049-2779-A78A-6769D407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Thank you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BF4DA8-BE20-559C-1775-D454A81DAE4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337930" y="4769073"/>
            <a:ext cx="8549783" cy="1777868"/>
          </a:xfrm>
        </p:spPr>
        <p:txBody>
          <a:bodyPr/>
          <a:lstStyle/>
          <a:p>
            <a:r>
              <a:rPr lang="en-US" sz="1400" dirty="0">
                <a:latin typeface="Bahnschrift" panose="020B0502040204020203" pitchFamily="34" charset="0"/>
              </a:rPr>
              <a:t>For more information, contact CDC</a:t>
            </a:r>
            <a:br>
              <a:rPr lang="en-US" sz="1400" dirty="0">
                <a:latin typeface="Bahnschrift" panose="020B0502040204020203" pitchFamily="34" charset="0"/>
              </a:rPr>
            </a:br>
            <a:r>
              <a:rPr lang="en-US" sz="1400" dirty="0">
                <a:latin typeface="Bahnschrift" panose="020B0502040204020203" pitchFamily="34" charset="0"/>
              </a:rPr>
              <a:t>1-800-CDC-INFO (232-4636)</a:t>
            </a:r>
            <a:br>
              <a:rPr lang="en-US" sz="1400" dirty="0">
                <a:latin typeface="Bahnschrift" panose="020B0502040204020203" pitchFamily="34" charset="0"/>
              </a:rPr>
            </a:br>
            <a:r>
              <a:rPr lang="en-US" sz="1400" dirty="0">
                <a:latin typeface="Bahnschrift" panose="020B0502040204020203" pitchFamily="34" charset="0"/>
              </a:rPr>
              <a:t>TTY:  1-888-232-6348    </a:t>
            </a:r>
            <a:r>
              <a:rPr lang="en-US" sz="1400" dirty="0">
                <a:latin typeface="Bahnschrift" panose="020B0502040204020203" pitchFamily="34" charset="0"/>
                <a:hlinkClick r:id="rId3"/>
              </a:rPr>
              <a:t>www.cdc.gov</a:t>
            </a:r>
            <a:endParaRPr lang="en-US" sz="1400" dirty="0">
              <a:latin typeface="Bahnschrift" panose="020B0502040204020203" pitchFamily="34" charset="0"/>
            </a:endParaRPr>
          </a:p>
          <a:p>
            <a:br>
              <a:rPr lang="en-US" sz="1400" dirty="0">
                <a:latin typeface="Bahnschrift" panose="020B0502040204020203" pitchFamily="34" charset="0"/>
              </a:rPr>
            </a:br>
            <a:r>
              <a:rPr lang="en-US" sz="1400" dirty="0">
                <a:latin typeface="Bahnschrift" panose="020B0502040204020203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16" name="Picture 15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67A742C6-A6F5-5A20-5C34-9B73E3068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38" y="5714463"/>
            <a:ext cx="1529849" cy="87706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05BC73A-93C9-8EC6-4AD3-2BDFC115362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37930" y="4154111"/>
            <a:ext cx="9926637" cy="590551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Bahnschrift" panose="020B0502040204020203" pitchFamily="34" charset="0"/>
              </a:rPr>
              <a:t>Join our email distribution list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rgbClr val="FFFFFF"/>
                </a:solidFill>
                <a:latin typeface="Bahnschrift" panose="020B0502040204020203" pitchFamily="34" charset="0"/>
              </a:rPr>
              <a:t>—search “Antibiotic Resistance” at bit.ly/CDC-email-listserv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5C31A2-1681-CAED-1D54-CFCE2F90A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743" y="3330481"/>
            <a:ext cx="9926824" cy="591119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@CDC_AR</a:t>
            </a:r>
          </a:p>
        </p:txBody>
      </p:sp>
    </p:spTree>
    <p:extLst>
      <p:ext uri="{BB962C8B-B14F-4D97-AF65-F5344CB8AC3E}">
        <p14:creationId xmlns:p14="http://schemas.microsoft.com/office/powerpoint/2010/main" val="40310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BD10A2-BB09-F9BC-7D2E-FE5188AA5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309523"/>
            <a:ext cx="10727479" cy="650532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E4436-8DF5-48B6-9BBD-3F2967E4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2" y="340290"/>
            <a:ext cx="11751217" cy="554183"/>
          </a:xfrm>
        </p:spPr>
        <p:txBody>
          <a:bodyPr lIns="91440" tIns="45720" rIns="91440" bIns="45720" anchor="t" anchorCtr="0"/>
          <a:lstStyle/>
          <a:p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Pandemic challenges unraveled U.S. progress on AR.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B0A20E-DCDD-413C-930A-62A2D49A7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7636" y="1283604"/>
            <a:ext cx="6885500" cy="518216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449AD-799F-844E-79FA-5DF2CF69E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64727" y="2781973"/>
            <a:ext cx="6608409" cy="336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ESBL-producing </a:t>
            </a:r>
            <a:r>
              <a:rPr lang="en-US" dirty="0" err="1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Enterobacterales</a:t>
            </a: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cs typeface="Gotham Medium" pitchFamily="2" charset="0"/>
              </a:rPr>
              <a:t>(  32%)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Vancomycin-resistant Enterococcus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cs typeface="Gotham Medium" pitchFamily="2" charset="0"/>
              </a:rPr>
              <a:t>(  14%)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Multidrug-resistant </a:t>
            </a:r>
            <a:r>
              <a:rPr lang="en-US" i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P. aeruginosa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cs typeface="Gotham Medium" pitchFamily="2" charset="0"/>
              </a:rPr>
              <a:t>(  32%)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Methicillin-resistant </a:t>
            </a:r>
            <a:r>
              <a:rPr lang="en-US" i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Staphylococcus aureus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cs typeface="Gotham Medium" pitchFamily="2" charset="0"/>
              </a:rPr>
              <a:t>(  13%)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Carbapenem-resistant </a:t>
            </a:r>
            <a:r>
              <a:rPr lang="en-US" i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Acinetobacter</a:t>
            </a: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cs typeface="Gotham Medium" pitchFamily="2" charset="0"/>
              </a:rPr>
              <a:t>(  78%)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Antifungal-resistant </a:t>
            </a:r>
            <a:r>
              <a:rPr lang="en-US" i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Candida </a:t>
            </a:r>
            <a:r>
              <a:rPr lang="en-US" i="1" dirty="0" err="1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auris</a:t>
            </a:r>
            <a:r>
              <a:rPr lang="en-US" i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cs typeface="Gotham Medium" pitchFamily="2" charset="0"/>
              </a:rPr>
              <a:t>(  60%)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Carbapenem-resistant </a:t>
            </a:r>
            <a:r>
              <a:rPr lang="en-US" dirty="0" err="1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Enterobacterales</a:t>
            </a: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cs typeface="Gotham Medium" pitchFamily="2" charset="0"/>
              </a:rPr>
              <a:t>(  35%)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Antifungal-resistant </a:t>
            </a:r>
            <a:r>
              <a:rPr lang="en-US" i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Candida</a:t>
            </a: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ahnschrift" panose="020B0502040204020203" pitchFamily="34" charset="0"/>
                <a:cs typeface="Gotham Medium" pitchFamily="2" charset="0"/>
              </a:rPr>
              <a:t>(  26%)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F202C7-C0DC-49B0-B32A-F4E90BCCE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37" y="1269748"/>
            <a:ext cx="6885500" cy="12263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ED263-63B7-4041-9CD9-C98C45B33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864" y="1138697"/>
            <a:ext cx="4502518" cy="4235943"/>
          </a:xfrm>
        </p:spPr>
        <p:txBody>
          <a:bodyPr/>
          <a:lstStyle/>
          <a:p>
            <a:pPr marL="365116" indent="-365116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The data:</a:t>
            </a:r>
          </a:p>
          <a:p>
            <a:pPr marL="380990" indent="-380990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Alarming increases in resistant infections starting during hospitalization—deaths and infections increasing at least 15% each 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(2019 to 2020)</a:t>
            </a:r>
          </a:p>
          <a:p>
            <a:pPr marL="380990" indent="-380990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After years of steady reductions in healthcare-associated infections (HAIs), U.S. hospitals saw significantly higher rates for four out of six types of HAIs in 2020</a:t>
            </a:r>
            <a:r>
              <a:rPr lang="en-US" sz="1800" baseline="300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</a:p>
          <a:p>
            <a:pPr marL="380990" indent="-380990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Acute care hospitals also saw more </a:t>
            </a:r>
            <a:r>
              <a:rPr lang="en-US" sz="1800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Candida </a:t>
            </a:r>
            <a:r>
              <a:rPr lang="en-US" sz="1800" i="1" dirty="0" err="1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auris</a:t>
            </a:r>
            <a:r>
              <a:rPr lang="en-US" sz="1800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cases, including in COVID-19 units</a:t>
            </a:r>
            <a:r>
              <a:rPr lang="en-US" sz="1800" baseline="300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2</a:t>
            </a:r>
          </a:p>
          <a:p>
            <a:pPr>
              <a:buSzPct val="150000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Picture 9" descr="Up arrow&#10;">
            <a:extLst>
              <a:ext uri="{FF2B5EF4-FFF2-40B4-BE49-F238E27FC236}">
                <a16:creationId xmlns:a16="http://schemas.microsoft.com/office/drawing/2014/main" id="{40114127-C704-29A6-B296-75B73FD350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49" y="2958464"/>
            <a:ext cx="175955" cy="210011"/>
          </a:xfrm>
          <a:prstGeom prst="rect">
            <a:avLst/>
          </a:prstGeom>
        </p:spPr>
      </p:pic>
      <p:pic>
        <p:nvPicPr>
          <p:cNvPr id="16" name="Picture 15" descr="Up arrow&#10;">
            <a:extLst>
              <a:ext uri="{FF2B5EF4-FFF2-40B4-BE49-F238E27FC236}">
                <a16:creationId xmlns:a16="http://schemas.microsoft.com/office/drawing/2014/main" id="{AA34E8C1-5BD8-1C73-4054-81C46AEEC0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79" y="3368367"/>
            <a:ext cx="175955" cy="210011"/>
          </a:xfrm>
          <a:prstGeom prst="rect">
            <a:avLst/>
          </a:prstGeom>
        </p:spPr>
      </p:pic>
      <p:pic>
        <p:nvPicPr>
          <p:cNvPr id="17" name="Picture 16" descr="Up arrow&#10;">
            <a:extLst>
              <a:ext uri="{FF2B5EF4-FFF2-40B4-BE49-F238E27FC236}">
                <a16:creationId xmlns:a16="http://schemas.microsoft.com/office/drawing/2014/main" id="{1FB507FE-5803-0F98-481D-B858AF52F3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790" y="3771964"/>
            <a:ext cx="175955" cy="210011"/>
          </a:xfrm>
          <a:prstGeom prst="rect">
            <a:avLst/>
          </a:prstGeom>
        </p:spPr>
      </p:pic>
      <p:pic>
        <p:nvPicPr>
          <p:cNvPr id="18" name="Picture 17" descr="Up arrow&#10;">
            <a:extLst>
              <a:ext uri="{FF2B5EF4-FFF2-40B4-BE49-F238E27FC236}">
                <a16:creationId xmlns:a16="http://schemas.microsoft.com/office/drawing/2014/main" id="{FC8509F7-91FE-2C06-0744-F6E08668EF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392" y="4200786"/>
            <a:ext cx="175955" cy="210011"/>
          </a:xfrm>
          <a:prstGeom prst="rect">
            <a:avLst/>
          </a:prstGeom>
        </p:spPr>
      </p:pic>
      <p:pic>
        <p:nvPicPr>
          <p:cNvPr id="19" name="Picture 18" descr="Up arrow&#10;">
            <a:extLst>
              <a:ext uri="{FF2B5EF4-FFF2-40B4-BE49-F238E27FC236}">
                <a16:creationId xmlns:a16="http://schemas.microsoft.com/office/drawing/2014/main" id="{B262B744-EE2E-02AB-092F-E091B9F639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63" y="4610690"/>
            <a:ext cx="175955" cy="210011"/>
          </a:xfrm>
          <a:prstGeom prst="rect">
            <a:avLst/>
          </a:prstGeom>
        </p:spPr>
      </p:pic>
      <p:pic>
        <p:nvPicPr>
          <p:cNvPr id="20" name="Picture 19" descr="Up arrow&#10;">
            <a:extLst>
              <a:ext uri="{FF2B5EF4-FFF2-40B4-BE49-F238E27FC236}">
                <a16:creationId xmlns:a16="http://schemas.microsoft.com/office/drawing/2014/main" id="{84385395-4B9A-772C-8053-5F4471336D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33" y="5014288"/>
            <a:ext cx="175955" cy="210011"/>
          </a:xfrm>
          <a:prstGeom prst="rect">
            <a:avLst/>
          </a:prstGeom>
        </p:spPr>
      </p:pic>
      <p:pic>
        <p:nvPicPr>
          <p:cNvPr id="21" name="Picture 20" descr="Up arrow&#10;">
            <a:extLst>
              <a:ext uri="{FF2B5EF4-FFF2-40B4-BE49-F238E27FC236}">
                <a16:creationId xmlns:a16="http://schemas.microsoft.com/office/drawing/2014/main" id="{0500D2AB-49B3-4E28-5C12-7681DB3C2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96" y="5424192"/>
            <a:ext cx="175955" cy="210011"/>
          </a:xfrm>
          <a:prstGeom prst="rect">
            <a:avLst/>
          </a:prstGeom>
        </p:spPr>
      </p:pic>
      <p:pic>
        <p:nvPicPr>
          <p:cNvPr id="22" name="Picture 21" descr="Up arrow&#10;">
            <a:extLst>
              <a:ext uri="{FF2B5EF4-FFF2-40B4-BE49-F238E27FC236}">
                <a16:creationId xmlns:a16="http://schemas.microsoft.com/office/drawing/2014/main" id="{C9FB03D0-72DA-905A-B1F5-4957112AD6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77" y="5846708"/>
            <a:ext cx="175955" cy="2100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1BA925-48EF-4CA3-B7EC-AF5FB12C00E7}"/>
              </a:ext>
            </a:extLst>
          </p:cNvPr>
          <p:cNvSpPr txBox="1"/>
          <p:nvPr/>
        </p:nvSpPr>
        <p:spPr>
          <a:xfrm>
            <a:off x="377149" y="6184601"/>
            <a:ext cx="39732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Gotham Medium" pitchFamily="2" charset="0"/>
              </a:rPr>
              <a:t>1. 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Weiner-Lastinger, L.M., et al. (2022). doi:10.1017/ice.2021.362</a:t>
            </a:r>
          </a:p>
          <a:p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2. Prestel, C., et al. (2021). doi:10.15585/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mmwr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. mm7002e3</a:t>
            </a:r>
          </a:p>
          <a:p>
            <a:endParaRPr lang="en-US" sz="900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  <a:cs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F57C3E-35F1-CEF6-1A73-BFC149EC6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309523"/>
            <a:ext cx="7503167" cy="960890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E4436-8DF5-48B6-9BBD-3F2967E4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3" y="297426"/>
            <a:ext cx="6582000" cy="554183"/>
          </a:xfrm>
        </p:spPr>
        <p:txBody>
          <a:bodyPr lIns="91440" tIns="45720" rIns="91440" bIns="45720" anchor="t" anchorCtr="0"/>
          <a:lstStyle/>
          <a:p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COVID-19 demonstrated the many AR challenges pandemics pose.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C4AF55-9388-439B-ADC5-0692A05FB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597680"/>
              </p:ext>
            </p:extLst>
          </p:nvPr>
        </p:nvGraphicFramePr>
        <p:xfrm>
          <a:off x="5576938" y="1386185"/>
          <a:ext cx="7503167" cy="500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ED263-63B7-4041-9CD9-C98C45B33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862" y="1386185"/>
            <a:ext cx="7503167" cy="4235943"/>
          </a:xfrm>
        </p:spPr>
        <p:txBody>
          <a:bodyPr/>
          <a:lstStyle/>
          <a:p>
            <a:pPr marL="365116" indent="-365116"/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380990" indent="-380990">
              <a:buSzPct val="15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Sicker inpatient population</a:t>
            </a:r>
          </a:p>
          <a:p>
            <a:pPr marL="380990" indent="-380990">
              <a:buSzPct val="15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Extended lengths of stay</a:t>
            </a:r>
          </a:p>
          <a:p>
            <a:pPr marL="380990" indent="-380990">
              <a:buSzPct val="15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Increased device use, such as catheters and ventilators</a:t>
            </a:r>
          </a:p>
          <a:p>
            <a:pPr marL="380990" indent="-380990">
              <a:buSzPct val="15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More transfers between hospitals and nursing homes, making residents more vulnerable</a:t>
            </a:r>
          </a:p>
          <a:p>
            <a:pPr marL="380990" indent="-380990">
              <a:buSzPct val="15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Infrastructure issues resulted in infection prevention and control breakdowns:</a:t>
            </a:r>
          </a:p>
          <a:p>
            <a:pPr marL="746732" lvl="1" indent="-38099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PPE, disinfectant and laboratory supply challenges</a:t>
            </a:r>
          </a:p>
          <a:p>
            <a:pPr marL="746732" lvl="1" indent="-38099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Staffing shortages due to illness and burnout</a:t>
            </a:r>
          </a:p>
          <a:p>
            <a:pPr marL="746732" lvl="1" indent="-38099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Overburdened and overcrowded facilities</a:t>
            </a:r>
          </a:p>
        </p:txBody>
      </p:sp>
    </p:spTree>
    <p:extLst>
      <p:ext uri="{BB962C8B-B14F-4D97-AF65-F5344CB8AC3E}">
        <p14:creationId xmlns:p14="http://schemas.microsoft.com/office/powerpoint/2010/main" val="20588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E426C-838F-520C-9B7A-17898ECD6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309523"/>
            <a:ext cx="11201401" cy="960890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E4436-8DF5-48B6-9BBD-3F2967E4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5" y="297426"/>
            <a:ext cx="10382474" cy="655391"/>
          </a:xfrm>
        </p:spPr>
        <p:txBody>
          <a:bodyPr lIns="91440" tIns="45720" rIns="91440" bIns="45720" anchor="t" anchorCtr="0"/>
          <a:lstStyle/>
          <a:p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COVID-19 also demonstrated the primacy of infection prevention and control in pandemic response.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ED263-63B7-4041-9CD9-C98C45B33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863" y="2008233"/>
            <a:ext cx="6392994" cy="421717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Infection prevention and control is the first tool available in any response</a:t>
            </a:r>
          </a:p>
          <a:p>
            <a:pPr>
              <a:spcBef>
                <a:spcPts val="0"/>
              </a:spcBef>
            </a:pPr>
            <a:endParaRPr lang="en-US" sz="1800" b="1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Keep it out, detect it fast, stop the spread. 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651492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Rapid identification of suspect cases</a:t>
            </a:r>
          </a:p>
          <a:p>
            <a:pPr marL="1261077" lvl="2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651492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Immediate isolation and referral for testing </a:t>
            </a:r>
          </a:p>
          <a:p>
            <a:pPr marL="1261077" lvl="2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651492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Adherence to IPC practices </a:t>
            </a:r>
          </a:p>
          <a:p>
            <a:pPr marL="651492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651492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Safe clinical management, supporting staff</a:t>
            </a:r>
          </a:p>
          <a:p>
            <a:pPr marL="895335" lvl="1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365116" indent="-365116"/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 descr="Health care facilities, health departments, and CDC are on alert for antibiotic resistance. The containment strategy cycle engulfs a spark: Rapid identification, infection control assessments, colonization screenings, coordainted response between facilities, continued assessments and screenings. " title="The Containment Strategy">
            <a:extLst>
              <a:ext uri="{FF2B5EF4-FFF2-40B4-BE49-F238E27FC236}">
                <a16:creationId xmlns:a16="http://schemas.microsoft.com/office/drawing/2014/main" id="{2BF39B1F-0448-42AC-B6A1-309494675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857" y="1612746"/>
            <a:ext cx="5161280" cy="47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7295199-4F9E-38F6-F508-4EAC0EE8D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309523"/>
            <a:ext cx="8742220" cy="960890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7383B-BEC2-17BD-A121-B33D19A2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4" y="291302"/>
            <a:ext cx="10868249" cy="1143000"/>
          </a:xfrm>
        </p:spPr>
        <p:txBody>
          <a:bodyPr lIns="91440" tIns="45720" rIns="91440" bIns="45720" anchor="t" anchorCtr="0"/>
          <a:lstStyle/>
          <a:p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We are better positioned now than pre-pandemic: </a:t>
            </a:r>
            <a:b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</a:br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Healthcare-public health collaboration for IPC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4F488E-99B6-4597-A1B1-77253B5D9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60" y="1461403"/>
            <a:ext cx="11866775" cy="2782641"/>
          </a:xfrm>
        </p:spPr>
        <p:txBody>
          <a:bodyPr/>
          <a:lstStyle/>
          <a:p>
            <a:pPr marL="746732" lvl="1" indent="-38099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Stronger connections between healthcare + public health via state and local HAI/AR programs. </a:t>
            </a:r>
          </a:p>
          <a:p>
            <a:pPr marL="1112474" lvl="2" indent="-38099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State HAI/AR programs have developed expertise in supporting facilities, especially nursing homes, with infection prevention and control.</a:t>
            </a:r>
          </a:p>
          <a:p>
            <a:pPr marL="1017234" lvl="2" indent="-285750">
              <a:spcBef>
                <a:spcPts val="0"/>
              </a:spcBef>
              <a:buFont typeface="Wingdings" pitchFamily="2" charset="2"/>
              <a:buChar char="§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746732" lvl="1" indent="-38099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For example, Infection Control Assessment &amp; Responses:</a:t>
            </a:r>
          </a:p>
          <a:p>
            <a:pPr marL="1112474" lvl="2" indent="-38099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State programs did more than 58K infection prevention consultations/responses during the pandemic 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(Jan. 2020-July 2021)</a:t>
            </a:r>
          </a:p>
          <a:p>
            <a:pPr marL="1112474" lvl="2" indent="-38099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This supportive work is continuing via $500 million in nursing home strike funding to states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752CC-66F5-DC04-2B45-E9179AA266D7}"/>
              </a:ext>
            </a:extLst>
          </p:cNvPr>
          <p:cNvSpPr txBox="1"/>
          <p:nvPr/>
        </p:nvSpPr>
        <p:spPr>
          <a:xfrm>
            <a:off x="424611" y="3904667"/>
            <a:ext cx="1148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375BE"/>
                </a:solidFill>
                <a:latin typeface="Bahnschrift" panose="020B0502040204020203" pitchFamily="34" charset="0"/>
                <a:cs typeface="Gotham Medium" pitchFamily="2" charset="0"/>
              </a:rPr>
              <a:t>Assessments During the Pandemic Identified Infection Control Gaps </a:t>
            </a:r>
            <a:endParaRPr lang="en-US" sz="1600" dirty="0">
              <a:solidFill>
                <a:srgbClr val="1375BE"/>
              </a:solidFill>
              <a:latin typeface="Bahnschrift" panose="020B0502040204020203" pitchFamily="34" charset="0"/>
              <a:cs typeface="Gotham Medium" pitchFamily="2" charset="0"/>
            </a:endParaRPr>
          </a:p>
          <a:p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Medium" pitchFamily="2" charset="0"/>
              </a:rPr>
              <a:t>From January 2020 through July 2021: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  <a:cs typeface="Gotham Medium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EEC42C-1399-44E9-AD88-33FBB84D2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4008" y="4571190"/>
            <a:ext cx="11399741" cy="2194729"/>
            <a:chOff x="284008" y="4571190"/>
            <a:chExt cx="11399741" cy="219472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23ADC14-F2AE-49FD-88CB-98B68B005FBC}"/>
                </a:ext>
              </a:extLst>
            </p:cNvPr>
            <p:cNvGrpSpPr/>
            <p:nvPr/>
          </p:nvGrpSpPr>
          <p:grpSpPr>
            <a:xfrm>
              <a:off x="284008" y="4680432"/>
              <a:ext cx="3001379" cy="2085487"/>
              <a:chOff x="284008" y="4680432"/>
              <a:chExt cx="3001379" cy="208548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9AA1D5-611E-A73C-5A11-9E841F49B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24611" y="4680432"/>
                <a:ext cx="2851439" cy="208548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otham Medium" pitchFamily="2" charset="0"/>
                  <a:cs typeface="Gotham Medium" pitchFamily="2" charset="0"/>
                </a:endParaRPr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550E8632-1A9D-6E20-F651-8B7935DF38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4008" y="5127821"/>
                <a:ext cx="855964" cy="855964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FE4B9A-9F2A-CFCB-D70A-2D7CCB4E9DFF}"/>
                  </a:ext>
                </a:extLst>
              </p:cNvPr>
              <p:cNvSpPr txBox="1"/>
              <p:nvPr/>
            </p:nvSpPr>
            <p:spPr>
              <a:xfrm>
                <a:off x="424611" y="4682989"/>
                <a:ext cx="28607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Bahnschrift" panose="020B0502040204020203" pitchFamily="34" charset="0"/>
                    <a:cs typeface="Gotham Bold" pitchFamily="2" charset="0"/>
                  </a:rPr>
                  <a:t>HAI/AR programs conducted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9426A25-DC12-3D8C-B15E-093BAB17C508}"/>
                  </a:ext>
                </a:extLst>
              </p:cNvPr>
              <p:cNvSpPr txBox="1"/>
              <p:nvPr/>
            </p:nvSpPr>
            <p:spPr>
              <a:xfrm>
                <a:off x="993427" y="5068681"/>
                <a:ext cx="1531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1375BE"/>
                    </a:solidFill>
                    <a:latin typeface="Bahnschrift" panose="020B0502040204020203" pitchFamily="34" charset="0"/>
                    <a:cs typeface="Gotham Medium" pitchFamily="2" charset="0"/>
                  </a:rPr>
                  <a:t>58,807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758373-E5A2-FE5C-72C6-235648A4C5AD}"/>
                  </a:ext>
                </a:extLst>
              </p:cNvPr>
              <p:cNvSpPr txBox="1"/>
              <p:nvPr/>
            </p:nvSpPr>
            <p:spPr>
              <a:xfrm>
                <a:off x="920374" y="5467710"/>
                <a:ext cx="2103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1375BE"/>
                    </a:solidFill>
                    <a:latin typeface="Bahnschrift" panose="020B0502040204020203" pitchFamily="34" charset="0"/>
                    <a:cs typeface="Gotham Medium" pitchFamily="2" charset="0"/>
                  </a:rPr>
                  <a:t>Consultations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D536D9-9BFA-0E54-B127-191600F854C3}"/>
                  </a:ext>
                </a:extLst>
              </p:cNvPr>
              <p:cNvSpPr txBox="1"/>
              <p:nvPr/>
            </p:nvSpPr>
            <p:spPr>
              <a:xfrm>
                <a:off x="429112" y="5922192"/>
                <a:ext cx="28562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Bahnschrift" panose="020B0502040204020203" pitchFamily="34" charset="0"/>
                    <a:cs typeface="Gotham Medium" pitchFamily="2" charset="0"/>
                  </a:rPr>
                  <a:t>in response to potential COVID-19 healthcare outbreaks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D1B184-8156-4C8E-9034-3AFD5897AE60}"/>
                </a:ext>
              </a:extLst>
            </p:cNvPr>
            <p:cNvGrpSpPr/>
            <p:nvPr/>
          </p:nvGrpSpPr>
          <p:grpSpPr>
            <a:xfrm>
              <a:off x="3334368" y="4680432"/>
              <a:ext cx="4246151" cy="2085487"/>
              <a:chOff x="3334368" y="4680432"/>
              <a:chExt cx="4246151" cy="208548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2B280C9-2556-4688-7288-83A5D7A1E1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334368" y="4680432"/>
                <a:ext cx="4078920" cy="208548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otham Medium" pitchFamily="2" charset="0"/>
                  <a:cs typeface="Gotham Medium" pitchFamily="2" charset="0"/>
                </a:endParaRPr>
              </a:p>
            </p:txBody>
          </p: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3D89F45C-6A10-BF37-B099-927FC697E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242651" y="5439436"/>
                <a:ext cx="924079" cy="92407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68A52BAF-CFBE-73DA-C2E2-1D874C7C2B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67902" y="5424933"/>
                <a:ext cx="884565" cy="884565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4B04B11-5209-6AAE-A535-A8DBF19DB141}"/>
                  </a:ext>
                </a:extLst>
              </p:cNvPr>
              <p:cNvSpPr txBox="1"/>
              <p:nvPr/>
            </p:nvSpPr>
            <p:spPr>
              <a:xfrm>
                <a:off x="3468131" y="4685527"/>
                <a:ext cx="3900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4">
                        <a:lumMod val="50000"/>
                      </a:schemeClr>
                    </a:solidFill>
                    <a:latin typeface="Bahnschrift" panose="020B0502040204020203" pitchFamily="34" charset="0"/>
                    <a:cs typeface="Gotham Bold" pitchFamily="2" charset="0"/>
                  </a:rPr>
                  <a:t>Using CDC’s Infection Control Assessment and Response tools in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68BC077-2A59-0DCA-EBD7-50B76812B3E6}"/>
                  </a:ext>
                </a:extLst>
              </p:cNvPr>
              <p:cNvSpPr txBox="1"/>
              <p:nvPr/>
            </p:nvSpPr>
            <p:spPr>
              <a:xfrm>
                <a:off x="4084510" y="5559315"/>
                <a:ext cx="1531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1375BE"/>
                    </a:solidFill>
                    <a:latin typeface="Bahnschrift" panose="020B0502040204020203" pitchFamily="34" charset="0"/>
                    <a:cs typeface="Gotham Medium" pitchFamily="2" charset="0"/>
                  </a:rPr>
                  <a:t>8,827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F0A13B3-50B0-286D-B0ED-2611EDD6D96A}"/>
                  </a:ext>
                </a:extLst>
              </p:cNvPr>
              <p:cNvSpPr txBox="1"/>
              <p:nvPr/>
            </p:nvSpPr>
            <p:spPr>
              <a:xfrm>
                <a:off x="3828862" y="5976217"/>
                <a:ext cx="1531587" cy="607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1375BE"/>
                    </a:solidFill>
                    <a:latin typeface="Bahnschrift" panose="020B0502040204020203" pitchFamily="34" charset="0"/>
                    <a:cs typeface="Gotham Medium" pitchFamily="2" charset="0"/>
                  </a:rPr>
                  <a:t>Online assessments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8F2A77D-0AEC-1C96-12ED-4B1CFD08254B}"/>
                  </a:ext>
                </a:extLst>
              </p:cNvPr>
              <p:cNvSpPr txBox="1"/>
              <p:nvPr/>
            </p:nvSpPr>
            <p:spPr>
              <a:xfrm>
                <a:off x="6050113" y="5576684"/>
                <a:ext cx="14359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1375BE"/>
                    </a:solidFill>
                    <a:latin typeface="Bahnschrift" panose="020B0502040204020203" pitchFamily="34" charset="0"/>
                    <a:cs typeface="Gotham Medium" pitchFamily="2" charset="0"/>
                  </a:rPr>
                  <a:t>13,185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6B35556-92EA-C291-A95E-AF47BE12F5D5}"/>
                  </a:ext>
                </a:extLst>
              </p:cNvPr>
              <p:cNvSpPr txBox="1"/>
              <p:nvPr/>
            </p:nvSpPr>
            <p:spPr>
              <a:xfrm>
                <a:off x="5722379" y="5981923"/>
                <a:ext cx="1858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1375BE"/>
                    </a:solidFill>
                    <a:latin typeface="Bahnschrift" panose="020B0502040204020203" pitchFamily="34" charset="0"/>
                    <a:cs typeface="Gotham Medium" pitchFamily="2" charset="0"/>
                  </a:rPr>
                  <a:t>Remote assessments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3C0B66-B686-47C2-8FED-E79F506B4E36}"/>
                </a:ext>
              </a:extLst>
            </p:cNvPr>
            <p:cNvGrpSpPr/>
            <p:nvPr/>
          </p:nvGrpSpPr>
          <p:grpSpPr>
            <a:xfrm>
              <a:off x="7453106" y="4680432"/>
              <a:ext cx="2160691" cy="2085487"/>
              <a:chOff x="7453106" y="4680432"/>
              <a:chExt cx="2160691" cy="208548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3414EF-D630-CED8-8AC0-5A39719F98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453106" y="4680432"/>
                <a:ext cx="2103438" cy="208548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otham Medium" pitchFamily="2" charset="0"/>
                  <a:cs typeface="Gotham Medium" pitchFamily="2" charset="0"/>
                </a:endParaRPr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71E1341A-52AF-C9DF-6080-EB45C2FD3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594664" y="4794225"/>
                <a:ext cx="884565" cy="884565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2336E7F-B223-604E-2933-8528DD1D3B9B}"/>
                  </a:ext>
                </a:extLst>
              </p:cNvPr>
              <p:cNvSpPr txBox="1"/>
              <p:nvPr/>
            </p:nvSpPr>
            <p:spPr>
              <a:xfrm>
                <a:off x="7510360" y="5674497"/>
                <a:ext cx="210343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Bahnschrift" panose="020B0502040204020203" pitchFamily="34" charset="0"/>
                    <a:cs typeface="Gotham Medium" pitchFamily="2" charset="0"/>
                  </a:rPr>
                  <a:t>Most assessments in nursing homes or assisted living facilities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BBFECB-CADC-4177-A0BE-35CF8F99DB05}"/>
                </a:ext>
              </a:extLst>
            </p:cNvPr>
            <p:cNvGrpSpPr/>
            <p:nvPr/>
          </p:nvGrpSpPr>
          <p:grpSpPr>
            <a:xfrm>
              <a:off x="9519228" y="4571190"/>
              <a:ext cx="2164521" cy="2194729"/>
              <a:chOff x="9519228" y="4571190"/>
              <a:chExt cx="2164521" cy="219472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EBDD889-61B0-8A85-1460-E17A86E24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629337" y="4680432"/>
                <a:ext cx="2036863" cy="2085487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otham Medium" pitchFamily="2" charset="0"/>
                  <a:cs typeface="Gotham Medium" pitchFamily="2" charset="0"/>
                </a:endParaRPr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789998B1-D389-E4E6-8449-AC059938A7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19228" y="4571190"/>
                <a:ext cx="1284522" cy="1284522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8E17F37-AB6F-4D95-6EF8-4C1AA9FD10AF}"/>
                  </a:ext>
                </a:extLst>
              </p:cNvPr>
              <p:cNvSpPr txBox="1"/>
              <p:nvPr/>
            </p:nvSpPr>
            <p:spPr>
              <a:xfrm>
                <a:off x="9680552" y="5767199"/>
                <a:ext cx="20031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4">
                        <a:lumMod val="50000"/>
                      </a:schemeClr>
                    </a:solidFill>
                    <a:latin typeface="Bahnschrift" panose="020B0502040204020203" pitchFamily="34" charset="0"/>
                    <a:cs typeface="Gotham Medium" pitchFamily="2" charset="0"/>
                  </a:rPr>
                  <a:t>Assessments reduced the spread of threats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52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C01248-05C1-C9E2-0732-2F3012868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309523"/>
            <a:ext cx="12087226" cy="1143000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9F5E4-FE2F-411A-9AF2-21C810CA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4" y="399023"/>
            <a:ext cx="11568337" cy="1143000"/>
          </a:xfrm>
        </p:spPr>
        <p:txBody>
          <a:bodyPr/>
          <a:lstStyle/>
          <a:p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We are better positioned now than pre-pandemic: </a:t>
            </a:r>
            <a:b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</a:br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Data for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ADBFB-E3B6-4FF5-8518-FF2EFA066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868" y="1507652"/>
            <a:ext cx="11418019" cy="4455584"/>
          </a:xfrm>
        </p:spPr>
        <p:txBody>
          <a:bodyPr/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Soon after the start of the pandemic, 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ld" pitchFamily="2" charset="0"/>
              </a:rPr>
              <a:t>CDC’s National Healthcare Safety Network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stood up COVID-19 reporting modules for facilities across the healthcare continuum: hospitals, nursing homes, dialysis facilities.</a:t>
            </a:r>
          </a:p>
          <a:p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That data has been used in real time to: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Direct PPE supplies to facilities with 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needs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Identify facilities with large outbreaks 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for targeted outreach and support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Identify facilities with low vaccination 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rates for targeted outreach and support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Assess the effectiveness of infection 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control recommendations 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Assess the effectiveness of vaccines, 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including boosters</a:t>
            </a:r>
          </a:p>
          <a:p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7AE2A-884F-4B86-8103-435702521584}"/>
              </a:ext>
            </a:extLst>
          </p:cNvPr>
          <p:cNvSpPr txBox="1"/>
          <p:nvPr/>
        </p:nvSpPr>
        <p:spPr>
          <a:xfrm>
            <a:off x="7913914" y="6127504"/>
            <a:ext cx="3973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Gotham Medium" pitchFamily="2" charset="0"/>
              </a:rPr>
              <a:t>https://covid.cdc.gov/covid-data-tracker/#vaccinations-nursing-homes</a:t>
            </a:r>
          </a:p>
          <a:p>
            <a:pPr algn="r"/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cs typeface="Gotham Medium" pitchFamily="2" charset="0"/>
              </a:rPr>
              <a:t>https://covid.cdc.gov/covid-data-tracker/#nursing-home-residents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09CBD-1FFA-419B-8823-8BB49085E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84" y="2444860"/>
            <a:ext cx="6653703" cy="3518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48153-8650-46F5-89CA-9F2939CDF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27" y="4210218"/>
            <a:ext cx="1202499" cy="4720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1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D3F08C-85C1-EFA9-6A2B-68AF042F4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309523"/>
            <a:ext cx="11600330" cy="1143000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A88C9-DA4A-4E8A-8B9B-A5A15AF3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4" y="391088"/>
            <a:ext cx="9908869" cy="1143000"/>
          </a:xfrm>
        </p:spPr>
        <p:txBody>
          <a:bodyPr/>
          <a:lstStyle/>
          <a:p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We are better positioned now than pre-pandemic: </a:t>
            </a:r>
            <a:b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</a:br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Expanded and just-in-time training for all HCWs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31003-8BAE-464B-AE15-B355F9168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868" y="1734313"/>
            <a:ext cx="11281461" cy="4455584"/>
          </a:xfrm>
        </p:spPr>
        <p:txBody>
          <a:bodyPr/>
          <a:lstStyle/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Healthcare personnel needed training throughout the pandemic: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Wanted basic refresher training on infection prevention, e.g., isolation precautions, and using PPE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Infection prevention staff spent significant time training, limiting their time on other important work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To fill this gap, 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cs typeface="Gotham Bold" pitchFamily="2" charset="0"/>
              </a:rPr>
              <a:t>CDC launched Project Firstline:</a:t>
            </a:r>
          </a:p>
          <a:p>
            <a:pPr marL="651492" lvl="1" indent="-285750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A new program intended to provide tailored education to ALL healthcare personnel and designed to incorporate best practices in adult learning and health equity.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52E23C-F3B3-4668-A1F3-89E5FA634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611" y="4141439"/>
            <a:ext cx="5556717" cy="2248683"/>
          </a:xfrm>
          <a:prstGeom prst="rect">
            <a:avLst/>
          </a:prstGeom>
        </p:spPr>
      </p:pic>
      <p:pic>
        <p:nvPicPr>
          <p:cNvPr id="5" name="Picture 4" descr="Project FirstLine Logo">
            <a:extLst>
              <a:ext uri="{FF2B5EF4-FFF2-40B4-BE49-F238E27FC236}">
                <a16:creationId xmlns:a16="http://schemas.microsoft.com/office/drawing/2014/main" id="{E396FD2D-C888-B3FE-E68D-0830EB2EE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4" y="4474954"/>
            <a:ext cx="4957152" cy="18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119EEE-2097-0C9B-AE8F-BC13392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309523"/>
            <a:ext cx="7729539" cy="646331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3E2C8-ADE1-40CD-BE19-5754E7BB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2"/>
                </a:solidFill>
                <a:latin typeface="Bahnschrift" panose="020B0502040204020203" pitchFamily="34" charset="0"/>
              </a:rPr>
              <a:t>Gaps still exist in the “new normal”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D6FC3C-2CE5-75A0-7154-557DD2D63F07}"/>
              </a:ext>
            </a:extLst>
          </p:cNvPr>
          <p:cNvSpPr txBox="1"/>
          <p:nvPr/>
        </p:nvSpPr>
        <p:spPr>
          <a:xfrm>
            <a:off x="318864" y="5993364"/>
            <a:ext cx="7703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6477E"/>
                </a:solidFill>
                <a:latin typeface="Bahnschrift" panose="020B0502040204020203" pitchFamily="34" charset="0"/>
                <a:cs typeface="Gotham Medium" pitchFamily="2" charset="0"/>
              </a:rPr>
              <a:t>There are also other innovations that could transform our abilities to address AR threats in future pandemics.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634E7E-70F6-2C74-F003-9CC19C4175E2}"/>
              </a:ext>
            </a:extLst>
          </p:cNvPr>
          <p:cNvSpPr txBox="1">
            <a:spLocks/>
          </p:cNvSpPr>
          <p:nvPr/>
        </p:nvSpPr>
        <p:spPr bwMode="auto">
          <a:xfrm>
            <a:off x="318869" y="1896506"/>
            <a:ext cx="6390078" cy="40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16477E"/>
              </a:buClr>
              <a:buSzPct val="110000"/>
              <a:buFont typeface="Wingdings" panose="05000000000000000000" pitchFamily="2" charset="2"/>
              <a:buNone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ea typeface="+mn-ea"/>
                <a:cs typeface="Gotham Book" pitchFamily="2" charset="0"/>
              </a:defRPr>
            </a:lvl1pPr>
            <a:lvl2pPr marL="365742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1573BB"/>
              </a:buClr>
              <a:buFont typeface="Bahnschrift" panose="020B0502040204020203" pitchFamily="34" charset="0"/>
              <a:buNone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ea typeface="+mn-ea"/>
                <a:cs typeface="Gotham Book" pitchFamily="2" charset="0"/>
              </a:defRPr>
            </a:lvl2pPr>
            <a:lvl3pPr marL="731484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1573BB"/>
              </a:buClr>
              <a:buFont typeface="Bahnschrift" panose="020B0502040204020203" pitchFamily="34" charset="0"/>
              <a:buNone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Gotham Book" pitchFamily="2" charset="0"/>
                <a:ea typeface="+mn-ea"/>
                <a:cs typeface="Gotham Book" pitchFamily="2" charset="0"/>
              </a:defRPr>
            </a:lvl3pPr>
            <a:lvl4pPr marL="182870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827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There were staffing challenges in many facilities before the pandemic.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In addition to having too few, the healthcare workforce is now exhausted, burned out and demoralized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We must support healthcare personnel as they struggle to return to a new normal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What are structural improvements that will make a meaningful difference (“We don’t need more muffins and pizza”)?</a:t>
            </a:r>
          </a:p>
          <a:p>
            <a:pPr marL="285750" indent="-285750"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What are strategies that will attract more people to healthcare, especially nursing and nursing assistants?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0" name="Picture 2" descr="sars_isolationward_torontohospital">
            <a:extLst>
              <a:ext uri="{FF2B5EF4-FFF2-40B4-BE49-F238E27FC236}">
                <a16:creationId xmlns:a16="http://schemas.microsoft.com/office/drawing/2014/main" id="{5BCB0204-C4C0-CE78-AEA8-724134C5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47" y="2175435"/>
            <a:ext cx="5068887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2E933F-210E-AFF4-FA12-480AAE844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868" y="1212507"/>
            <a:ext cx="11568333" cy="962928"/>
          </a:xfrm>
        </p:spPr>
        <p:txBody>
          <a:bodyPr/>
          <a:lstStyle/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The funding for many of our gains is time limited.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</a:rPr>
              <a:t>Without continued funding support, e.g. for state HAI/AR programs, we will lose the valuable infrastructure that’s helped us respond to COVID-19.</a:t>
            </a:r>
          </a:p>
          <a:p>
            <a:endParaRPr lang="en-US" sz="1800" dirty="0">
              <a:solidFill>
                <a:schemeClr val="accent4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B4638B-870E-75EE-291A-A81F636F2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309523"/>
            <a:ext cx="10210801" cy="611866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869378" name="Rectangle 2">
            <a:extLst>
              <a:ext uri="{FF2B5EF4-FFF2-40B4-BE49-F238E27FC236}">
                <a16:creationId xmlns:a16="http://schemas.microsoft.com/office/drawing/2014/main" id="{38ACAE67-B064-4C03-B015-88D5E104B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041" y="339096"/>
            <a:ext cx="9709759" cy="1139825"/>
          </a:xfrm>
        </p:spPr>
        <p:txBody>
          <a:bodyPr/>
          <a:lstStyle/>
          <a:p>
            <a:pPr algn="l"/>
            <a:r>
              <a:rPr lang="en-US" altLang="en-US" sz="2800" b="1" dirty="0">
                <a:solidFill>
                  <a:schemeClr val="bg2"/>
                </a:solidFill>
                <a:latin typeface="Bahnschrift" panose="020B0502040204020203" pitchFamily="34" charset="0"/>
                <a:cs typeface="Gotham Medium" pitchFamily="2" charset="0"/>
              </a:rPr>
              <a:t>Influenza Pandemic Response 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A9F83E-DF07-D236-FB1A-FE2E66CBAF99}"/>
              </a:ext>
            </a:extLst>
          </p:cNvPr>
          <p:cNvSpPr txBox="1"/>
          <p:nvPr/>
        </p:nvSpPr>
        <p:spPr>
          <a:xfrm>
            <a:off x="905378" y="6069327"/>
            <a:ext cx="419537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NPI (nonpharmaceutical intervention)</a:t>
            </a:r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DA9F5E8D-F962-26DC-2DA9-FBCE6476F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24400" y="3657600"/>
            <a:ext cx="1371600" cy="21336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sz="2400">
              <a:solidFill>
                <a:srgbClr val="0F56DC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0E623631-CDEF-3697-C47E-979E5728E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038600"/>
            <a:ext cx="3276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>
              <a:defRPr/>
            </a:pPr>
            <a:endParaRPr lang="en-US" altLang="en-US">
              <a:solidFill>
                <a:srgbClr val="0F56DC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39" name="Line 3">
            <a:extLst>
              <a:ext uri="{FF2B5EF4-FFF2-40B4-BE49-F238E27FC236}">
                <a16:creationId xmlns:a16="http://schemas.microsoft.com/office/drawing/2014/main" id="{83492053-5D40-55DD-F73B-8BB11A2D6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410200"/>
            <a:ext cx="7543800" cy="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219170">
              <a:defRPr/>
            </a:pPr>
            <a:endParaRPr lang="en-US" sz="2400">
              <a:solidFill>
                <a:srgbClr val="0F56DC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0" name="Text Box 15">
            <a:extLst>
              <a:ext uri="{FF2B5EF4-FFF2-40B4-BE49-F238E27FC236}">
                <a16:creationId xmlns:a16="http://schemas.microsoft.com/office/drawing/2014/main" id="{2D775710-61ED-D0B1-13A0-C4E520B1B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901" y="5555612"/>
            <a:ext cx="837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Time</a:t>
            </a:r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id="{5AE33876-2792-856C-0008-77F24C452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338" y="4375151"/>
            <a:ext cx="1500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Vaccination</a:t>
            </a:r>
          </a:p>
        </p:txBody>
      </p:sp>
      <p:sp>
        <p:nvSpPr>
          <p:cNvPr id="56" name="Rectangle 8">
            <a:extLst>
              <a:ext uri="{FF2B5EF4-FFF2-40B4-BE49-F238E27FC236}">
                <a16:creationId xmlns:a16="http://schemas.microsoft.com/office/drawing/2014/main" id="{B3A82ECB-F053-AB58-0A35-E56ADA5B0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499" y="3435990"/>
            <a:ext cx="7120077" cy="457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Treatment /prophylaxis</a:t>
            </a:r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DD23DA6A-377A-6343-7944-EFB743FC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978789"/>
            <a:ext cx="7120073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Maintain essential services/ response activities</a:t>
            </a: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24284196-A369-E078-D9BD-1E58E65D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599" y="2438400"/>
            <a:ext cx="698038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Provide quality medical care</a:t>
            </a:r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3471B1D3-AAFB-25A3-B228-E7E07289D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599" y="1935480"/>
            <a:ext cx="6980375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170"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Bahnschrift" panose="020B0502040204020203" pitchFamily="34" charset="0"/>
                <a:cs typeface="Gotham Medium" pitchFamily="2" charset="0"/>
              </a:rPr>
              <a:t>NPI Interventions to prevent disease  transmission</a:t>
            </a:r>
          </a:p>
        </p:txBody>
      </p:sp>
    </p:spTree>
    <p:extLst>
      <p:ext uri="{BB962C8B-B14F-4D97-AF65-F5344CB8AC3E}">
        <p14:creationId xmlns:p14="http://schemas.microsoft.com/office/powerpoint/2010/main" val="2276164036"/>
      </p:ext>
    </p:extLst>
  </p:cSld>
  <p:clrMapOvr>
    <a:masterClrMapping/>
  </p:clrMapOvr>
</p:sld>
</file>

<file path=ppt/theme/theme1.xml><?xml version="1.0" encoding="utf-8"?>
<a:theme xmlns:a="http://schemas.openxmlformats.org/drawingml/2006/main" name="NCEH_ATSDR_combined">
  <a:themeElements>
    <a:clrScheme name="Custom 1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2F3E6CF-D9EB-4DC0-9C0C-9DCC79D652ED}" vid="{5DCAAA7A-9CA0-4822-93BE-22D8E65074A7}"/>
    </a:ext>
  </a:extLst>
</a:theme>
</file>

<file path=ppt/theme/theme2.xml><?xml version="1.0" encoding="utf-8"?>
<a:theme xmlns:a="http://schemas.openxmlformats.org/drawingml/2006/main" name="1_NCEH_ATSDR_combined">
  <a:themeElements>
    <a:clrScheme name="Custom 1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2F3E6CF-D9EB-4DC0-9C0C-9DCC79D652ED}" vid="{C3EDB360-6E9D-47A2-BC2C-E3531B32F02E}"/>
    </a:ext>
  </a:extLst>
</a:theme>
</file>

<file path=ppt/theme/theme3.xml><?xml version="1.0" encoding="utf-8"?>
<a:theme xmlns:a="http://schemas.openxmlformats.org/drawingml/2006/main" name="2_NCEH_ATSDR_combined">
  <a:themeElements>
    <a:clrScheme name="Custom 1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NCEH_ATSDR_combined">
  <a:themeElements>
    <a:clrScheme name="Custom 2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NCEH_ATSDR_combined">
  <a:themeElements>
    <a:clrScheme name="Custom 10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2F3E6CF-D9EB-4DC0-9C0C-9DCC79D652ED}" vid="{5DCAAA7A-9CA0-4822-93BE-22D8E65074A7}"/>
    </a:ext>
  </a:extLst>
</a:theme>
</file>

<file path=ppt/theme/theme6.xml><?xml version="1.0" encoding="utf-8"?>
<a:theme xmlns:a="http://schemas.openxmlformats.org/drawingml/2006/main" name="1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CDC_22_aq_1" id="{428680E5-D174-674E-8B63-6DE4D37E5BFB}" vid="{6CFD50FF-B8FF-3D41-930C-22D5FFF3BB8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bd17f0-20ce-47b8-8fab-0f4977a45858" xsi:nil="true"/>
    <lcf76f155ced4ddcb4097134ff3c332f xmlns="b9ac1f7a-0a6a-47c2-9ef5-206c70df2c8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0D135371FC5439BF22EF9EF3B3C55" ma:contentTypeVersion="15" ma:contentTypeDescription="Create a new document." ma:contentTypeScope="" ma:versionID="4178b52860caa7c0d88a8447bb2068e8">
  <xsd:schema xmlns:xsd="http://www.w3.org/2001/XMLSchema" xmlns:xs="http://www.w3.org/2001/XMLSchema" xmlns:p="http://schemas.microsoft.com/office/2006/metadata/properties" xmlns:ns2="b9ac1f7a-0a6a-47c2-9ef5-206c70df2c8c" xmlns:ns3="3cbd17f0-20ce-47b8-8fab-0f4977a45858" targetNamespace="http://schemas.microsoft.com/office/2006/metadata/properties" ma:root="true" ma:fieldsID="efef5dc73d26a4406c0b30264b218995" ns2:_="" ns3:_="">
    <xsd:import namespace="b9ac1f7a-0a6a-47c2-9ef5-206c70df2c8c"/>
    <xsd:import namespace="3cbd17f0-20ce-47b8-8fab-0f4977a45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c1f7a-0a6a-47c2-9ef5-206c70df2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8cdae13-a1e9-4274-82f2-d193c12fbf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d17f0-20ce-47b8-8fab-0f4977a458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ba3f41d-f15b-4c38-abbe-c31377b18207}" ma:internalName="TaxCatchAll" ma:showField="CatchAllData" ma:web="3cbd17f0-20ce-47b8-8fab-0f4977a458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ACEA1E-CAFA-4378-909D-FC02000C10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E30CC3-1AAD-4DE8-ADFB-CC8605869168}">
  <ds:schemaRefs>
    <ds:schemaRef ds:uri="http://purl.org/dc/elements/1.1/"/>
    <ds:schemaRef ds:uri="http://schemas.microsoft.com/office/2006/metadata/properties"/>
    <ds:schemaRef ds:uri="b9ac1f7a-0a6a-47c2-9ef5-206c70df2c8c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3cbd17f0-20ce-47b8-8fab-0f4977a4585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AB0D70-85AC-498B-80C4-554369C27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ac1f7a-0a6a-47c2-9ef5-206c70df2c8c"/>
    <ds:schemaRef ds:uri="3cbd17f0-20ce-47b8-8fab-0f4977a45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16x9TEMPLATE_NCEZID_toned</Template>
  <TotalTime>5944</TotalTime>
  <Words>1851</Words>
  <Application>Microsoft Office PowerPoint</Application>
  <PresentationFormat>Widescreen</PresentationFormat>
  <Paragraphs>191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Wingdings</vt:lpstr>
      <vt:lpstr>Gotham Bold</vt:lpstr>
      <vt:lpstr>Courier New</vt:lpstr>
      <vt:lpstr>Bahnschrift</vt:lpstr>
      <vt:lpstr>Gotham Book</vt:lpstr>
      <vt:lpstr>Calibri</vt:lpstr>
      <vt:lpstr>Myriad Web Pro</vt:lpstr>
      <vt:lpstr>Arial</vt:lpstr>
      <vt:lpstr>Gotham Medium</vt:lpstr>
      <vt:lpstr>NCEH_ATSDR_combined</vt:lpstr>
      <vt:lpstr>1_NCEH_ATSDR_combined</vt:lpstr>
      <vt:lpstr>2_NCEH_ATSDR_combined</vt:lpstr>
      <vt:lpstr>4_NCEH_ATSDR_combined</vt:lpstr>
      <vt:lpstr>5_NCEH_ATSDR_combined</vt:lpstr>
      <vt:lpstr>1_Master</vt:lpstr>
      <vt:lpstr>Infection Prevention and Control  during a Pandemic Outbreak             </vt:lpstr>
      <vt:lpstr>Pandemic challenges unraveled U.S. progress on AR.</vt:lpstr>
      <vt:lpstr>COVID-19 demonstrated the many AR challenges pandemics pose.</vt:lpstr>
      <vt:lpstr>COVID-19 also demonstrated the primacy of infection prevention and control in pandemic response.</vt:lpstr>
      <vt:lpstr>We are better positioned now than pre-pandemic:  Healthcare-public health collaboration for IPC</vt:lpstr>
      <vt:lpstr>We are better positioned now than pre-pandemic:  Data for action</vt:lpstr>
      <vt:lpstr>We are better positioned now than pre-pandemic:  Expanded and just-in-time training for all HCWs</vt:lpstr>
      <vt:lpstr>Gaps still exist in the “new normal”</vt:lpstr>
      <vt:lpstr>Influenza Pandemic Response Components</vt:lpstr>
      <vt:lpstr>Invest in innovations now to prevent infections: Vaccines. </vt:lpstr>
      <vt:lpstr>Invest in innovations now to prevent infections: Decolonizing agents. </vt:lpstr>
      <vt:lpstr>Invest in innovations now to prevent infections: Better device technologies. </vt:lpstr>
      <vt:lpstr>Invest in innovations now to prevent infections: Prevention-focused policies &amp; practices. </vt:lpstr>
      <vt:lpstr>What’s Needed </vt:lpstr>
      <vt:lpstr>Thank you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Wan, Ellen (CDC/DDID/NCEZID/DHQP)</dc:creator>
  <cp:lastModifiedBy>Karki, Vidit (HHS/ASPA) (CTR)</cp:lastModifiedBy>
  <cp:revision>222</cp:revision>
  <dcterms:created xsi:type="dcterms:W3CDTF">2019-09-03T16:40:18Z</dcterms:created>
  <dcterms:modified xsi:type="dcterms:W3CDTF">2022-12-28T14:49:29Z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0x0101007800D135371FC5439BF22EF9EF3B3C55</vt:lpwstr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2022-08-07T21:06:50Z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24ea10bc-ec88-4bd9-ae6a-0580fd0f47a4</vt:lpwstr>
  </property>
  <property fmtid="{D5CDD505-2E9C-101B-9397-08002B2CF9AE}" pid="10" name="MSIP_Label_7b94a7b8-f06c-4dfe-bdcc-9b548fd58c31_ContentBits">
    <vt:lpwstr>0</vt:lpwstr>
  </property>
  <property fmtid="{D5CDD505-2E9C-101B-9397-08002B2CF9AE}" pid="11" name="MediaServiceImageTags">
    <vt:lpwstr/>
  </property>
</Properties>
</file>