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</p:sldMasterIdLst>
  <p:notesMasterIdLst>
    <p:notesMasterId r:id="rId15"/>
  </p:notesMasterIdLst>
  <p:sldIdLst>
    <p:sldId id="256" r:id="rId2"/>
    <p:sldId id="261" r:id="rId3"/>
    <p:sldId id="259" r:id="rId4"/>
    <p:sldId id="260" r:id="rId5"/>
    <p:sldId id="257" r:id="rId6"/>
    <p:sldId id="262" r:id="rId7"/>
    <p:sldId id="258" r:id="rId8"/>
    <p:sldId id="263" r:id="rId9"/>
    <p:sldId id="266" r:id="rId10"/>
    <p:sldId id="267" r:id="rId11"/>
    <p:sldId id="1429" r:id="rId12"/>
    <p:sldId id="1430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294B"/>
    <a:srgbClr val="E84A27"/>
    <a:srgbClr val="131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1"/>
    <p:restoredTop sz="84797" autoAdjust="0"/>
  </p:normalViewPr>
  <p:slideViewPr>
    <p:cSldViewPr snapToGrid="0" snapToObjects="1">
      <p:cViewPr varScale="1">
        <p:scale>
          <a:sx n="53" d="100"/>
          <a:sy n="53" d="100"/>
        </p:scale>
        <p:origin x="1280" y="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7" d="100"/>
        <a:sy n="147" d="100"/>
      </p:scale>
      <p:origin x="0" y="-19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04159E-4837-4D4C-BDC2-03D1392E200E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AB3B86-7B91-F344-A837-A8CD7E79C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320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B3B86-7B91-F344-A837-A8CD7E79C21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58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B3B86-7B91-F344-A837-A8CD7E79C21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281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B3B86-7B91-F344-A837-A8CD7E79C21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623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B3B86-7B91-F344-A837-A8CD7E79C21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64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34809-F69F-0D48-97F8-9CF76A5308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1340" y="1122363"/>
            <a:ext cx="5785769" cy="238760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Title Here:</a:t>
            </a:r>
            <a:br>
              <a:rPr lang="en-US" sz="4000" b="1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</a:br>
            <a:r>
              <a:rPr lang="en-US" sz="4000" b="1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Tell Your</a:t>
            </a:r>
            <a:br>
              <a:rPr lang="en-US" sz="4000" b="1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</a:br>
            <a:r>
              <a:rPr lang="en-US" sz="4000" b="1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Illinois Story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FA99F5-1DAB-644E-87BD-7B2BE337DBB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1340" y="3602038"/>
            <a:ext cx="5785769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Name: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5E86B4-4E28-5743-B958-4D04BD329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6C45-97B4-7545-8562-07255BCE2FE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6F68A1-EB41-F34E-97FD-7F64F604AF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37075" y="5718264"/>
            <a:ext cx="3117851" cy="80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320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B210D-E74D-9F46-BBEB-61CE8DBFB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7874" y="6095093"/>
            <a:ext cx="2743200" cy="365125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7306C45-97B4-7545-8562-07255BCE2F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26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C4261-61FB-7142-9417-2F78D37976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8823" y="365125"/>
            <a:ext cx="9614263" cy="1325563"/>
          </a:xfrm>
        </p:spPr>
        <p:txBody>
          <a:bodyPr/>
          <a:lstStyle>
            <a:lvl1pPr algn="ctr">
              <a:defRPr b="1" i="0">
                <a:solidFill>
                  <a:srgbClr val="E84A27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Hello.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12F32-5110-BE43-86BA-CB778EC42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823" y="1690688"/>
            <a:ext cx="9614263" cy="3625895"/>
          </a:xfrm>
        </p:spPr>
        <p:txBody>
          <a:bodyPr/>
          <a:lstStyle>
            <a:lvl1pPr>
              <a:defRPr>
                <a:solidFill>
                  <a:srgbClr val="13294B"/>
                </a:solidFill>
              </a:defRPr>
            </a:lvl1pPr>
            <a:lvl2pPr>
              <a:defRPr>
                <a:solidFill>
                  <a:srgbClr val="13294B"/>
                </a:solidFill>
              </a:defRPr>
            </a:lvl2pPr>
            <a:lvl3pPr>
              <a:defRPr>
                <a:solidFill>
                  <a:srgbClr val="13294B"/>
                </a:solidFill>
              </a:defRPr>
            </a:lvl3pPr>
            <a:lvl4pPr>
              <a:defRPr>
                <a:solidFill>
                  <a:srgbClr val="13294B"/>
                </a:solidFill>
              </a:defRPr>
            </a:lvl4pPr>
            <a:lvl5pPr>
              <a:defRPr>
                <a:solidFill>
                  <a:srgbClr val="13294B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963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26ADA6-32C7-6D47-94AB-D149FA9C1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7FDBC8-5F1C-654A-9325-61F4244133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1FB5C-A5C2-4C44-A9DF-4F6A196EC0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06C45-97B4-7545-8562-07255BCE2F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080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E84A27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3294B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3294B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3294B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3294B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3294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13" Type="http://schemas.openxmlformats.org/officeDocument/2006/relationships/image" Target="../media/image30.jpeg"/><Relationship Id="rId3" Type="http://schemas.openxmlformats.org/officeDocument/2006/relationships/image" Target="../media/image20.png"/><Relationship Id="rId7" Type="http://schemas.openxmlformats.org/officeDocument/2006/relationships/image" Target="../media/image24.tiff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tiff"/><Relationship Id="rId11" Type="http://schemas.openxmlformats.org/officeDocument/2006/relationships/image" Target="../media/image28.tiff"/><Relationship Id="rId5" Type="http://schemas.openxmlformats.org/officeDocument/2006/relationships/image" Target="../media/image22.tiff"/><Relationship Id="rId15" Type="http://schemas.openxmlformats.org/officeDocument/2006/relationships/image" Target="../media/image32.png"/><Relationship Id="rId10" Type="http://schemas.openxmlformats.org/officeDocument/2006/relationships/image" Target="../media/image27.tiff"/><Relationship Id="rId4" Type="http://schemas.openxmlformats.org/officeDocument/2006/relationships/image" Target="../media/image21.tiff"/><Relationship Id="rId9" Type="http://schemas.openxmlformats.org/officeDocument/2006/relationships/image" Target="../media/image26.tiff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83CDB9E-798C-A842-B031-6BFA04385C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3555" y="661987"/>
            <a:ext cx="11379200" cy="2062163"/>
          </a:xfrm>
        </p:spPr>
        <p:txBody>
          <a:bodyPr>
            <a:noAutofit/>
          </a:bodyPr>
          <a:lstStyle/>
          <a:p>
            <a:pPr algn="ctr"/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Evolutionarily-Informed Community Surveillance of AMR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C2F9A5BC-DE40-064D-98AE-B1AA2F2743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53196" y="3932238"/>
            <a:ext cx="5685609" cy="16557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Rachel Whitaker and Helen Nguyen</a:t>
            </a:r>
          </a:p>
          <a:p>
            <a:pPr marL="0" indent="0" algn="ctr">
              <a:buNone/>
            </a:pPr>
            <a:endParaRPr lang="en-US" sz="36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F2803B-FCB4-3509-A730-B663A511B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6C45-97B4-7545-8562-07255BCE2FE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583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F3249A-EDD8-FCED-4DBF-BADE5E858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6C45-97B4-7545-8562-07255BCE2FE0}" type="slidenum">
              <a:rPr lang="en-US" sz="2000" smtClean="0">
                <a:solidFill>
                  <a:schemeClr val="bg1"/>
                </a:solidFill>
              </a:rPr>
              <a:pPr/>
              <a:t>10</a:t>
            </a:fld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13" name="组合 8">
            <a:extLst>
              <a:ext uri="{FF2B5EF4-FFF2-40B4-BE49-F238E27FC236}">
                <a16:creationId xmlns:a16="http://schemas.microsoft.com/office/drawing/2014/main" id="{47CC97B1-538B-448A-8D76-24390E275B06}"/>
              </a:ext>
            </a:extLst>
          </p:cNvPr>
          <p:cNvGrpSpPr/>
          <p:nvPr/>
        </p:nvGrpSpPr>
        <p:grpSpPr>
          <a:xfrm>
            <a:off x="496957" y="69574"/>
            <a:ext cx="10883646" cy="6858000"/>
            <a:chOff x="0" y="0"/>
            <a:chExt cx="10883646" cy="6858000"/>
          </a:xfrm>
        </p:grpSpPr>
        <p:pic>
          <p:nvPicPr>
            <p:cNvPr id="14" name="图片 4">
              <a:extLst>
                <a:ext uri="{FF2B5EF4-FFF2-40B4-BE49-F238E27FC236}">
                  <a16:creationId xmlns:a16="http://schemas.microsoft.com/office/drawing/2014/main" id="{CA98410A-0EF0-4AAB-B3BF-34F72AC59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0883646" cy="6858000"/>
            </a:xfrm>
            <a:prstGeom prst="rect">
              <a:avLst/>
            </a:prstGeom>
          </p:spPr>
        </p:pic>
        <p:sp>
          <p:nvSpPr>
            <p:cNvPr id="15" name="矩形 5">
              <a:extLst>
                <a:ext uri="{FF2B5EF4-FFF2-40B4-BE49-F238E27FC236}">
                  <a16:creationId xmlns:a16="http://schemas.microsoft.com/office/drawing/2014/main" id="{364A29CA-14BF-471D-8EA9-9C921AD67BA4}"/>
                </a:ext>
              </a:extLst>
            </p:cNvPr>
            <p:cNvSpPr/>
            <p:nvPr/>
          </p:nvSpPr>
          <p:spPr>
            <a:xfrm>
              <a:off x="10143681" y="1793966"/>
              <a:ext cx="184685" cy="9579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星形: 五角 6">
              <a:extLst>
                <a:ext uri="{FF2B5EF4-FFF2-40B4-BE49-F238E27FC236}">
                  <a16:creationId xmlns:a16="http://schemas.microsoft.com/office/drawing/2014/main" id="{0D4B5010-E95F-442C-B0C0-82E831895B97}"/>
                </a:ext>
              </a:extLst>
            </p:cNvPr>
            <p:cNvSpPr/>
            <p:nvPr/>
          </p:nvSpPr>
          <p:spPr>
            <a:xfrm>
              <a:off x="2661216" y="4330722"/>
              <a:ext cx="185501" cy="214041"/>
            </a:xfrm>
            <a:prstGeom prst="star5">
              <a:avLst/>
            </a:prstGeom>
            <a:solidFill>
              <a:srgbClr val="B8A1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7">
              <a:extLst>
                <a:ext uri="{FF2B5EF4-FFF2-40B4-BE49-F238E27FC236}">
                  <a16:creationId xmlns:a16="http://schemas.microsoft.com/office/drawing/2014/main" id="{A78AC4FD-8A56-4245-95C9-BC46DA8E17B9}"/>
                </a:ext>
              </a:extLst>
            </p:cNvPr>
            <p:cNvSpPr/>
            <p:nvPr/>
          </p:nvSpPr>
          <p:spPr>
            <a:xfrm>
              <a:off x="6723763" y="3657600"/>
              <a:ext cx="1098385" cy="644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6">
            <a:extLst>
              <a:ext uri="{FF2B5EF4-FFF2-40B4-BE49-F238E27FC236}">
                <a16:creationId xmlns:a16="http://schemas.microsoft.com/office/drawing/2014/main" id="{A9B3D8FB-1D02-43BB-82FF-180D5038DEEE}"/>
              </a:ext>
            </a:extLst>
          </p:cNvPr>
          <p:cNvGrpSpPr/>
          <p:nvPr/>
        </p:nvGrpSpPr>
        <p:grpSpPr>
          <a:xfrm>
            <a:off x="2576966" y="4371541"/>
            <a:ext cx="8248357" cy="2093706"/>
            <a:chOff x="2080009" y="4301967"/>
            <a:chExt cx="8248357" cy="2093706"/>
          </a:xfrm>
        </p:grpSpPr>
        <p:pic>
          <p:nvPicPr>
            <p:cNvPr id="19" name="图片 10">
              <a:extLst>
                <a:ext uri="{FF2B5EF4-FFF2-40B4-BE49-F238E27FC236}">
                  <a16:creationId xmlns:a16="http://schemas.microsoft.com/office/drawing/2014/main" id="{0A521C10-9FD0-4201-84C2-3E068DE34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72826" y="4301967"/>
              <a:ext cx="6655540" cy="2093706"/>
            </a:xfrm>
            <a:prstGeom prst="rect">
              <a:avLst/>
            </a:prstGeom>
            <a:ln w="19050">
              <a:solidFill>
                <a:schemeClr val="accent1"/>
              </a:solidFill>
              <a:prstDash val="lgDash"/>
            </a:ln>
          </p:spPr>
        </p:pic>
        <p:sp>
          <p:nvSpPr>
            <p:cNvPr id="20" name="矩形 11">
              <a:extLst>
                <a:ext uri="{FF2B5EF4-FFF2-40B4-BE49-F238E27FC236}">
                  <a16:creationId xmlns:a16="http://schemas.microsoft.com/office/drawing/2014/main" id="{7B6F21BC-33FA-4053-A5CB-CE7EBB713E7C}"/>
                </a:ext>
              </a:extLst>
            </p:cNvPr>
            <p:cNvSpPr/>
            <p:nvPr/>
          </p:nvSpPr>
          <p:spPr>
            <a:xfrm>
              <a:off x="2080009" y="4372469"/>
              <a:ext cx="974690" cy="440691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1" name="直接连接符 13">
              <a:extLst>
                <a:ext uri="{FF2B5EF4-FFF2-40B4-BE49-F238E27FC236}">
                  <a16:creationId xmlns:a16="http://schemas.microsoft.com/office/drawing/2014/main" id="{895658B0-C36F-47AC-87E7-C15D7059FF09}"/>
                </a:ext>
              </a:extLst>
            </p:cNvPr>
            <p:cNvCxnSpPr>
              <a:cxnSpLocks/>
              <a:stCxn id="20" idx="3"/>
              <a:endCxn id="19" idx="1"/>
            </p:cNvCxnSpPr>
            <p:nvPr/>
          </p:nvCxnSpPr>
          <p:spPr>
            <a:xfrm>
              <a:off x="3054699" y="4592815"/>
              <a:ext cx="618127" cy="756005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849C07E4-C4C5-4C5A-A79F-2132EB65304B}"/>
              </a:ext>
            </a:extLst>
          </p:cNvPr>
          <p:cNvSpPr txBox="1">
            <a:spLocks/>
          </p:cNvSpPr>
          <p:nvPr/>
        </p:nvSpPr>
        <p:spPr>
          <a:xfrm>
            <a:off x="353157" y="776824"/>
            <a:ext cx="38228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E84A27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defTabSz="457200" eaLnBrk="0" fontAlgn="base" hangingPunct="0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2800" dirty="0"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A plasmid from the pork plant sample shares common sequences with plasmids of other enteric bacteria</a:t>
            </a:r>
          </a:p>
        </p:txBody>
      </p:sp>
    </p:spTree>
    <p:extLst>
      <p:ext uri="{BB962C8B-B14F-4D97-AF65-F5344CB8AC3E}">
        <p14:creationId xmlns:p14="http://schemas.microsoft.com/office/powerpoint/2010/main" val="89923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601B7-B94D-144E-BD32-1361BF0BF2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52588" y="4943247"/>
            <a:ext cx="11482387" cy="1325563"/>
          </a:xfrm>
        </p:spPr>
        <p:txBody>
          <a:bodyPr>
            <a:normAutofit/>
          </a:bodyPr>
          <a:lstStyle/>
          <a:p>
            <a:r>
              <a:rPr lang="en-US" sz="2000" dirty="0"/>
              <a:t>Target the carrier of resistance before it reaches epidemic proportions.</a:t>
            </a:r>
          </a:p>
        </p:txBody>
      </p:sp>
      <p:pic>
        <p:nvPicPr>
          <p:cNvPr id="3" name="image1.png" descr="Diagram&#10;&#10;Description automatically generated">
            <a:extLst>
              <a:ext uri="{FF2B5EF4-FFF2-40B4-BE49-F238E27FC236}">
                <a16:creationId xmlns:a16="http://schemas.microsoft.com/office/drawing/2014/main" id="{DBCBFA4B-AA5F-1903-6CE5-BF19603F317E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41428" y="1181961"/>
            <a:ext cx="7189710" cy="4060849"/>
          </a:xfrm>
          <a:prstGeom prst="rect">
            <a:avLst/>
          </a:prstGeom>
          <a:ln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F3249A-EDD8-FCED-4DBF-BADE5E858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6C45-97B4-7545-8562-07255BCE2FE0}" type="slidenum">
              <a:rPr lang="en-US" sz="2000" smtClean="0">
                <a:solidFill>
                  <a:schemeClr val="bg1"/>
                </a:solidFill>
              </a:rPr>
              <a:pPr/>
              <a:t>11</a:t>
            </a:fld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7C7242-E530-9256-FE2A-9717B60F3BB4}"/>
              </a:ext>
            </a:extLst>
          </p:cNvPr>
          <p:cNvSpPr txBox="1"/>
          <p:nvPr/>
        </p:nvSpPr>
        <p:spPr>
          <a:xfrm>
            <a:off x="722709" y="131922"/>
            <a:ext cx="10537031" cy="9233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sz="2000" b="1" i="0">
                <a:solidFill>
                  <a:srgbClr val="E84A27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 sz="2800" dirty="0"/>
              <a:t>Resistance emergence should be monitored and predicted in the interdependent multi-scale networks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37FE57-D145-41AC-9D1E-A7EA0149C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2156" y="3082710"/>
            <a:ext cx="2978942" cy="21841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130E19-4346-412E-AE00-7C6F649E41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74" t="21826" b="5787"/>
          <a:stretch/>
        </p:blipFill>
        <p:spPr>
          <a:xfrm>
            <a:off x="8563897" y="1245024"/>
            <a:ext cx="3065871" cy="164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157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bout · Mohammed El-Kebir">
            <a:extLst>
              <a:ext uri="{FF2B5EF4-FFF2-40B4-BE49-F238E27FC236}">
                <a16:creationId xmlns:a16="http://schemas.microsoft.com/office/drawing/2014/main" id="{42AE9094-3148-E7BA-0785-3FCE9B31E2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9" t="13065" r="15903" b="5801"/>
          <a:stretch/>
        </p:blipFill>
        <p:spPr bwMode="auto">
          <a:xfrm>
            <a:off x="7012485" y="2613458"/>
            <a:ext cx="1639766" cy="181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91E5A2-D936-62FC-5187-FBD5A2C67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6C45-97B4-7545-8562-07255BCE2FE0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898265-F713-2714-6458-46261C64F6E0}"/>
              </a:ext>
            </a:extLst>
          </p:cNvPr>
          <p:cNvSpPr txBox="1"/>
          <p:nvPr/>
        </p:nvSpPr>
        <p:spPr>
          <a:xfrm>
            <a:off x="521303" y="138801"/>
            <a:ext cx="10537031" cy="9233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sz="2000" b="1" i="0">
                <a:solidFill>
                  <a:srgbClr val="E84A27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 sz="2800" dirty="0"/>
              <a:t>Acknowledgements: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FAD2E9-A91A-14E2-6314-796BBEDB2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8688" y="496097"/>
            <a:ext cx="4501026" cy="4184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DE8B6A-D0EC-00B4-F670-9F6F1AB8C253}"/>
              </a:ext>
            </a:extLst>
          </p:cNvPr>
          <p:cNvSpPr txBox="1"/>
          <p:nvPr/>
        </p:nvSpPr>
        <p:spPr>
          <a:xfrm>
            <a:off x="3590374" y="964518"/>
            <a:ext cx="33794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Infection Genomics for One Health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C5DE6C-C8B2-8177-D10F-6419ECFA821C}"/>
              </a:ext>
            </a:extLst>
          </p:cNvPr>
          <p:cNvSpPr txBox="1"/>
          <p:nvPr/>
        </p:nvSpPr>
        <p:spPr>
          <a:xfrm>
            <a:off x="3640667" y="1395845"/>
            <a:ext cx="428866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Book" panose="02000503020000020003" pitchFamily="2" charset="0"/>
                <a:ea typeface="Arial" charset="0"/>
                <a:cs typeface="Arial" charset="0"/>
              </a:rPr>
              <a:t>Rachel Whitaker</a:t>
            </a:r>
          </a:p>
          <a:p>
            <a:pPr marL="345281" lvl="1" indent="-165497">
              <a:buFont typeface="Arial" charset="0"/>
              <a:buChar char="•"/>
            </a:pPr>
            <a:r>
              <a:rPr lang="en-US" sz="1400" i="1" dirty="0">
                <a:solidFill>
                  <a:schemeClr val="accent6">
                    <a:lumMod val="75000"/>
                  </a:schemeClr>
                </a:solidFill>
                <a:latin typeface="Avenir Book" panose="02000503020000020003" pitchFamily="2" charset="0"/>
                <a:ea typeface="Arial" charset="0"/>
                <a:cs typeface="Arial" charset="0"/>
              </a:rPr>
              <a:t>Microbiology</a:t>
            </a:r>
          </a:p>
          <a:p>
            <a:r>
              <a:rPr lang="en-US" sz="1400" dirty="0">
                <a:latin typeface="Avenir Book" panose="02000503020000020003" pitchFamily="2" charset="0"/>
                <a:ea typeface="Arial" charset="0"/>
                <a:cs typeface="Arial" charset="0"/>
              </a:rPr>
              <a:t>Rebecca Smith</a:t>
            </a:r>
          </a:p>
          <a:p>
            <a:pPr marL="345281" lvl="1" indent="-164306">
              <a:buFont typeface="Arial" charset="0"/>
              <a:buChar char="•"/>
            </a:pPr>
            <a:r>
              <a:rPr lang="en-US" sz="1400" i="1" dirty="0">
                <a:solidFill>
                  <a:schemeClr val="accent6">
                    <a:lumMod val="75000"/>
                  </a:schemeClr>
                </a:solidFill>
                <a:latin typeface="Avenir Book" panose="02000503020000020003" pitchFamily="2" charset="0"/>
                <a:ea typeface="Arial" charset="0"/>
                <a:cs typeface="Arial" charset="0"/>
              </a:rPr>
              <a:t>Epidemiology</a:t>
            </a:r>
          </a:p>
          <a:p>
            <a:r>
              <a:rPr lang="en-US" sz="1400" dirty="0">
                <a:latin typeface="Avenir Book" panose="02000503020000020003" pitchFamily="2" charset="0"/>
                <a:ea typeface="Arial" charset="0"/>
                <a:cs typeface="Arial" charset="0"/>
              </a:rPr>
              <a:t>Ellen Moodie</a:t>
            </a:r>
          </a:p>
          <a:p>
            <a:pPr marL="345281" lvl="1" indent="-164306">
              <a:buFont typeface="Arial" charset="0"/>
              <a:buChar char="•"/>
            </a:pPr>
            <a:r>
              <a:rPr lang="en-US" sz="1400" i="1" dirty="0">
                <a:solidFill>
                  <a:schemeClr val="accent6">
                    <a:lumMod val="75000"/>
                  </a:schemeClr>
                </a:solidFill>
                <a:latin typeface="Avenir Book" panose="02000503020000020003" pitchFamily="2" charset="0"/>
                <a:ea typeface="Arial" charset="0"/>
                <a:cs typeface="Arial" charset="0"/>
              </a:rPr>
              <a:t>Anthropology</a:t>
            </a:r>
          </a:p>
          <a:p>
            <a:r>
              <a:rPr lang="en-US" sz="1400" dirty="0">
                <a:latin typeface="Avenir Book" panose="02000503020000020003" pitchFamily="2" charset="0"/>
                <a:ea typeface="Arial" charset="0"/>
                <a:cs typeface="Arial" charset="0"/>
              </a:rPr>
              <a:t>Mohammed El-</a:t>
            </a:r>
            <a:r>
              <a:rPr lang="en-US" sz="1400" dirty="0" err="1">
                <a:latin typeface="Avenir Book" panose="02000503020000020003" pitchFamily="2" charset="0"/>
                <a:ea typeface="Arial" charset="0"/>
                <a:cs typeface="Arial" charset="0"/>
              </a:rPr>
              <a:t>Kebir</a:t>
            </a:r>
            <a:endParaRPr lang="en-US" sz="1400" dirty="0">
              <a:latin typeface="Avenir Book" panose="02000503020000020003" pitchFamily="2" charset="0"/>
              <a:ea typeface="Arial" charset="0"/>
              <a:cs typeface="Arial" charset="0"/>
            </a:endParaRPr>
          </a:p>
          <a:p>
            <a:pPr marL="345281" lvl="1" indent="-164306">
              <a:buFont typeface="Arial" charset="0"/>
              <a:buChar char="•"/>
            </a:pPr>
            <a:r>
              <a:rPr lang="en-US" sz="1400" i="1" dirty="0">
                <a:solidFill>
                  <a:schemeClr val="accent6">
                    <a:lumMod val="75000"/>
                  </a:schemeClr>
                </a:solidFill>
                <a:latin typeface="Avenir Book" panose="02000503020000020003" pitchFamily="2" charset="0"/>
                <a:cs typeface="Arial" charset="0"/>
              </a:rPr>
              <a:t>Computer Science</a:t>
            </a:r>
          </a:p>
          <a:p>
            <a:r>
              <a:rPr lang="en-US" sz="1400" dirty="0">
                <a:latin typeface="Avenir Book" panose="02000503020000020003" pitchFamily="2" charset="0"/>
                <a:ea typeface="Arial" charset="0"/>
                <a:cs typeface="Arial" charset="0"/>
              </a:rPr>
              <a:t>Katy Heath</a:t>
            </a:r>
          </a:p>
          <a:p>
            <a:pPr marL="350044" lvl="1" indent="-169069">
              <a:buFont typeface="Arial" charset="0"/>
              <a:buChar char="•"/>
            </a:pPr>
            <a:r>
              <a:rPr lang="en-US" sz="1400" i="1" dirty="0">
                <a:solidFill>
                  <a:schemeClr val="accent6">
                    <a:lumMod val="75000"/>
                  </a:schemeClr>
                </a:solidFill>
                <a:latin typeface="Avenir Book" panose="02000503020000020003" pitchFamily="2" charset="0"/>
                <a:ea typeface="Arial" charset="0"/>
                <a:cs typeface="Arial" charset="0"/>
              </a:rPr>
              <a:t>Mutualism Evolution</a:t>
            </a:r>
          </a:p>
          <a:p>
            <a:r>
              <a:rPr lang="en-US" sz="1400" dirty="0" err="1">
                <a:latin typeface="Avenir Book" panose="02000503020000020003" pitchFamily="2" charset="0"/>
                <a:ea typeface="Arial" charset="0"/>
                <a:cs typeface="Arial" charset="0"/>
              </a:rPr>
              <a:t>Zoi</a:t>
            </a:r>
            <a:r>
              <a:rPr lang="en-US" sz="1400" dirty="0">
                <a:latin typeface="Avenir Book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latin typeface="Avenir Book" panose="02000503020000020003" pitchFamily="2" charset="0"/>
                <a:ea typeface="Arial" charset="0"/>
                <a:cs typeface="Arial" charset="0"/>
              </a:rPr>
              <a:t>Rapti</a:t>
            </a:r>
            <a:endParaRPr lang="en-US" sz="1400" dirty="0">
              <a:latin typeface="Avenir Book" panose="02000503020000020003" pitchFamily="2" charset="0"/>
              <a:ea typeface="Arial" charset="0"/>
              <a:cs typeface="Arial" charset="0"/>
            </a:endParaRPr>
          </a:p>
          <a:p>
            <a:pPr marL="345281" lvl="1" indent="-164306">
              <a:buFont typeface="Arial" charset="0"/>
              <a:buChar char="•"/>
            </a:pPr>
            <a:r>
              <a:rPr lang="en-US" sz="1400" i="1" dirty="0">
                <a:solidFill>
                  <a:schemeClr val="accent6">
                    <a:lumMod val="75000"/>
                  </a:schemeClr>
                </a:solidFill>
                <a:latin typeface="Avenir Book" panose="02000503020000020003" pitchFamily="2" charset="0"/>
                <a:ea typeface="Arial" charset="0"/>
                <a:cs typeface="Arial" charset="0"/>
              </a:rPr>
              <a:t>Mathematical Modeling</a:t>
            </a:r>
          </a:p>
          <a:p>
            <a:r>
              <a:rPr lang="en-US" sz="1400" dirty="0">
                <a:latin typeface="Avenir Book" panose="02000503020000020003" pitchFamily="2" charset="0"/>
                <a:ea typeface="Arial" charset="0"/>
                <a:cs typeface="Arial" charset="0"/>
              </a:rPr>
              <a:t>Tandy </a:t>
            </a:r>
            <a:r>
              <a:rPr lang="en-US" sz="1400" dirty="0" err="1">
                <a:latin typeface="Avenir Book" panose="02000503020000020003" pitchFamily="2" charset="0"/>
                <a:ea typeface="Arial" charset="0"/>
                <a:cs typeface="Arial" charset="0"/>
              </a:rPr>
              <a:t>Warnow</a:t>
            </a:r>
            <a:endParaRPr lang="en-US" sz="1400" dirty="0">
              <a:latin typeface="Avenir Book" panose="02000503020000020003" pitchFamily="2" charset="0"/>
              <a:ea typeface="Arial" charset="0"/>
              <a:cs typeface="Arial" charset="0"/>
            </a:endParaRPr>
          </a:p>
          <a:p>
            <a:pPr marL="345281" lvl="1" indent="-164306">
              <a:buFont typeface="Arial" charset="0"/>
              <a:buChar char="•"/>
            </a:pPr>
            <a:r>
              <a:rPr lang="en-US" sz="1400" i="1" dirty="0" err="1">
                <a:solidFill>
                  <a:schemeClr val="accent6">
                    <a:lumMod val="75000"/>
                  </a:schemeClr>
                </a:solidFill>
                <a:latin typeface="Avenir Book" panose="02000503020000020003" pitchFamily="2" charset="0"/>
                <a:ea typeface="Arial" charset="0"/>
                <a:cs typeface="Arial" charset="0"/>
              </a:rPr>
              <a:t>Phylogenetics</a:t>
            </a:r>
            <a:endParaRPr lang="en-US" sz="1400" i="1" dirty="0">
              <a:solidFill>
                <a:schemeClr val="accent6">
                  <a:lumMod val="75000"/>
                </a:schemeClr>
              </a:solidFill>
              <a:latin typeface="Avenir Book" panose="02000503020000020003" pitchFamily="2" charset="0"/>
              <a:ea typeface="Arial" charset="0"/>
              <a:cs typeface="Arial" charset="0"/>
            </a:endParaRPr>
          </a:p>
          <a:p>
            <a:r>
              <a:rPr lang="en-US" sz="1400" dirty="0">
                <a:latin typeface="Avenir Book" panose="02000503020000020003" pitchFamily="2" charset="0"/>
                <a:ea typeface="Arial" charset="0"/>
                <a:cs typeface="Arial" charset="0"/>
              </a:rPr>
              <a:t>Chris Brooke</a:t>
            </a:r>
          </a:p>
          <a:p>
            <a:pPr marL="345281" lvl="1" indent="-164306">
              <a:buFont typeface="Arial" charset="0"/>
              <a:buChar char="•"/>
            </a:pPr>
            <a:r>
              <a:rPr lang="en-US" sz="1400" i="1" dirty="0">
                <a:solidFill>
                  <a:schemeClr val="accent6">
                    <a:lumMod val="75000"/>
                  </a:schemeClr>
                </a:solidFill>
                <a:latin typeface="Avenir Book" panose="02000503020000020003" pitchFamily="2" charset="0"/>
                <a:ea typeface="Arial" charset="0"/>
                <a:cs typeface="Arial" charset="0"/>
              </a:rPr>
              <a:t>Virus Evolution</a:t>
            </a:r>
          </a:p>
          <a:p>
            <a:r>
              <a:rPr lang="en-US" sz="1400" dirty="0">
                <a:latin typeface="Avenir Book" panose="02000503020000020003" pitchFamily="2" charset="0"/>
                <a:ea typeface="Arial" charset="0"/>
                <a:cs typeface="Arial" charset="0"/>
              </a:rPr>
              <a:t>Helen Nguyen</a:t>
            </a:r>
          </a:p>
          <a:p>
            <a:pPr marL="305991" lvl="1" indent="-125016">
              <a:buFont typeface="Arial" charset="0"/>
              <a:buChar char="•"/>
            </a:pPr>
            <a:r>
              <a:rPr lang="en-US" sz="1400" i="1" dirty="0">
                <a:solidFill>
                  <a:schemeClr val="accent6">
                    <a:lumMod val="75000"/>
                  </a:schemeClr>
                </a:solidFill>
                <a:latin typeface="Avenir Book" panose="02000503020000020003" pitchFamily="2" charset="0"/>
                <a:ea typeface="Arial" charset="0"/>
                <a:cs typeface="Arial" charset="0"/>
              </a:rPr>
              <a:t>Environmental Engineering</a:t>
            </a:r>
            <a:br>
              <a:rPr lang="en-US" sz="1400" dirty="0">
                <a:solidFill>
                  <a:schemeClr val="accent6">
                    <a:lumMod val="75000"/>
                  </a:schemeClr>
                </a:solidFill>
                <a:latin typeface="Avenir Book" panose="02000503020000020003" pitchFamily="2" charset="0"/>
                <a:ea typeface="Arial" charset="0"/>
                <a:cs typeface="Arial" charset="0"/>
              </a:rPr>
            </a:br>
            <a:endParaRPr lang="en-US" sz="1400" dirty="0">
              <a:solidFill>
                <a:schemeClr val="accent6">
                  <a:lumMod val="75000"/>
                </a:schemeClr>
              </a:solidFill>
              <a:latin typeface="Avenir Book" panose="02000503020000020003" pitchFamily="2" charset="0"/>
              <a:ea typeface="Arial" charset="0"/>
              <a:cs typeface="Arial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FBD7189-8C29-F20D-DE6A-9A65C1CD10F8}"/>
              </a:ext>
            </a:extLst>
          </p:cNvPr>
          <p:cNvGrpSpPr/>
          <p:nvPr/>
        </p:nvGrpSpPr>
        <p:grpSpPr>
          <a:xfrm>
            <a:off x="7006431" y="932162"/>
            <a:ext cx="5081504" cy="4993676"/>
            <a:chOff x="4658696" y="1180037"/>
            <a:chExt cx="4655424" cy="448290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65DB9FA-5988-1D2B-B1B8-865E6E04AD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3231" r="18065" b="3588"/>
            <a:stretch/>
          </p:blipFill>
          <p:spPr>
            <a:xfrm>
              <a:off x="6200103" y="2715166"/>
              <a:ext cx="1593825" cy="151988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692DF10-3DFA-359F-F444-5F81629D4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11550"/>
            <a:stretch/>
          </p:blipFill>
          <p:spPr>
            <a:xfrm>
              <a:off x="7752559" y="1180037"/>
              <a:ext cx="1513029" cy="153513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BC492ED-2CFA-F8AB-346D-CCA710D700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3685" b="6157"/>
            <a:stretch/>
          </p:blipFill>
          <p:spPr>
            <a:xfrm>
              <a:off x="7793927" y="2715166"/>
              <a:ext cx="1520193" cy="149333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058C98E-3E96-6CF6-00AC-C928E783F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74233" y="4097976"/>
              <a:ext cx="1580312" cy="155094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A8C1493-2D0D-F12E-B0FB-A87C5DAFAE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9478"/>
            <a:stretch/>
          </p:blipFill>
          <p:spPr>
            <a:xfrm>
              <a:off x="7715166" y="4087775"/>
              <a:ext cx="1587811" cy="155722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E754E74-F33E-7425-F08B-F4FD6618CC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1421" b="9887"/>
            <a:stretch/>
          </p:blipFill>
          <p:spPr>
            <a:xfrm>
              <a:off x="6240052" y="1194801"/>
              <a:ext cx="1538933" cy="153830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87CC3A7-CCD5-7781-7906-B0ED1B82A7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b="3282"/>
            <a:stretch/>
          </p:blipFill>
          <p:spPr>
            <a:xfrm>
              <a:off x="4658696" y="4097976"/>
              <a:ext cx="1541882" cy="1564967"/>
            </a:xfrm>
            <a:prstGeom prst="rect">
              <a:avLst/>
            </a:prstGeom>
          </p:spPr>
        </p:pic>
      </p:grpSp>
      <p:pic>
        <p:nvPicPr>
          <p:cNvPr id="16" name="Picture 15" descr="A person with long hair and glasses&#10;&#10;Description automatically generated with low confidence">
            <a:extLst>
              <a:ext uri="{FF2B5EF4-FFF2-40B4-BE49-F238E27FC236}">
                <a16:creationId xmlns:a16="http://schemas.microsoft.com/office/drawing/2014/main" id="{9773BB10-CD9C-62B1-3E26-76BFD9C5FF7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00"/>
          <a:stretch/>
        </p:blipFill>
        <p:spPr>
          <a:xfrm>
            <a:off x="7009959" y="964518"/>
            <a:ext cx="1898563" cy="166768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CDEA94A-62B0-A1B2-D339-E78122BF36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09" t="7638" r="6405" b="21327"/>
          <a:stretch/>
        </p:blipFill>
        <p:spPr bwMode="auto">
          <a:xfrm>
            <a:off x="10426193" y="931343"/>
            <a:ext cx="1625080" cy="1730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9804343-B171-C2D5-38E0-FB6728420F00}"/>
              </a:ext>
            </a:extLst>
          </p:cNvPr>
          <p:cNvSpPr txBox="1"/>
          <p:nvPr/>
        </p:nvSpPr>
        <p:spPr>
          <a:xfrm>
            <a:off x="533157" y="948608"/>
            <a:ext cx="23342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Students and Postdocs </a:t>
            </a:r>
          </a:p>
          <a:p>
            <a:pPr marL="293688" lvl="1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accent6">
                    <a:lumMod val="10000"/>
                  </a:schemeClr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Yuqing</a:t>
            </a:r>
            <a:r>
              <a:rPr lang="en-US" sz="1600" dirty="0">
                <a:solidFill>
                  <a:schemeClr val="accent6">
                    <a:lumMod val="10000"/>
                  </a:schemeClr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 Mao</a:t>
            </a:r>
          </a:p>
          <a:p>
            <a:pPr marL="293688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</a:rPr>
              <a:t>Isaiah Goertz</a:t>
            </a:r>
          </a:p>
          <a:p>
            <a:pPr marL="293688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</a:rPr>
              <a:t>Dr. Ken Ringwald</a:t>
            </a:r>
          </a:p>
          <a:p>
            <a:pPr marL="293688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</a:rPr>
              <a:t>Dr. Giulia </a:t>
            </a:r>
            <a:r>
              <a:rPr lang="en-US" sz="1600" dirty="0" err="1">
                <a:latin typeface="Avenir Book" panose="02000503020000020003" pitchFamily="2" charset="0"/>
              </a:rPr>
              <a:t>Orazi</a:t>
            </a:r>
            <a:endParaRPr lang="en-US" sz="1600" dirty="0">
              <a:latin typeface="Avenir Book" panose="02000503020000020003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212C7B9-60B1-343B-D16B-52CEF478899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16" y="2433410"/>
            <a:ext cx="2448933" cy="11578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5B78E5-24AA-4600-AF55-25B94AB8DBE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9369" y="4182563"/>
            <a:ext cx="3221005" cy="2204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E3787C-7F27-4E21-9727-3D69135C2BF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4514" y="5332320"/>
            <a:ext cx="3884397" cy="49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525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601B7-B94D-144E-BD32-1361BF0BF2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9521" y="-68393"/>
            <a:ext cx="11482387" cy="1325563"/>
          </a:xfrm>
        </p:spPr>
        <p:txBody>
          <a:bodyPr>
            <a:norm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84A27"/>
                </a:solidFill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Samples from pork plants contain plasmids with ARG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F3249A-EDD8-FCED-4DBF-BADE5E858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6C45-97B4-7545-8562-07255BCE2FE0}" type="slidenum">
              <a:rPr lang="en-US" sz="2800" smtClean="0">
                <a:solidFill>
                  <a:schemeClr val="bg1"/>
                </a:solidFill>
              </a:rPr>
              <a:pPr/>
              <a:t>13</a:t>
            </a:fld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E94B38-B92D-47BF-822A-8159DD9D03D3}"/>
              </a:ext>
            </a:extLst>
          </p:cNvPr>
          <p:cNvGrpSpPr/>
          <p:nvPr/>
        </p:nvGrpSpPr>
        <p:grpSpPr>
          <a:xfrm>
            <a:off x="20091" y="896114"/>
            <a:ext cx="12151817" cy="5258708"/>
            <a:chOff x="0" y="896114"/>
            <a:chExt cx="12151817" cy="525870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11C0123-FEC4-4BEA-A892-1FFF78DC574A}"/>
                </a:ext>
              </a:extLst>
            </p:cNvPr>
            <p:cNvGrpSpPr/>
            <p:nvPr/>
          </p:nvGrpSpPr>
          <p:grpSpPr>
            <a:xfrm>
              <a:off x="0" y="896114"/>
              <a:ext cx="11952787" cy="5258708"/>
              <a:chOff x="0" y="896114"/>
              <a:chExt cx="11952787" cy="5258708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23AF5C77-DB31-4AE2-BE46-83F41E8D19F5}"/>
                  </a:ext>
                </a:extLst>
              </p:cNvPr>
              <p:cNvGrpSpPr/>
              <p:nvPr/>
            </p:nvGrpSpPr>
            <p:grpSpPr>
              <a:xfrm>
                <a:off x="4742774" y="913240"/>
                <a:ext cx="2514605" cy="2824074"/>
                <a:chOff x="4742774" y="913240"/>
                <a:chExt cx="2514605" cy="2824074"/>
              </a:xfrm>
            </p:grpSpPr>
            <p:pic>
              <p:nvPicPr>
                <p:cNvPr id="49" name="图形 7">
                  <a:extLst>
                    <a:ext uri="{FF2B5EF4-FFF2-40B4-BE49-F238E27FC236}">
                      <a16:creationId xmlns:a16="http://schemas.microsoft.com/office/drawing/2014/main" id="{F9EF8AD8-9E0B-4DDE-AF8E-6E5B1478C6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 l="27956" r="28252"/>
                <a:stretch/>
              </p:blipFill>
              <p:spPr>
                <a:xfrm>
                  <a:off x="4742774" y="1142896"/>
                  <a:ext cx="2514605" cy="2594418"/>
                </a:xfrm>
                <a:prstGeom prst="rect">
                  <a:avLst/>
                </a:prstGeom>
              </p:spPr>
            </p:pic>
            <p:sp>
              <p:nvSpPr>
                <p:cNvPr id="50" name="文本框 8">
                  <a:extLst>
                    <a:ext uri="{FF2B5EF4-FFF2-40B4-BE49-F238E27FC236}">
                      <a16:creationId xmlns:a16="http://schemas.microsoft.com/office/drawing/2014/main" id="{1B000F21-CF2C-446B-A8A5-E35F9EE3A79B}"/>
                    </a:ext>
                  </a:extLst>
                </p:cNvPr>
                <p:cNvSpPr txBox="1"/>
                <p:nvPr/>
              </p:nvSpPr>
              <p:spPr>
                <a:xfrm>
                  <a:off x="5475041" y="2305296"/>
                  <a:ext cx="105007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400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Site 5 - #1</a:t>
                  </a:r>
                  <a:endParaRPr lang="zh-CN" altLang="en-US" sz="1400" i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51" name="组合 14">
                  <a:extLst>
                    <a:ext uri="{FF2B5EF4-FFF2-40B4-BE49-F238E27FC236}">
                      <a16:creationId xmlns:a16="http://schemas.microsoft.com/office/drawing/2014/main" id="{C0FED5B1-7A19-4EAA-B21E-A24897F32D68}"/>
                    </a:ext>
                  </a:extLst>
                </p:cNvPr>
                <p:cNvGrpSpPr/>
                <p:nvPr/>
              </p:nvGrpSpPr>
              <p:grpSpPr>
                <a:xfrm rot="198226">
                  <a:off x="5371156" y="913240"/>
                  <a:ext cx="1144856" cy="395791"/>
                  <a:chOff x="12294355" y="26801742"/>
                  <a:chExt cx="2110714" cy="677709"/>
                </a:xfrm>
              </p:grpSpPr>
              <p:sp>
                <p:nvSpPr>
                  <p:cNvPr id="52" name="左大括号 24">
                    <a:extLst>
                      <a:ext uri="{FF2B5EF4-FFF2-40B4-BE49-F238E27FC236}">
                        <a16:creationId xmlns:a16="http://schemas.microsoft.com/office/drawing/2014/main" id="{5F134855-8763-4677-B64F-C3E70B4693CC}"/>
                      </a:ext>
                    </a:extLst>
                  </p:cNvPr>
                  <p:cNvSpPr/>
                  <p:nvPr/>
                </p:nvSpPr>
                <p:spPr>
                  <a:xfrm rot="4709551">
                    <a:off x="13147070" y="27200497"/>
                    <a:ext cx="147494" cy="410413"/>
                  </a:xfrm>
                  <a:prstGeom prst="leftBrace">
                    <a:avLst/>
                  </a:prstGeom>
                  <a:ln w="285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4"/>
                  </a:lnRef>
                  <a:fillRef idx="0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100" i="1"/>
                  </a:p>
                </p:txBody>
              </p:sp>
              <p:sp>
                <p:nvSpPr>
                  <p:cNvPr id="53" name="文本框 25">
                    <a:extLst>
                      <a:ext uri="{FF2B5EF4-FFF2-40B4-BE49-F238E27FC236}">
                        <a16:creationId xmlns:a16="http://schemas.microsoft.com/office/drawing/2014/main" id="{F5C9434A-E63F-460F-A05D-8C99A394760C}"/>
                      </a:ext>
                    </a:extLst>
                  </p:cNvPr>
                  <p:cNvSpPr txBox="1"/>
                  <p:nvPr/>
                </p:nvSpPr>
                <p:spPr>
                  <a:xfrm rot="20921774">
                    <a:off x="12294355" y="26801742"/>
                    <a:ext cx="2110714" cy="57970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1600" b="1" i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Plasmids</a:t>
                    </a:r>
                    <a:endParaRPr lang="zh-CN" altLang="en-US" sz="1600" b="1" i="1" dirty="0">
                      <a:solidFill>
                        <a:schemeClr val="accent4">
                          <a:lumMod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7B7AF4F7-FD0D-43BA-B098-43DAE88949E4}"/>
                  </a:ext>
                </a:extLst>
              </p:cNvPr>
              <p:cNvGrpSpPr/>
              <p:nvPr/>
            </p:nvGrpSpPr>
            <p:grpSpPr>
              <a:xfrm>
                <a:off x="9438182" y="1073707"/>
                <a:ext cx="2514605" cy="2663607"/>
                <a:chOff x="9438182" y="1073707"/>
                <a:chExt cx="2514605" cy="2663607"/>
              </a:xfrm>
            </p:grpSpPr>
            <p:pic>
              <p:nvPicPr>
                <p:cNvPr id="45" name="图形 9">
                  <a:extLst>
                    <a:ext uri="{FF2B5EF4-FFF2-40B4-BE49-F238E27FC236}">
                      <a16:creationId xmlns:a16="http://schemas.microsoft.com/office/drawing/2014/main" id="{5B6E84A7-8C33-4B50-BAC2-57D40FC999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 l="27594" r="28614"/>
                <a:stretch/>
              </p:blipFill>
              <p:spPr>
                <a:xfrm>
                  <a:off x="9438182" y="1142896"/>
                  <a:ext cx="2514605" cy="2594418"/>
                </a:xfrm>
                <a:prstGeom prst="rect">
                  <a:avLst/>
                </a:prstGeom>
              </p:spPr>
            </p:pic>
            <p:sp>
              <p:nvSpPr>
                <p:cNvPr id="46" name="文本框 10">
                  <a:extLst>
                    <a:ext uri="{FF2B5EF4-FFF2-40B4-BE49-F238E27FC236}">
                      <a16:creationId xmlns:a16="http://schemas.microsoft.com/office/drawing/2014/main" id="{FF3466C4-37F3-4E7E-BDA0-A2E55613DF11}"/>
                    </a:ext>
                  </a:extLst>
                </p:cNvPr>
                <p:cNvSpPr txBox="1"/>
                <p:nvPr/>
              </p:nvSpPr>
              <p:spPr>
                <a:xfrm>
                  <a:off x="10170449" y="2305296"/>
                  <a:ext cx="105007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400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Site 9 - #2</a:t>
                  </a:r>
                  <a:endParaRPr lang="zh-CN" altLang="en-US" sz="1400" i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7" name="左大括号 20">
                  <a:extLst>
                    <a:ext uri="{FF2B5EF4-FFF2-40B4-BE49-F238E27FC236}">
                      <a16:creationId xmlns:a16="http://schemas.microsoft.com/office/drawing/2014/main" id="{96AB9592-7815-4C63-9D56-EF8396341C96}"/>
                    </a:ext>
                  </a:extLst>
                </p:cNvPr>
                <p:cNvSpPr/>
                <p:nvPr/>
              </p:nvSpPr>
              <p:spPr>
                <a:xfrm rot="5199912">
                  <a:off x="10650655" y="1234723"/>
                  <a:ext cx="76018" cy="128246"/>
                </a:xfrm>
                <a:prstGeom prst="leftBrace">
                  <a:avLst/>
                </a:prstGeom>
                <a:ln w="28575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0">
                  <a:schemeClr val="accent4"/>
                </a:fillRef>
                <a:effectRef idx="1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 i="1"/>
                </a:p>
              </p:txBody>
            </p:sp>
            <p:sp>
              <p:nvSpPr>
                <p:cNvPr id="48" name="文本框 21">
                  <a:extLst>
                    <a:ext uri="{FF2B5EF4-FFF2-40B4-BE49-F238E27FC236}">
                      <a16:creationId xmlns:a16="http://schemas.microsoft.com/office/drawing/2014/main" id="{D9ED05BB-7EFD-4216-98CF-3A6D5A5EAADD}"/>
                    </a:ext>
                  </a:extLst>
                </p:cNvPr>
                <p:cNvSpPr txBox="1"/>
                <p:nvPr/>
              </p:nvSpPr>
              <p:spPr>
                <a:xfrm rot="21412135">
                  <a:off x="9853494" y="1073707"/>
                  <a:ext cx="127070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600" b="1" i="1" dirty="0">
                      <a:solidFill>
                        <a:schemeClr val="accent4">
                          <a:lumMod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Plasmids</a:t>
                  </a:r>
                  <a:endParaRPr lang="zh-CN" altLang="en-US" sz="1600" b="1" i="1" dirty="0">
                    <a:solidFill>
                      <a:schemeClr val="accent4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0EEB9D2B-205F-4060-A6C1-B6AB13E1776D}"/>
                  </a:ext>
                </a:extLst>
              </p:cNvPr>
              <p:cNvGrpSpPr/>
              <p:nvPr/>
            </p:nvGrpSpPr>
            <p:grpSpPr>
              <a:xfrm>
                <a:off x="7125235" y="918443"/>
                <a:ext cx="2514605" cy="3297387"/>
                <a:chOff x="7125235" y="918443"/>
                <a:chExt cx="2514605" cy="3297387"/>
              </a:xfrm>
            </p:grpSpPr>
            <p:pic>
              <p:nvPicPr>
                <p:cNvPr id="40" name="图形 5">
                  <a:extLst>
                    <a:ext uri="{FF2B5EF4-FFF2-40B4-BE49-F238E27FC236}">
                      <a16:creationId xmlns:a16="http://schemas.microsoft.com/office/drawing/2014/main" id="{F3B7D031-8B60-4846-8C8C-A7B0DAFE0E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rcRect l="28711" r="27497"/>
                <a:stretch/>
              </p:blipFill>
              <p:spPr>
                <a:xfrm>
                  <a:off x="7125235" y="1142896"/>
                  <a:ext cx="2514605" cy="2594418"/>
                </a:xfrm>
                <a:prstGeom prst="rect">
                  <a:avLst/>
                </a:prstGeom>
              </p:spPr>
            </p:pic>
            <p:sp>
              <p:nvSpPr>
                <p:cNvPr id="41" name="文本框 6">
                  <a:extLst>
                    <a:ext uri="{FF2B5EF4-FFF2-40B4-BE49-F238E27FC236}">
                      <a16:creationId xmlns:a16="http://schemas.microsoft.com/office/drawing/2014/main" id="{213A9FAC-9A0A-468A-AF7D-8AE6472E3660}"/>
                    </a:ext>
                  </a:extLst>
                </p:cNvPr>
                <p:cNvSpPr txBox="1"/>
                <p:nvPr/>
              </p:nvSpPr>
              <p:spPr>
                <a:xfrm>
                  <a:off x="7857501" y="2305296"/>
                  <a:ext cx="105007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400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Site 9 - #1</a:t>
                  </a:r>
                  <a:endParaRPr lang="zh-CN" altLang="en-US" sz="1400" i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" name="左大括号 22">
                  <a:extLst>
                    <a:ext uri="{FF2B5EF4-FFF2-40B4-BE49-F238E27FC236}">
                      <a16:creationId xmlns:a16="http://schemas.microsoft.com/office/drawing/2014/main" id="{BEC0A5C7-704C-41D8-A523-9175CF0F906F}"/>
                    </a:ext>
                  </a:extLst>
                </p:cNvPr>
                <p:cNvSpPr/>
                <p:nvPr/>
              </p:nvSpPr>
              <p:spPr>
                <a:xfrm rot="5093833">
                  <a:off x="8213269" y="1175131"/>
                  <a:ext cx="84699" cy="143861"/>
                </a:xfrm>
                <a:prstGeom prst="leftBrace">
                  <a:avLst/>
                </a:prstGeom>
                <a:ln w="28575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0">
                  <a:schemeClr val="accent4"/>
                </a:fillRef>
                <a:effectRef idx="1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 i="1"/>
                </a:p>
              </p:txBody>
            </p:sp>
            <p:sp>
              <p:nvSpPr>
                <p:cNvPr id="43" name="文本框 23">
                  <a:extLst>
                    <a:ext uri="{FF2B5EF4-FFF2-40B4-BE49-F238E27FC236}">
                      <a16:creationId xmlns:a16="http://schemas.microsoft.com/office/drawing/2014/main" id="{47F4EA77-BC5F-494E-9D23-9C8AD34D33B4}"/>
                    </a:ext>
                  </a:extLst>
                </p:cNvPr>
                <p:cNvSpPr txBox="1"/>
                <p:nvPr/>
              </p:nvSpPr>
              <p:spPr>
                <a:xfrm rot="21306056">
                  <a:off x="7771892" y="918443"/>
                  <a:ext cx="96368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600" b="1" i="1" dirty="0">
                      <a:solidFill>
                        <a:schemeClr val="accent4">
                          <a:lumMod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Plasmid</a:t>
                  </a:r>
                  <a:endParaRPr lang="zh-CN" altLang="en-US" sz="1600" b="1" i="1" dirty="0">
                    <a:solidFill>
                      <a:schemeClr val="accent4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" name="文本框 17">
                  <a:extLst>
                    <a:ext uri="{FF2B5EF4-FFF2-40B4-BE49-F238E27FC236}">
                      <a16:creationId xmlns:a16="http://schemas.microsoft.com/office/drawing/2014/main" id="{4AEAD109-D8B6-4C03-B8C8-F5F414A0C1E1}"/>
                    </a:ext>
                  </a:extLst>
                </p:cNvPr>
                <p:cNvSpPr txBox="1"/>
                <p:nvPr/>
              </p:nvSpPr>
              <p:spPr>
                <a:xfrm>
                  <a:off x="7465040" y="3569499"/>
                  <a:ext cx="177540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altLang="zh-CN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Beta-lactamase </a:t>
                  </a:r>
                  <a:endParaRPr lang="zh-CN" alt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82DBA8C7-34CD-42BD-AB6F-6FAC437AD1D9}"/>
                  </a:ext>
                </a:extLst>
              </p:cNvPr>
              <p:cNvGrpSpPr/>
              <p:nvPr/>
            </p:nvGrpSpPr>
            <p:grpSpPr>
              <a:xfrm>
                <a:off x="0" y="925106"/>
                <a:ext cx="2777319" cy="5229716"/>
                <a:chOff x="0" y="925106"/>
                <a:chExt cx="2777319" cy="5229716"/>
              </a:xfrm>
            </p:grpSpPr>
            <p:pic>
              <p:nvPicPr>
                <p:cNvPr id="35" name="图形 4">
                  <a:extLst>
                    <a:ext uri="{FF2B5EF4-FFF2-40B4-BE49-F238E27FC236}">
                      <a16:creationId xmlns:a16="http://schemas.microsoft.com/office/drawing/2014/main" id="{93AFCD70-A90A-468C-BFAD-3C9AFA295E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rcRect l="25918" r="26878"/>
                <a:stretch/>
              </p:blipFill>
              <p:spPr>
                <a:xfrm>
                  <a:off x="0" y="1142896"/>
                  <a:ext cx="2514605" cy="2594418"/>
                </a:xfrm>
                <a:prstGeom prst="rect">
                  <a:avLst/>
                </a:prstGeom>
              </p:spPr>
            </p:pic>
            <p:sp>
              <p:nvSpPr>
                <p:cNvPr id="36" name="文本框 11">
                  <a:extLst>
                    <a:ext uri="{FF2B5EF4-FFF2-40B4-BE49-F238E27FC236}">
                      <a16:creationId xmlns:a16="http://schemas.microsoft.com/office/drawing/2014/main" id="{88883B5B-2C31-462C-9C66-6556D36D0ACF}"/>
                    </a:ext>
                  </a:extLst>
                </p:cNvPr>
                <p:cNvSpPr txBox="1"/>
                <p:nvPr/>
              </p:nvSpPr>
              <p:spPr>
                <a:xfrm>
                  <a:off x="732267" y="2314889"/>
                  <a:ext cx="105007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400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Site 1 - #1</a:t>
                  </a:r>
                  <a:endParaRPr lang="zh-CN" altLang="en-US" sz="1400" i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" name="左大括号 28">
                  <a:extLst>
                    <a:ext uri="{FF2B5EF4-FFF2-40B4-BE49-F238E27FC236}">
                      <a16:creationId xmlns:a16="http://schemas.microsoft.com/office/drawing/2014/main" id="{3151FBC9-849B-4084-8386-E42DDEB27CF8}"/>
                    </a:ext>
                  </a:extLst>
                </p:cNvPr>
                <p:cNvSpPr/>
                <p:nvPr/>
              </p:nvSpPr>
              <p:spPr>
                <a:xfrm rot="4456760">
                  <a:off x="934381" y="1012033"/>
                  <a:ext cx="133198" cy="534859"/>
                </a:xfrm>
                <a:prstGeom prst="leftBrace">
                  <a:avLst/>
                </a:prstGeom>
                <a:ln w="28575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0">
                  <a:schemeClr val="accent4"/>
                </a:fillRef>
                <a:effectRef idx="1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 i="1"/>
                </a:p>
              </p:txBody>
            </p:sp>
            <p:sp>
              <p:nvSpPr>
                <p:cNvPr id="38" name="文本框 29">
                  <a:extLst>
                    <a:ext uri="{FF2B5EF4-FFF2-40B4-BE49-F238E27FC236}">
                      <a16:creationId xmlns:a16="http://schemas.microsoft.com/office/drawing/2014/main" id="{E083DD44-E642-4785-9C3E-CBBC17F67A6C}"/>
                    </a:ext>
                  </a:extLst>
                </p:cNvPr>
                <p:cNvSpPr txBox="1"/>
                <p:nvPr/>
              </p:nvSpPr>
              <p:spPr>
                <a:xfrm rot="20640000">
                  <a:off x="485145" y="925106"/>
                  <a:ext cx="108699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600" b="1" i="1" dirty="0">
                      <a:solidFill>
                        <a:schemeClr val="accent4">
                          <a:lumMod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Plasmids</a:t>
                  </a:r>
                  <a:endParaRPr lang="zh-CN" altLang="en-US" sz="1600" b="1" i="1" dirty="0">
                    <a:solidFill>
                      <a:schemeClr val="accent4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" name="文本框 18">
                  <a:extLst>
                    <a:ext uri="{FF2B5EF4-FFF2-40B4-BE49-F238E27FC236}">
                      <a16:creationId xmlns:a16="http://schemas.microsoft.com/office/drawing/2014/main" id="{D2A2CB94-854E-4937-9CCB-3C97D16D7646}"/>
                    </a:ext>
                  </a:extLst>
                </p:cNvPr>
                <p:cNvSpPr txBox="1"/>
                <p:nvPr/>
              </p:nvSpPr>
              <p:spPr>
                <a:xfrm>
                  <a:off x="40183" y="3569499"/>
                  <a:ext cx="2737136" cy="25853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altLang="zh-C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Macrolide efflux 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altLang="zh-C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Catalase peroxidase (aminoglycoside related)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altLang="zh-C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Multi-drug resistance 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altLang="zh-CN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Beta-lactamase 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altLang="zh-C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Aminoglycoside resistance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altLang="zh-C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Tetracycline efflux </a:t>
                  </a:r>
                  <a:endParaRPr lang="zh-CN" alt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8A1D4454-04CC-4831-918B-00EE3B200B48}"/>
                  </a:ext>
                </a:extLst>
              </p:cNvPr>
              <p:cNvGrpSpPr/>
              <p:nvPr/>
            </p:nvGrpSpPr>
            <p:grpSpPr>
              <a:xfrm>
                <a:off x="2443018" y="896114"/>
                <a:ext cx="2514605" cy="4704711"/>
                <a:chOff x="2443018" y="896114"/>
                <a:chExt cx="2514605" cy="4704711"/>
              </a:xfrm>
            </p:grpSpPr>
            <p:pic>
              <p:nvPicPr>
                <p:cNvPr id="30" name="图形 2">
                  <a:extLst>
                    <a:ext uri="{FF2B5EF4-FFF2-40B4-BE49-F238E27FC236}">
                      <a16:creationId xmlns:a16="http://schemas.microsoft.com/office/drawing/2014/main" id="{7C0008BF-ED4D-40BC-8FA9-98F54224E9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rcRect l="28584" r="27613"/>
                <a:stretch/>
              </p:blipFill>
              <p:spPr>
                <a:xfrm>
                  <a:off x="2443018" y="1158999"/>
                  <a:ext cx="2514605" cy="2593763"/>
                </a:xfrm>
                <a:prstGeom prst="rect">
                  <a:avLst/>
                </a:prstGeom>
              </p:spPr>
            </p:pic>
            <p:sp>
              <p:nvSpPr>
                <p:cNvPr id="31" name="文本框 3">
                  <a:extLst>
                    <a:ext uri="{FF2B5EF4-FFF2-40B4-BE49-F238E27FC236}">
                      <a16:creationId xmlns:a16="http://schemas.microsoft.com/office/drawing/2014/main" id="{DF4B9EFE-8F3E-4CAB-9873-9AA8D88AFAAE}"/>
                    </a:ext>
                  </a:extLst>
                </p:cNvPr>
                <p:cNvSpPr txBox="1"/>
                <p:nvPr/>
              </p:nvSpPr>
              <p:spPr>
                <a:xfrm>
                  <a:off x="3156110" y="2305296"/>
                  <a:ext cx="105007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400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Site 1 - #2</a:t>
                  </a:r>
                  <a:endParaRPr lang="zh-CN" altLang="en-US" sz="1400" i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" name="左大括号 26">
                  <a:extLst>
                    <a:ext uri="{FF2B5EF4-FFF2-40B4-BE49-F238E27FC236}">
                      <a16:creationId xmlns:a16="http://schemas.microsoft.com/office/drawing/2014/main" id="{895555AF-76FF-4542-8465-49B4B3821EA1}"/>
                    </a:ext>
                  </a:extLst>
                </p:cNvPr>
                <p:cNvSpPr/>
                <p:nvPr/>
              </p:nvSpPr>
              <p:spPr>
                <a:xfrm rot="4654986">
                  <a:off x="3390588" y="1011371"/>
                  <a:ext cx="84410" cy="481149"/>
                </a:xfrm>
                <a:prstGeom prst="leftBrace">
                  <a:avLst/>
                </a:prstGeom>
                <a:ln w="28575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0">
                  <a:schemeClr val="accent4"/>
                </a:fillRef>
                <a:effectRef idx="1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 i="1"/>
                </a:p>
              </p:txBody>
            </p:sp>
            <p:sp>
              <p:nvSpPr>
                <p:cNvPr id="33" name="文本框 27">
                  <a:extLst>
                    <a:ext uri="{FF2B5EF4-FFF2-40B4-BE49-F238E27FC236}">
                      <a16:creationId xmlns:a16="http://schemas.microsoft.com/office/drawing/2014/main" id="{11708DAB-DCE4-4FA0-8D92-200EA24410EB}"/>
                    </a:ext>
                  </a:extLst>
                </p:cNvPr>
                <p:cNvSpPr txBox="1"/>
                <p:nvPr/>
              </p:nvSpPr>
              <p:spPr>
                <a:xfrm rot="20838226">
                  <a:off x="2859745" y="896114"/>
                  <a:ext cx="113754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600" b="1" i="1" dirty="0">
                      <a:solidFill>
                        <a:schemeClr val="accent4">
                          <a:lumMod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Plasmids</a:t>
                  </a:r>
                  <a:endParaRPr lang="zh-CN" altLang="en-US" sz="1600" b="1" i="1" dirty="0">
                    <a:solidFill>
                      <a:schemeClr val="accent4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" name="文本框 19">
                  <a:extLst>
                    <a:ext uri="{FF2B5EF4-FFF2-40B4-BE49-F238E27FC236}">
                      <a16:creationId xmlns:a16="http://schemas.microsoft.com/office/drawing/2014/main" id="{D1DF62C3-9702-4176-94E9-005EEDF3F3A7}"/>
                    </a:ext>
                  </a:extLst>
                </p:cNvPr>
                <p:cNvSpPr txBox="1"/>
                <p:nvPr/>
              </p:nvSpPr>
              <p:spPr>
                <a:xfrm>
                  <a:off x="2534864" y="3569500"/>
                  <a:ext cx="2292562" cy="20313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altLang="zh-C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Macrolide efflux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altLang="zh-C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Catalase peroxidase  (aminoglycoside related)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altLang="zh-C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Multi-drug resistance </a:t>
                  </a:r>
                </a:p>
              </p:txBody>
            </p:sp>
          </p:grp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16D7D13-2700-44D4-96C7-244F25F84644}"/>
                </a:ext>
              </a:extLst>
            </p:cNvPr>
            <p:cNvSpPr txBox="1"/>
            <p:nvPr/>
          </p:nvSpPr>
          <p:spPr>
            <a:xfrm>
              <a:off x="5059769" y="4915162"/>
              <a:ext cx="709204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Beta-lactam antibiotics: 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penicillins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, cephalosporins, 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cephamycins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, monobactams, carbapenems (ertapenem), and others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4916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601B7-B94D-144E-BD32-1361BF0BF2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09613" y="365125"/>
            <a:ext cx="11482387" cy="1325563"/>
          </a:xfrm>
        </p:spPr>
        <p:txBody>
          <a:bodyPr/>
          <a:lstStyle/>
          <a:p>
            <a:r>
              <a:rPr lang="en-US" dirty="0"/>
              <a:t>Pandemic Lessons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F3249A-EDD8-FCED-4DBF-BADE5E858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6C45-97B4-7545-8562-07255BCE2FE0}" type="slidenum">
              <a:rPr lang="en-US" sz="2000" smtClean="0">
                <a:solidFill>
                  <a:schemeClr val="bg1"/>
                </a:solidFill>
              </a:rPr>
              <a:pPr/>
              <a:t>2</a:t>
            </a:fld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A7DE9F-04E1-9AB8-58AB-D37ABB63C408}"/>
              </a:ext>
            </a:extLst>
          </p:cNvPr>
          <p:cNvSpPr txBox="1"/>
          <p:nvPr/>
        </p:nvSpPr>
        <p:spPr>
          <a:xfrm>
            <a:off x="1393223" y="1659285"/>
            <a:ext cx="9567219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3200" dirty="0">
                <a:latin typeface="Avenir Book" panose="02000503020000020003" pitchFamily="2" charset="0"/>
                <a:ea typeface="Avenir"/>
                <a:cs typeface="Avenir"/>
                <a:sym typeface="Avenir"/>
              </a:rPr>
              <a:t>Context matters!  Social-cultural and political conditions impact evolution of host-associated microbes, infectious disease emergence and control.</a:t>
            </a:r>
            <a:endParaRPr lang="en-US" sz="3200" dirty="0">
              <a:latin typeface="Avenir Book" panose="02000503020000020003" pitchFamily="2" charset="0"/>
              <a:sym typeface="Avenir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3200" dirty="0">
                <a:latin typeface="Avenir Book" panose="02000503020000020003" pitchFamily="2" charset="0"/>
                <a:ea typeface="Avenir"/>
                <a:cs typeface="Avenir"/>
                <a:sym typeface="Avenir"/>
              </a:rPr>
              <a:t>Local dynamics have global consequences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>
                <a:latin typeface="Avenir Book" panose="02000503020000020003" pitchFamily="2" charset="0"/>
                <a:ea typeface="Avenir"/>
                <a:cs typeface="Avenir"/>
                <a:sym typeface="Avenir"/>
              </a:rPr>
              <a:t>Convergent, team science is essential to meet our biggest challenges.   </a:t>
            </a:r>
            <a:endParaRPr lang="en-US" sz="3200" dirty="0">
              <a:latin typeface="Avenir Book" panose="02000503020000020003" pitchFamily="2" charset="0"/>
              <a:sym typeface="Avenir"/>
            </a:endParaRPr>
          </a:p>
          <a:p>
            <a:endParaRPr lang="en-US" sz="3200" dirty="0">
              <a:latin typeface="Avenir Book" panose="02000503020000020003" pitchFamily="2" charset="0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3743017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601B7-B94D-144E-BD32-1361BF0BF2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09613" y="365125"/>
            <a:ext cx="11482387" cy="1325563"/>
          </a:xfrm>
        </p:spPr>
        <p:txBody>
          <a:bodyPr/>
          <a:lstStyle/>
          <a:p>
            <a:r>
              <a:rPr lang="en-US" dirty="0"/>
              <a:t>Antibiotic Resistance Is an Evolutionary Problem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F3249A-EDD8-FCED-4DBF-BADE5E858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6C45-97B4-7545-8562-07255BCE2FE0}" type="slidenum">
              <a:rPr lang="en-US" sz="2000" smtClean="0">
                <a:solidFill>
                  <a:schemeClr val="bg1"/>
                </a:solidFill>
              </a:rPr>
              <a:pPr/>
              <a:t>3</a:t>
            </a:fld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617B215-4E5E-018C-3298-3D81A9796719}"/>
              </a:ext>
            </a:extLst>
          </p:cNvPr>
          <p:cNvGrpSpPr/>
          <p:nvPr/>
        </p:nvGrpSpPr>
        <p:grpSpPr>
          <a:xfrm>
            <a:off x="3177099" y="1988986"/>
            <a:ext cx="6135430" cy="3709458"/>
            <a:chOff x="2191024" y="2425752"/>
            <a:chExt cx="4918567" cy="301531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58E96FF-C16A-7D1D-A7FE-9361FF0EAACC}"/>
                </a:ext>
              </a:extLst>
            </p:cNvPr>
            <p:cNvSpPr txBox="1"/>
            <p:nvPr/>
          </p:nvSpPr>
          <p:spPr>
            <a:xfrm>
              <a:off x="3742646" y="3683668"/>
              <a:ext cx="1864899" cy="300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Avenir Book" panose="02000503020000020003" pitchFamily="2" charset="0"/>
                  <a:cs typeface="Arial" panose="020B0604020202020204" pitchFamily="34" charset="0"/>
                </a:rPr>
                <a:t>Antibiotic Resistance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C8674BB-9EEC-9342-8B72-3D5AEA7D286A}"/>
                </a:ext>
              </a:extLst>
            </p:cNvPr>
            <p:cNvSpPr txBox="1"/>
            <p:nvPr/>
          </p:nvSpPr>
          <p:spPr>
            <a:xfrm>
              <a:off x="2191024" y="2426554"/>
              <a:ext cx="892098" cy="300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venir Book" panose="02000503020000020003" pitchFamily="2" charset="0"/>
                  <a:ea typeface="Arial" charset="0"/>
                  <a:cs typeface="Arial" panose="020B0604020202020204" pitchFamily="34" charset="0"/>
                </a:rPr>
                <a:t>Mutation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3D43EF3-609C-FA67-7D55-8B69B952592F}"/>
                </a:ext>
              </a:extLst>
            </p:cNvPr>
            <p:cNvSpPr txBox="1"/>
            <p:nvPr/>
          </p:nvSpPr>
          <p:spPr>
            <a:xfrm>
              <a:off x="6200787" y="2425752"/>
              <a:ext cx="908804" cy="300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Avenir Book" panose="02000503020000020003" pitchFamily="2" charset="0"/>
                  <a:cs typeface="Arial" panose="020B0604020202020204" pitchFamily="34" charset="0"/>
                </a:rPr>
                <a:t>Selection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7023C49-2EB8-3D11-B6DB-F9E4D9548AB3}"/>
                </a:ext>
              </a:extLst>
            </p:cNvPr>
            <p:cNvSpPr txBox="1"/>
            <p:nvPr/>
          </p:nvSpPr>
          <p:spPr>
            <a:xfrm>
              <a:off x="4062898" y="5140851"/>
              <a:ext cx="1193782" cy="300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venir Book" panose="02000503020000020003" pitchFamily="2" charset="0"/>
                  <a:cs typeface="Arial" panose="020B0604020202020204" pitchFamily="34" charset="0"/>
                </a:rPr>
                <a:t>Transmission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CC61DD1-F476-004A-5514-8E16A2983CE9}"/>
                </a:ext>
              </a:extLst>
            </p:cNvPr>
            <p:cNvCxnSpPr/>
            <p:nvPr/>
          </p:nvCxnSpPr>
          <p:spPr>
            <a:xfrm>
              <a:off x="2971800" y="2824551"/>
              <a:ext cx="800100" cy="715402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B260D58-7D07-1770-F464-ABAEF581720D}"/>
                </a:ext>
              </a:extLst>
            </p:cNvPr>
            <p:cNvCxnSpPr/>
            <p:nvPr/>
          </p:nvCxnSpPr>
          <p:spPr>
            <a:xfrm flipH="1">
              <a:off x="5442389" y="2968451"/>
              <a:ext cx="729812" cy="571500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4C4D7C8-62EE-99A0-5632-81F3FA5A1A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52711" y="4152966"/>
              <a:ext cx="0" cy="81880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08752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F3249A-EDD8-FCED-4DBF-BADE5E858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6C45-97B4-7545-8562-07255BCE2FE0}" type="slidenum">
              <a:rPr lang="en-US" sz="2000" smtClean="0">
                <a:solidFill>
                  <a:schemeClr val="bg1"/>
                </a:solidFill>
              </a:rPr>
              <a:pPr/>
              <a:t>4</a:t>
            </a:fld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29C92F8-7CAE-C3B8-DEE5-383DFF1CA73C}"/>
              </a:ext>
            </a:extLst>
          </p:cNvPr>
          <p:cNvSpPr txBox="1">
            <a:spLocks/>
          </p:cNvSpPr>
          <p:nvPr/>
        </p:nvSpPr>
        <p:spPr>
          <a:xfrm>
            <a:off x="321800" y="-343880"/>
            <a:ext cx="12008699" cy="64480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E84A27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br>
              <a:rPr lang="en-US" sz="3600" dirty="0"/>
            </a:br>
            <a:r>
              <a:rPr lang="en-US" sz="3600" dirty="0"/>
              <a:t>Evolution is infectious: Plasmids are fundamental agents of rapid evolutionary change</a:t>
            </a:r>
          </a:p>
        </p:txBody>
      </p:sp>
      <p:pic>
        <p:nvPicPr>
          <p:cNvPr id="5" name="Picture 4" descr="Viruses-01.png">
            <a:extLst>
              <a:ext uri="{FF2B5EF4-FFF2-40B4-BE49-F238E27FC236}">
                <a16:creationId xmlns:a16="http://schemas.microsoft.com/office/drawing/2014/main" id="{591D8612-9C87-2A78-5795-04E172D70A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003" y="1101367"/>
            <a:ext cx="6833535" cy="536127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A50D8DF-8D59-A5DD-864A-95FE1E39A5ED}"/>
              </a:ext>
            </a:extLst>
          </p:cNvPr>
          <p:cNvGrpSpPr/>
          <p:nvPr/>
        </p:nvGrpSpPr>
        <p:grpSpPr>
          <a:xfrm>
            <a:off x="1939179" y="881024"/>
            <a:ext cx="7910914" cy="5030281"/>
            <a:chOff x="1939179" y="881024"/>
            <a:chExt cx="7910914" cy="5030281"/>
          </a:xfrm>
        </p:grpSpPr>
        <p:pic>
          <p:nvPicPr>
            <p:cNvPr id="7" name="Picture 2" descr="DNA PNG">
              <a:extLst>
                <a:ext uri="{FF2B5EF4-FFF2-40B4-BE49-F238E27FC236}">
                  <a16:creationId xmlns:a16="http://schemas.microsoft.com/office/drawing/2014/main" id="{89F1C5FB-A347-7517-B4A4-62B54F3E4D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4592" y="2841514"/>
              <a:ext cx="768083" cy="587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DNA PNG">
              <a:extLst>
                <a:ext uri="{FF2B5EF4-FFF2-40B4-BE49-F238E27FC236}">
                  <a16:creationId xmlns:a16="http://schemas.microsoft.com/office/drawing/2014/main" id="{F03F5AA0-4BED-859A-5A5D-436859EB5F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446660">
              <a:off x="3431418" y="4996824"/>
              <a:ext cx="768083" cy="587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DNA PNG">
              <a:extLst>
                <a:ext uri="{FF2B5EF4-FFF2-40B4-BE49-F238E27FC236}">
                  <a16:creationId xmlns:a16="http://schemas.microsoft.com/office/drawing/2014/main" id="{F64CFE17-EC0F-7466-951E-270F5387D2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2968">
              <a:off x="4067488" y="2060862"/>
              <a:ext cx="404439" cy="309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DNA PNG">
              <a:extLst>
                <a:ext uri="{FF2B5EF4-FFF2-40B4-BE49-F238E27FC236}">
                  <a16:creationId xmlns:a16="http://schemas.microsoft.com/office/drawing/2014/main" id="{4EFB403F-BD8C-2817-A462-419861DAD8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2968">
              <a:off x="2881762" y="3355287"/>
              <a:ext cx="404439" cy="309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DNA PNG">
              <a:extLst>
                <a:ext uri="{FF2B5EF4-FFF2-40B4-BE49-F238E27FC236}">
                  <a16:creationId xmlns:a16="http://schemas.microsoft.com/office/drawing/2014/main" id="{1BD41F44-AC29-AD01-462F-4DF6D818CF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2968">
              <a:off x="5973343" y="5601960"/>
              <a:ext cx="404439" cy="309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A1D81F7-41FE-033E-FF3C-344EDCF68FA9}"/>
                </a:ext>
              </a:extLst>
            </p:cNvPr>
            <p:cNvGrpSpPr/>
            <p:nvPr/>
          </p:nvGrpSpPr>
          <p:grpSpPr>
            <a:xfrm rot="16351623">
              <a:off x="1663121" y="1157082"/>
              <a:ext cx="1715933" cy="1163818"/>
              <a:chOff x="4420850" y="3812282"/>
              <a:chExt cx="1715933" cy="1163818"/>
            </a:xfrm>
          </p:grpSpPr>
          <p:pic>
            <p:nvPicPr>
              <p:cNvPr id="20" name="Picture 2" descr="DNA PNG">
                <a:extLst>
                  <a:ext uri="{FF2B5EF4-FFF2-40B4-BE49-F238E27FC236}">
                    <a16:creationId xmlns:a16="http://schemas.microsoft.com/office/drawing/2014/main" id="{FEFA0A60-21D1-BE47-C39C-00F8F2CF93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84831">
                <a:off x="4752599" y="4026235"/>
                <a:ext cx="404439" cy="3093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" descr="DNA PNG">
                <a:extLst>
                  <a:ext uri="{FF2B5EF4-FFF2-40B4-BE49-F238E27FC236}">
                    <a16:creationId xmlns:a16="http://schemas.microsoft.com/office/drawing/2014/main" id="{FF0C5D56-6BEE-51EB-55D2-60E509D3FD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84831">
                <a:off x="4420850" y="3812282"/>
                <a:ext cx="404439" cy="3093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" descr="DNA PNG">
                <a:extLst>
                  <a:ext uri="{FF2B5EF4-FFF2-40B4-BE49-F238E27FC236}">
                    <a16:creationId xmlns:a16="http://schemas.microsoft.com/office/drawing/2014/main" id="{040CCEE1-C748-BD15-907F-E0AB39A27C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84831">
                <a:off x="5081983" y="4240188"/>
                <a:ext cx="404439" cy="3093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" descr="DNA PNG">
                <a:extLst>
                  <a:ext uri="{FF2B5EF4-FFF2-40B4-BE49-F238E27FC236}">
                    <a16:creationId xmlns:a16="http://schemas.microsoft.com/office/drawing/2014/main" id="{411D6DA3-E78D-A05C-BBAD-9F975EA5F5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84831">
                <a:off x="5732344" y="4666755"/>
                <a:ext cx="404439" cy="3093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" descr="DNA PNG">
                <a:extLst>
                  <a:ext uri="{FF2B5EF4-FFF2-40B4-BE49-F238E27FC236}">
                    <a16:creationId xmlns:a16="http://schemas.microsoft.com/office/drawing/2014/main" id="{2579FA60-D729-200E-4CBB-D460937E60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84831">
                <a:off x="5414839" y="4477589"/>
                <a:ext cx="404439" cy="3093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3" name="Picture 8" descr="DNA PNG">
              <a:extLst>
                <a:ext uri="{FF2B5EF4-FFF2-40B4-BE49-F238E27FC236}">
                  <a16:creationId xmlns:a16="http://schemas.microsoft.com/office/drawing/2014/main" id="{7F5EF97B-3390-01F6-F2F2-EFD294E7C1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7830" y="4451903"/>
              <a:ext cx="1322263" cy="1320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5AC297F-1E73-9E8D-3B2A-BA110A4A00E4}"/>
                </a:ext>
              </a:extLst>
            </p:cNvPr>
            <p:cNvGrpSpPr/>
            <p:nvPr/>
          </p:nvGrpSpPr>
          <p:grpSpPr>
            <a:xfrm>
              <a:off x="4559239" y="3869994"/>
              <a:ext cx="1715933" cy="1163818"/>
              <a:chOff x="4420850" y="3812282"/>
              <a:chExt cx="1715933" cy="1163818"/>
            </a:xfrm>
          </p:grpSpPr>
          <p:pic>
            <p:nvPicPr>
              <p:cNvPr id="15" name="Picture 2" descr="DNA PNG">
                <a:extLst>
                  <a:ext uri="{FF2B5EF4-FFF2-40B4-BE49-F238E27FC236}">
                    <a16:creationId xmlns:a16="http://schemas.microsoft.com/office/drawing/2014/main" id="{3D506B66-2C71-674B-6BE9-2E559B7802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84831">
                <a:off x="4752599" y="4026235"/>
                <a:ext cx="404439" cy="3093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" descr="DNA PNG">
                <a:extLst>
                  <a:ext uri="{FF2B5EF4-FFF2-40B4-BE49-F238E27FC236}">
                    <a16:creationId xmlns:a16="http://schemas.microsoft.com/office/drawing/2014/main" id="{5696E9F7-8099-5874-57AE-63AF08B28C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84831">
                <a:off x="4420850" y="3812282"/>
                <a:ext cx="404439" cy="3093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2" descr="DNA PNG">
                <a:extLst>
                  <a:ext uri="{FF2B5EF4-FFF2-40B4-BE49-F238E27FC236}">
                    <a16:creationId xmlns:a16="http://schemas.microsoft.com/office/drawing/2014/main" id="{451E0ED2-0795-0162-CE5F-66B7700040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84831">
                <a:off x="5081983" y="4240188"/>
                <a:ext cx="404439" cy="3093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2" descr="DNA PNG">
                <a:extLst>
                  <a:ext uri="{FF2B5EF4-FFF2-40B4-BE49-F238E27FC236}">
                    <a16:creationId xmlns:a16="http://schemas.microsoft.com/office/drawing/2014/main" id="{AB67480D-954D-98F8-EFE4-C9D77FBD3F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84831">
                <a:off x="5732344" y="4666755"/>
                <a:ext cx="404439" cy="3093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2" descr="DNA PNG">
                <a:extLst>
                  <a:ext uri="{FF2B5EF4-FFF2-40B4-BE49-F238E27FC236}">
                    <a16:creationId xmlns:a16="http://schemas.microsoft.com/office/drawing/2014/main" id="{3C01CB0A-6691-ACCF-5C6C-01F2EA1649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84831">
                <a:off x="5414839" y="4477589"/>
                <a:ext cx="404439" cy="3093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247459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601B7-B94D-144E-BD32-1361BF0BF2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09613" y="365125"/>
            <a:ext cx="11482387" cy="1325563"/>
          </a:xfrm>
        </p:spPr>
        <p:txBody>
          <a:bodyPr/>
          <a:lstStyle/>
          <a:p>
            <a:r>
              <a:rPr lang="en-US" dirty="0"/>
              <a:t>Multi-Scale Microbial Networks of Antibiotic Resistance Transmission</a:t>
            </a:r>
          </a:p>
        </p:txBody>
      </p:sp>
      <p:pic>
        <p:nvPicPr>
          <p:cNvPr id="3" name="image1.png" descr="Diagram&#10;&#10;Description automatically generated">
            <a:extLst>
              <a:ext uri="{FF2B5EF4-FFF2-40B4-BE49-F238E27FC236}">
                <a16:creationId xmlns:a16="http://schemas.microsoft.com/office/drawing/2014/main" id="{DBCBFA4B-AA5F-1903-6CE5-BF19603F317E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501145" y="1862466"/>
            <a:ext cx="7189710" cy="4060849"/>
          </a:xfrm>
          <a:prstGeom prst="rect">
            <a:avLst/>
          </a:prstGeom>
          <a:ln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F3249A-EDD8-FCED-4DBF-BADE5E858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6C45-97B4-7545-8562-07255BCE2FE0}" type="slidenum">
              <a:rPr lang="en-US" sz="2000" smtClean="0">
                <a:solidFill>
                  <a:schemeClr val="bg1"/>
                </a:solidFill>
              </a:rPr>
              <a:pPr/>
              <a:t>5</a:t>
            </a:fld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235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601B7-B94D-144E-BD32-1361BF0BF2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4973" y="1878965"/>
            <a:ext cx="3923347" cy="1677035"/>
          </a:xfrm>
        </p:spPr>
        <p:txBody>
          <a:bodyPr>
            <a:normAutofit fontScale="90000"/>
          </a:bodyPr>
          <a:lstStyle/>
          <a:p>
            <a:r>
              <a:rPr lang="en-US" dirty="0"/>
              <a:t>Once AR is in the clinic it is too late.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F3249A-EDD8-FCED-4DBF-BADE5E858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6C45-97B4-7545-8562-07255BCE2FE0}" type="slidenum">
              <a:rPr lang="en-US" sz="2000" smtClean="0">
                <a:solidFill>
                  <a:schemeClr val="bg1"/>
                </a:solidFill>
              </a:rPr>
              <a:pPr/>
              <a:t>6</a:t>
            </a:fld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A31F7F-3D14-6471-3526-8574BE28B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6724" y="397782"/>
            <a:ext cx="4199203" cy="525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125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F3249A-EDD8-FCED-4DBF-BADE5E858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6C45-97B4-7545-8562-07255BCE2FE0}" type="slidenum">
              <a:rPr lang="en-US" sz="2000" smtClean="0">
                <a:solidFill>
                  <a:schemeClr val="bg1"/>
                </a:solidFill>
              </a:rPr>
              <a:pPr/>
              <a:t>7</a:t>
            </a:fld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85024A4-0C5F-E3A3-15E5-B37B33933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552" y="1251761"/>
            <a:ext cx="5913598" cy="456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D9A0DF-ED4D-4931-2CCD-67F3D61A1FB1}"/>
              </a:ext>
            </a:extLst>
          </p:cNvPr>
          <p:cNvSpPr txBox="1">
            <a:spLocks/>
          </p:cNvSpPr>
          <p:nvPr/>
        </p:nvSpPr>
        <p:spPr>
          <a:xfrm>
            <a:off x="354806" y="0"/>
            <a:ext cx="114823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E84A27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What scale for surveillance?</a:t>
            </a:r>
          </a:p>
        </p:txBody>
      </p:sp>
    </p:spTree>
    <p:extLst>
      <p:ext uri="{BB962C8B-B14F-4D97-AF65-F5344CB8AC3E}">
        <p14:creationId xmlns:p14="http://schemas.microsoft.com/office/powerpoint/2010/main" val="143623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601B7-B94D-144E-BD32-1361BF0BF2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8051" y="238960"/>
            <a:ext cx="11482387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Monitoring every human being on earth is impractical. We should monitor what we release and around 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F3249A-EDD8-FCED-4DBF-BADE5E858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6C45-97B4-7545-8562-07255BCE2FE0}" type="slidenum">
              <a:rPr lang="en-US" sz="2000" smtClean="0">
                <a:solidFill>
                  <a:schemeClr val="bg1"/>
                </a:solidFill>
              </a:rPr>
              <a:pPr/>
              <a:t>8</a:t>
            </a:fld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563E74E-9023-413C-A8A9-C947C584FAC4}"/>
              </a:ext>
            </a:extLst>
          </p:cNvPr>
          <p:cNvGrpSpPr/>
          <p:nvPr/>
        </p:nvGrpSpPr>
        <p:grpSpPr>
          <a:xfrm>
            <a:off x="1176481" y="1760212"/>
            <a:ext cx="10438495" cy="5045516"/>
            <a:chOff x="1043892" y="1690688"/>
            <a:chExt cx="10438495" cy="5045516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B7C33CCA-74F8-04D0-48CC-626C191BD4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892" y="1690688"/>
              <a:ext cx="9511429" cy="5045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5E59B22-814B-D341-BB0E-DBFC6A25E3B0}"/>
                </a:ext>
              </a:extLst>
            </p:cNvPr>
            <p:cNvSpPr txBox="1"/>
            <p:nvPr/>
          </p:nvSpPr>
          <p:spPr>
            <a:xfrm>
              <a:off x="9628255" y="2120953"/>
              <a:ext cx="185413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Tens of thousands to millions people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049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601B7-B94D-144E-BD32-1361BF0BF2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5008" y="119585"/>
            <a:ext cx="11482387" cy="1325563"/>
          </a:xfrm>
        </p:spPr>
        <p:txBody>
          <a:bodyPr>
            <a:normAutofit fontScale="90000"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84A27"/>
                </a:solidFill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Tracking emergence of ARG using the complete, composite genome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F3249A-EDD8-FCED-4DBF-BADE5E858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6C45-97B4-7545-8562-07255BCE2FE0}" type="slidenum">
              <a:rPr lang="en-US" sz="2000" smtClean="0">
                <a:solidFill>
                  <a:schemeClr val="bg1"/>
                </a:solidFill>
              </a:rPr>
              <a:pPr/>
              <a:t>9</a:t>
            </a:fld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DD2D855-7A11-E124-1745-93FD2CAEBA7C}"/>
              </a:ext>
            </a:extLst>
          </p:cNvPr>
          <p:cNvGrpSpPr/>
          <p:nvPr/>
        </p:nvGrpSpPr>
        <p:grpSpPr>
          <a:xfrm>
            <a:off x="266382" y="1364799"/>
            <a:ext cx="3747948" cy="2492102"/>
            <a:chOff x="192963" y="1331426"/>
            <a:chExt cx="3747948" cy="249210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C53B9FB-6DF5-4E3B-9427-1DBA39602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2963" y="1769343"/>
              <a:ext cx="3417916" cy="205418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751EE1E-CB84-9273-005A-3D6DF36E8497}"/>
                </a:ext>
              </a:extLst>
            </p:cNvPr>
            <p:cNvSpPr txBox="1"/>
            <p:nvPr/>
          </p:nvSpPr>
          <p:spPr>
            <a:xfrm>
              <a:off x="242463" y="1331426"/>
              <a:ext cx="36984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Site 1 pork plant - #1 (ST 23):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0D79431-AEF5-C883-6191-D9B5CD6E322A}"/>
              </a:ext>
            </a:extLst>
          </p:cNvPr>
          <p:cNvGrpSpPr/>
          <p:nvPr/>
        </p:nvGrpSpPr>
        <p:grpSpPr>
          <a:xfrm>
            <a:off x="4326766" y="1315837"/>
            <a:ext cx="3758660" cy="2631284"/>
            <a:chOff x="3984649" y="1258376"/>
            <a:chExt cx="3758660" cy="263128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6A109C5-D9B1-A90E-BA31-A4B18F1F1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84649" y="1739883"/>
              <a:ext cx="3569781" cy="214977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9B1E612-C2A7-8872-F437-536C940B3ED2}"/>
                </a:ext>
              </a:extLst>
            </p:cNvPr>
            <p:cNvSpPr txBox="1"/>
            <p:nvPr/>
          </p:nvSpPr>
          <p:spPr>
            <a:xfrm>
              <a:off x="4044861" y="1258376"/>
              <a:ext cx="36984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Site 1 pork plant - #2 (ST 23):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2B83AD4-8B1D-6102-8C01-716F9EE967F4}"/>
              </a:ext>
            </a:extLst>
          </p:cNvPr>
          <p:cNvGrpSpPr/>
          <p:nvPr/>
        </p:nvGrpSpPr>
        <p:grpSpPr>
          <a:xfrm>
            <a:off x="266381" y="3975070"/>
            <a:ext cx="3728906" cy="2630661"/>
            <a:chOff x="266381" y="3975070"/>
            <a:chExt cx="3728906" cy="263066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8D89C98-C57A-C3D5-C5F0-611295574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6382" y="4480591"/>
              <a:ext cx="3538341" cy="212514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5CC71C1-0412-D6A3-2DF2-F5DB5E43840F}"/>
                </a:ext>
              </a:extLst>
            </p:cNvPr>
            <p:cNvSpPr txBox="1"/>
            <p:nvPr/>
          </p:nvSpPr>
          <p:spPr>
            <a:xfrm>
              <a:off x="266381" y="3975070"/>
              <a:ext cx="3728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Site 5 Urbana - #1 (novel ST):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16921A2-F8B4-A2E3-37B3-D21B506C1816}"/>
              </a:ext>
            </a:extLst>
          </p:cNvPr>
          <p:cNvGrpSpPr/>
          <p:nvPr/>
        </p:nvGrpSpPr>
        <p:grpSpPr>
          <a:xfrm>
            <a:off x="4235425" y="4028518"/>
            <a:ext cx="3654038" cy="2518738"/>
            <a:chOff x="4235425" y="4028518"/>
            <a:chExt cx="3654038" cy="251873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CD4B22D-4335-359E-FD3E-526BBDCEA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35425" y="4480591"/>
              <a:ext cx="3482521" cy="206666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6181EA9-6306-61C9-1FBD-128AD731633D}"/>
                </a:ext>
              </a:extLst>
            </p:cNvPr>
            <p:cNvSpPr txBox="1"/>
            <p:nvPr/>
          </p:nvSpPr>
          <p:spPr>
            <a:xfrm>
              <a:off x="4332079" y="4028518"/>
              <a:ext cx="355738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Site 9 Rantoul - #1 (ST 219):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460F653-7289-C0F6-09C8-14145087892B}"/>
              </a:ext>
            </a:extLst>
          </p:cNvPr>
          <p:cNvGrpSpPr/>
          <p:nvPr/>
        </p:nvGrpSpPr>
        <p:grpSpPr>
          <a:xfrm>
            <a:off x="8000023" y="4028518"/>
            <a:ext cx="3631122" cy="2508790"/>
            <a:chOff x="8000023" y="4028518"/>
            <a:chExt cx="3631122" cy="250879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5866C9B-8DA0-974D-BD2B-460AB33038F6}"/>
                </a:ext>
              </a:extLst>
            </p:cNvPr>
            <p:cNvSpPr txBox="1"/>
            <p:nvPr/>
          </p:nvSpPr>
          <p:spPr>
            <a:xfrm>
              <a:off x="8166639" y="4028518"/>
              <a:ext cx="34147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Site 9 Rantoul - #2 (ST 10):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F752113-3CE3-641E-C736-F45515041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00023" y="4480591"/>
              <a:ext cx="3631122" cy="20567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869646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University of Illinois">
      <a:dk1>
        <a:srgbClr val="13284B"/>
      </a:dk1>
      <a:lt1>
        <a:srgbClr val="FFFFFF"/>
      </a:lt1>
      <a:dk2>
        <a:srgbClr val="1E3877"/>
      </a:dk2>
      <a:lt2>
        <a:srgbClr val="F8FAFC"/>
      </a:lt2>
      <a:accent1>
        <a:srgbClr val="FF542E"/>
      </a:accent1>
      <a:accent2>
        <a:srgbClr val="1D58A7"/>
      </a:accent2>
      <a:accent3>
        <a:srgbClr val="F5821E"/>
      </a:accent3>
      <a:accent4>
        <a:srgbClr val="009FD3"/>
      </a:accent4>
      <a:accent5>
        <a:srgbClr val="DD3403"/>
      </a:accent5>
      <a:accent6>
        <a:srgbClr val="D2D2D2"/>
      </a:accent6>
      <a:hlink>
        <a:srgbClr val="1D58A7"/>
      </a:hlink>
      <a:folHlink>
        <a:srgbClr val="DD340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62A467FE-6F50-074F-B654-36E3EAF61250}" vid="{04F66095-14F1-444A-B203-39EB832485D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PowerPoint-Blue-wide</Template>
  <TotalTime>214</TotalTime>
  <Words>375</Words>
  <Application>Microsoft Office PowerPoint</Application>
  <PresentationFormat>Widescreen</PresentationFormat>
  <Paragraphs>90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Avenir Book</vt:lpstr>
      <vt:lpstr>Calibri</vt:lpstr>
      <vt:lpstr>Georgia</vt:lpstr>
      <vt:lpstr>Helvetica</vt:lpstr>
      <vt:lpstr>Custom Design</vt:lpstr>
      <vt:lpstr>Evolutionarily-Informed Community Surveillance of AMR</vt:lpstr>
      <vt:lpstr>Pandemic Lessons</vt:lpstr>
      <vt:lpstr>Antibiotic Resistance Is an Evolutionary Problem</vt:lpstr>
      <vt:lpstr>PowerPoint Presentation</vt:lpstr>
      <vt:lpstr>Multi-Scale Microbial Networks of Antibiotic Resistance Transmission</vt:lpstr>
      <vt:lpstr>Once AR is in the clinic it is too late.  </vt:lpstr>
      <vt:lpstr>PowerPoint Presentation</vt:lpstr>
      <vt:lpstr>Monitoring every human being on earth is impractical. We should monitor what we release and around us</vt:lpstr>
      <vt:lpstr>Tracking emergence of ARG using the complete, composite genome</vt:lpstr>
      <vt:lpstr>PowerPoint Presentation</vt:lpstr>
      <vt:lpstr>Target the carrier of resistance before it reaches epidemic proportions.</vt:lpstr>
      <vt:lpstr>PowerPoint Presentation</vt:lpstr>
      <vt:lpstr>Samples from pork plants contain plasmids with ARG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Nguyen, Thanh Huong</dc:creator>
  <cp:lastModifiedBy>Karki, Vidit (HHS/ASPA) (CTR)</cp:lastModifiedBy>
  <cp:revision>15</cp:revision>
  <dcterms:created xsi:type="dcterms:W3CDTF">2022-08-21T14:12:06Z</dcterms:created>
  <dcterms:modified xsi:type="dcterms:W3CDTF">2022-12-28T14:28:02Z</dcterms:modified>
</cp:coreProperties>
</file>