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357" r:id="rId3"/>
    <p:sldId id="257" r:id="rId4"/>
    <p:sldId id="376" r:id="rId5"/>
    <p:sldId id="358" r:id="rId6"/>
    <p:sldId id="379" r:id="rId7"/>
    <p:sldId id="377" r:id="rId8"/>
    <p:sldId id="368" r:id="rId9"/>
    <p:sldId id="367" r:id="rId10"/>
    <p:sldId id="378" r:id="rId11"/>
    <p:sldId id="366" r:id="rId12"/>
    <p:sldId id="375" r:id="rId13"/>
    <p:sldId id="380" r:id="rId14"/>
    <p:sldId id="371" r:id="rId15"/>
    <p:sldId id="370"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Voeller" initials="EV" lastIdx="2" clrIdx="0"/>
  <p:cmAuthor id="1" name="Robbins, Roxana (OS/OCIO/OIS)" initials="RR(" lastIdx="2" clrIdx="1">
    <p:extLst>
      <p:ext uri="{19B8F6BF-5375-455C-9EA6-DF929625EA0E}">
        <p15:presenceInfo xmlns:p15="http://schemas.microsoft.com/office/powerpoint/2012/main" userId="S::Roxana.Robbins@hhs.gov::f838168a-af4e-425b-a3aa-89f1a1b05d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61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0231" autoAdjust="0"/>
  </p:normalViewPr>
  <p:slideViewPr>
    <p:cSldViewPr showGuides="1">
      <p:cViewPr varScale="1">
        <p:scale>
          <a:sx n="58" d="100"/>
          <a:sy n="58" d="100"/>
        </p:scale>
        <p:origin x="1068" y="56"/>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2BCCE203-7A9A-47E5-ACBA-510AF5313C61}" type="datetimeFigureOut">
              <a:rPr lang="en-US" smtClean="0"/>
              <a:t>11/1/2023</a:t>
            </a:fld>
            <a:endParaRPr lang="en-US" dirty="0"/>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B031BE2-C4E3-447E-9D10-8A3B2105BC0B}" type="slidenum">
              <a:rPr lang="en-US" smtClean="0"/>
              <a:t>‹#›</a:t>
            </a:fld>
            <a:endParaRPr lang="en-US" dirty="0"/>
          </a:p>
        </p:txBody>
      </p:sp>
    </p:spTree>
    <p:extLst>
      <p:ext uri="{BB962C8B-B14F-4D97-AF65-F5344CB8AC3E}">
        <p14:creationId xmlns:p14="http://schemas.microsoft.com/office/powerpoint/2010/main" val="286290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DE9E2E21-937C-46CA-A1AD-A10D6BCD814C}" type="datetimeFigureOut">
              <a:rPr lang="en-US" smtClean="0"/>
              <a:t>11/1/2023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C9AEC59F-753E-4CD5-96FE-54D8D1AA4741}" type="slidenum">
              <a:rPr lang="en-US" smtClean="0"/>
              <a:t>‹#›</a:t>
            </a:fld>
            <a:endParaRPr lang="en-US" dirty="0"/>
          </a:p>
        </p:txBody>
      </p:sp>
    </p:spTree>
    <p:extLst>
      <p:ext uri="{BB962C8B-B14F-4D97-AF65-F5344CB8AC3E}">
        <p14:creationId xmlns:p14="http://schemas.microsoft.com/office/powerpoint/2010/main" val="280379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C59F-753E-4CD5-96FE-54D8D1AA4741}" type="slidenum">
              <a:rPr lang="en-US" smtClean="0"/>
              <a:t>1</a:t>
            </a:fld>
            <a:endParaRPr lang="en-US" dirty="0"/>
          </a:p>
        </p:txBody>
      </p:sp>
    </p:spTree>
    <p:extLst>
      <p:ext uri="{BB962C8B-B14F-4D97-AF65-F5344CB8AC3E}">
        <p14:creationId xmlns:p14="http://schemas.microsoft.com/office/powerpoint/2010/main" val="341648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EC59F-753E-4CD5-96FE-54D8D1AA4741}" type="slidenum">
              <a:rPr lang="en-US" smtClean="0"/>
              <a:t>3</a:t>
            </a:fld>
            <a:endParaRPr lang="en-US" dirty="0"/>
          </a:p>
        </p:txBody>
      </p:sp>
    </p:spTree>
    <p:extLst>
      <p:ext uri="{BB962C8B-B14F-4D97-AF65-F5344CB8AC3E}">
        <p14:creationId xmlns:p14="http://schemas.microsoft.com/office/powerpoint/2010/main" val="3730645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C1AAB-2BB1-4690-8BBA-B5E264AD93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2"/>
          <p:cNvSpPr>
            <a:spLocks noGrp="1" noChangeArrowheads="1"/>
          </p:cNvSpPr>
          <p:nvPr>
            <p:ph type="ctrTitle"/>
          </p:nvPr>
        </p:nvSpPr>
        <p:spPr>
          <a:xfrm>
            <a:off x="562708" y="4267200"/>
            <a:ext cx="8018585" cy="838200"/>
          </a:xfrm>
        </p:spPr>
        <p:txBody>
          <a:bodyPr anchorCtr="1"/>
          <a:lstStyle>
            <a:lvl1pPr algn="l">
              <a:defRPr sz="3200" b="0">
                <a:solidFill>
                  <a:schemeClr val="bg1"/>
                </a:solidFill>
                <a:latin typeface="Arial Black" pitchFamily="-28" charset="0"/>
              </a:defRPr>
            </a:lvl1p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343400"/>
            <a:ext cx="5486400" cy="566738"/>
          </a:xfrm>
        </p:spPr>
        <p:txBody>
          <a:bodyPr/>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166" y="914400"/>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166" y="4910138"/>
            <a:ext cx="5486400" cy="1033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fld id="{7BB00BB9-F41C-4203-B360-933311D5B812}" type="datetime1">
              <a:rPr lang="en-US" smtClean="0"/>
              <a:t>11/1/2023</a:t>
            </a:fld>
            <a:endParaRPr lang="en-US" dirty="0"/>
          </a:p>
        </p:txBody>
      </p:sp>
      <p:sp>
        <p:nvSpPr>
          <p:cNvPr id="6"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D4C43333-DD1F-420A-9742-88C790871D5E}" type="datetime1">
              <a:rPr lang="en-US" smtClean="0"/>
              <a:t>11/1/2023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7661" y="1066800"/>
            <a:ext cx="2215662" cy="5410200"/>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140677" y="1066800"/>
            <a:ext cx="6506308"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5378042-9529-4144-BF6A-BC583BF5E90E}" type="datetime1">
              <a:rPr lang="en-US" smtClean="0"/>
              <a:t>11/1/2023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F589DA2-02C2-421C-8980-D8F5DF152F19}" type="datetime1">
              <a:rPr lang="en-US" smtClean="0"/>
              <a:t>11/1/2023</a:t>
            </a:fld>
            <a:endParaRPr lang="en-US" dirty="0"/>
          </a:p>
        </p:txBody>
      </p:sp>
      <p:sp>
        <p:nvSpPr>
          <p:cNvPr id="3"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83820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
        <p:nvSpPr>
          <p:cNvPr id="8" name="Content Placeholder 3">
            <a:extLst>
              <a:ext uri="{FF2B5EF4-FFF2-40B4-BE49-F238E27FC236}">
                <a16:creationId xmlns:a16="http://schemas.microsoft.com/office/drawing/2014/main" id="{F1C22228-36BC-4163-B44B-48B44D2107BD}"/>
              </a:ext>
            </a:extLst>
          </p:cNvPr>
          <p:cNvSpPr>
            <a:spLocks noGrp="1"/>
          </p:cNvSpPr>
          <p:nvPr>
            <p:ph sz="half" idx="2" hasCustomPrompt="1"/>
          </p:nvPr>
        </p:nvSpPr>
        <p:spPr>
          <a:xfrm>
            <a:off x="253218" y="1295400"/>
            <a:ext cx="4220308" cy="4648200"/>
          </a:xfrm>
        </p:spPr>
        <p:txBody>
          <a:bodyPr/>
          <a:lstStyle>
            <a:lvl1pPr marL="0" indent="0">
              <a:buFontTx/>
              <a:buNone/>
              <a:defRPr lang="en-US" sz="1100" smtClean="0">
                <a:effectLst/>
              </a:defRPr>
            </a:lvl1pPr>
            <a:lvl2pPr>
              <a:defRPr sz="1400"/>
            </a:lvl2pPr>
            <a:lvl3pPr>
              <a:defRPr sz="1400"/>
            </a:lvl3pPr>
            <a:lvl4pPr>
              <a:defRPr sz="1400"/>
            </a:lvl4pPr>
            <a:lvl5pPr marL="1320800" indent="0">
              <a:buFontTx/>
              <a:buNone/>
              <a:defRPr sz="1400"/>
            </a:lvl5pPr>
            <a:lvl6pPr>
              <a:defRPr sz="1600"/>
            </a:lvl6pPr>
            <a:lvl7pPr>
              <a:defRPr sz="1600"/>
            </a:lvl7pPr>
            <a:lvl8pPr>
              <a:defRPr sz="1600"/>
            </a:lvl8pPr>
            <a:lvl9pPr>
              <a:defRPr sz="1600"/>
            </a:lvl9pPr>
          </a:lstStyle>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Chris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Wlaschin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oversees cybersecurity for the Department of Health and Human Services, as well as the Office of Information Security (OIS) in the Office of the Chief Information Officer (OCIO), and is  the Chief Information Security Officer (CISO).  As the Executive Director he is responsible for leading the HHS team in innovation for cybersecurity, as well as building collaboration and sharing best practices across both private and public sectors for information security.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Before joining the HHS team, Chris served as the Senior Director for Information Security and Infrastructure for NRC Health, as well as the CISO for the University of Nebraska system. Prior to that, Chris was the Associate Deputy Assistant Secretary for Security Operations, Information Security for the Department of Veterans Affairs. Chris also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served as Chief Information Officer (CIO) for the US Navy’s Military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Sealift Command.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Chris also served with distinction in the US Navy for over 28 years in a variety of leadership roles.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p:txBody>
      </p:sp>
      <p:sp>
        <p:nvSpPr>
          <p:cNvPr id="10" name="Picture Placeholder 9">
            <a:extLst>
              <a:ext uri="{FF2B5EF4-FFF2-40B4-BE49-F238E27FC236}">
                <a16:creationId xmlns:a16="http://schemas.microsoft.com/office/drawing/2014/main" id="{307EF93E-7541-4F49-9607-ABEAC77CD3E8}"/>
              </a:ext>
            </a:extLst>
          </p:cNvPr>
          <p:cNvSpPr>
            <a:spLocks noGrp="1"/>
          </p:cNvSpPr>
          <p:nvPr>
            <p:ph type="pic" sz="quarter" idx="13"/>
          </p:nvPr>
        </p:nvSpPr>
        <p:spPr>
          <a:xfrm>
            <a:off x="4648200" y="182880"/>
            <a:ext cx="4322763" cy="5760720"/>
          </a:xfrm>
        </p:spPr>
        <p:txBody>
          <a:bodyPr/>
          <a:lstStyle/>
          <a:p>
            <a:endParaRPr lang="en-US" dirty="0"/>
          </a:p>
        </p:txBody>
      </p:sp>
      <p:sp>
        <p:nvSpPr>
          <p:cNvPr id="11" name="Text Placeholder 2">
            <a:extLst>
              <a:ext uri="{FF2B5EF4-FFF2-40B4-BE49-F238E27FC236}">
                <a16:creationId xmlns:a16="http://schemas.microsoft.com/office/drawing/2014/main" id="{1AA4A706-FB3E-4CB7-B2E9-25384270D394}"/>
              </a:ext>
            </a:extLst>
          </p:cNvPr>
          <p:cNvSpPr>
            <a:spLocks noGrp="1"/>
          </p:cNvSpPr>
          <p:nvPr>
            <p:ph type="body" idx="14"/>
          </p:nvPr>
        </p:nvSpPr>
        <p:spPr>
          <a:xfrm>
            <a:off x="253218" y="182880"/>
            <a:ext cx="4220308" cy="960120"/>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381991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836778-A6CC-4C8B-A36A-F99BE50B278E}"/>
              </a:ext>
            </a:extLst>
          </p:cNvPr>
          <p:cNvSpPr>
            <a:spLocks noGrp="1"/>
          </p:cNvSpPr>
          <p:nvPr>
            <p:ph type="body" sz="quarter" idx="10" hasCustomPrompt="1"/>
          </p:nvPr>
        </p:nvSpPr>
        <p:spPr>
          <a:xfrm>
            <a:off x="561975" y="4800600"/>
            <a:ext cx="3857625" cy="9906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n-lt"/>
                <a:ea typeface="+mn-ea"/>
                <a:cs typeface="+mn-cs"/>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n-lt"/>
                <a:ea typeface="+mn-ea"/>
                <a:cs typeface="+mn-cs"/>
              </a:rPr>
              <a:t>Phone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n-lt"/>
                <a:ea typeface="+mn-ea"/>
                <a:cs typeface="+mn-cs"/>
              </a:rPr>
              <a:t>Email</a:t>
            </a:r>
          </a:p>
        </p:txBody>
      </p:sp>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1" y="3657600"/>
            <a:ext cx="3866769" cy="838200"/>
          </a:xfrm>
        </p:spPr>
        <p:txBody>
          <a:bodyPr/>
          <a:lstStyle>
            <a:lvl1pPr>
              <a:defRPr>
                <a:solidFill>
                  <a:schemeClr val="tx2"/>
                </a:solidFill>
              </a:defRPr>
            </a:lvl1pPr>
          </a:lstStyle>
          <a:p>
            <a:r>
              <a:rPr lang="en-US" dirty="0"/>
              <a:t>Contact</a:t>
            </a:r>
          </a:p>
        </p:txBody>
      </p:sp>
    </p:spTree>
    <p:extLst>
      <p:ext uri="{BB962C8B-B14F-4D97-AF65-F5344CB8AC3E}">
        <p14:creationId xmlns:p14="http://schemas.microsoft.com/office/powerpoint/2010/main" val="62232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3" name="Picture 2" descr="A picture containing water, building&#10;&#10;Description generated with high confidence">
            <a:extLst>
              <a:ext uri="{FF2B5EF4-FFF2-40B4-BE49-F238E27FC236}">
                <a16:creationId xmlns:a16="http://schemas.microsoft.com/office/drawing/2014/main" id="{3CDE7022-B24A-4F8F-B4C6-EDBCB8DFB5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61975" y="1066800"/>
            <a:ext cx="3866769" cy="838200"/>
          </a:xfrm>
        </p:spPr>
        <p:txBody>
          <a:bodyPr/>
          <a:lstStyle>
            <a:lvl1pPr>
              <a:defRPr>
                <a:solidFill>
                  <a:schemeClr val="tx2"/>
                </a:solidFill>
              </a:defRPr>
            </a:lvl1pPr>
          </a:lstStyle>
          <a:p>
            <a:r>
              <a:rPr lang="en-US" dirty="0"/>
              <a:t>Contact</a:t>
            </a:r>
          </a:p>
        </p:txBody>
      </p:sp>
      <p:sp>
        <p:nvSpPr>
          <p:cNvPr id="6" name="Text Placeholder 5">
            <a:extLst>
              <a:ext uri="{FF2B5EF4-FFF2-40B4-BE49-F238E27FC236}">
                <a16:creationId xmlns:a16="http://schemas.microsoft.com/office/drawing/2014/main" id="{8A2960E5-DDF8-4F31-AF4B-A0B88B0EEFB9}"/>
              </a:ext>
            </a:extLst>
          </p:cNvPr>
          <p:cNvSpPr>
            <a:spLocks noGrp="1"/>
          </p:cNvSpPr>
          <p:nvPr>
            <p:ph type="body" sz="quarter" idx="10" hasCustomPrompt="1"/>
          </p:nvPr>
        </p:nvSpPr>
        <p:spPr>
          <a:xfrm>
            <a:off x="561975" y="2133600"/>
            <a:ext cx="3867150" cy="1219200"/>
          </a:xfrm>
        </p:spPr>
        <p:txBody>
          <a:bodyPr/>
          <a:lstStyle>
            <a:lvl1pPr marL="0" inden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Name</a:t>
            </a:r>
          </a:p>
          <a:p>
            <a:pPr lvl="0"/>
            <a:r>
              <a:rPr lang="en-US" dirty="0"/>
              <a:t>Phone Number</a:t>
            </a:r>
          </a:p>
          <a:p>
            <a:pPr lvl="0"/>
            <a:r>
              <a:rPr lang="en-US" dirty="0"/>
              <a:t>Email</a:t>
            </a:r>
          </a:p>
          <a:p>
            <a:pPr lvl="0"/>
            <a:endParaRPr lang="en-US" dirty="0"/>
          </a:p>
        </p:txBody>
      </p:sp>
    </p:spTree>
    <p:extLst>
      <p:ext uri="{BB962C8B-B14F-4D97-AF65-F5344CB8AC3E}">
        <p14:creationId xmlns:p14="http://schemas.microsoft.com/office/powerpoint/2010/main" val="284579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F5C804-CA61-4604-8C0C-05231970BA8E}"/>
              </a:ext>
            </a:extLst>
          </p:cNvPr>
          <p:cNvSpPr>
            <a:spLocks noGrp="1"/>
          </p:cNvSpPr>
          <p:nvPr>
            <p:ph type="title" hasCustomPrompt="1"/>
          </p:nvPr>
        </p:nvSpPr>
        <p:spPr>
          <a:xfrm>
            <a:off x="552831" y="4267200"/>
            <a:ext cx="3866769" cy="838200"/>
          </a:xfrm>
        </p:spPr>
        <p:txBody>
          <a:bodyPr/>
          <a:lstStyle>
            <a:lvl1pPr>
              <a:defRPr>
                <a:solidFill>
                  <a:schemeClr val="tx2"/>
                </a:solidFill>
              </a:defRPr>
            </a:lvl1pPr>
          </a:lstStyle>
          <a:p>
            <a:r>
              <a:rPr lang="en-US" dirty="0"/>
              <a:t>Questions?</a:t>
            </a:r>
          </a:p>
        </p:txBody>
      </p:sp>
    </p:spTree>
    <p:extLst>
      <p:ext uri="{BB962C8B-B14F-4D97-AF65-F5344CB8AC3E}">
        <p14:creationId xmlns:p14="http://schemas.microsoft.com/office/powerpoint/2010/main" val="5430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24400" y="6452616"/>
            <a:ext cx="3200400" cy="329184"/>
          </a:xfrm>
        </p:spPr>
        <p:txBody>
          <a:bodyPr/>
          <a:lstStyle>
            <a:lvl1pPr>
              <a:defRPr/>
            </a:lvl1pPr>
          </a:lstStyle>
          <a:p>
            <a:r>
              <a:rPr lang="en-US" dirty="0"/>
              <a:t>Controlled Unclassified information (CUI) </a:t>
            </a:r>
            <a:fld id="{8840F5E5-8FA4-483C-812E-8B01D0218B75}" type="datetime1">
              <a:rPr lang="en-US" smtClean="0"/>
              <a:pPr/>
              <a:t>11/1/2023</a:t>
            </a:fld>
            <a:endParaRPr lang="en-US" dirty="0"/>
          </a:p>
        </p:txBody>
      </p:sp>
      <p:sp>
        <p:nvSpPr>
          <p:cNvPr id="6" name="Slide Number Placeholder 5"/>
          <p:cNvSpPr>
            <a:spLocks noGrp="1"/>
          </p:cNvSpPr>
          <p:nvPr>
            <p:ph type="sldNum" sz="quarter" idx="12"/>
          </p:nvPr>
        </p:nvSpPr>
        <p:spPr>
          <a:xfrm>
            <a:off x="8229599" y="6432550"/>
            <a:ext cx="741486" cy="349250"/>
          </a:xfrm>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28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fld id="{FCC4F660-7E97-4923-8A72-70ECCDE7420D}" type="datetime1">
              <a:rPr lang="en-US" smtClean="0"/>
              <a:t>11/1/2023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6"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0677" y="914400"/>
            <a:ext cx="4360985" cy="5029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2338" y="914400"/>
            <a:ext cx="4360985" cy="50292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90D8FA70-2366-4245-B599-A1201A8AAD7C}" type="datetime1">
              <a:rPr lang="en-US" smtClean="0"/>
              <a:t>11/1/2023</a:t>
            </a:fld>
            <a:endParaRPr lang="en-US" dirty="0"/>
          </a:p>
        </p:txBody>
      </p:sp>
      <p:sp>
        <p:nvSpPr>
          <p:cNvPr id="6"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3218" y="-304800"/>
            <a:ext cx="8609428" cy="100584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53218" y="914400"/>
            <a:ext cx="4220308" cy="6397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3218" y="1645920"/>
            <a:ext cx="4220308" cy="429768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268" y="914400"/>
            <a:ext cx="4220308" cy="6397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2338" y="1645920"/>
            <a:ext cx="4220308" cy="429768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C2A68C7D-FDB4-404B-B97F-7C8FCE4A9BE3}" type="datetime1">
              <a:rPr lang="en-US" smtClean="0"/>
              <a:t>11/1/2023</a:t>
            </a:fld>
            <a:endParaRPr lang="en-US" dirty="0"/>
          </a:p>
        </p:txBody>
      </p:sp>
      <p:sp>
        <p:nvSpPr>
          <p:cNvPr id="8"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9"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8DD5837-97F9-4602-9D56-69E5561BC25E}" type="datetime1">
              <a:rPr lang="en-US" smtClean="0"/>
              <a:t>11/1/2023</a:t>
            </a:fld>
            <a:endParaRPr lang="en-US" dirty="0"/>
          </a:p>
        </p:txBody>
      </p:sp>
      <p:sp>
        <p:nvSpPr>
          <p:cNvPr id="4"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5"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F589DA2-02C2-421C-8980-D8F5DF152F19}" type="datetime1">
              <a:rPr lang="en-US" smtClean="0"/>
              <a:t>11/1/2023</a:t>
            </a:fld>
            <a:endParaRPr lang="en-US" dirty="0"/>
          </a:p>
        </p:txBody>
      </p:sp>
      <p:sp>
        <p:nvSpPr>
          <p:cNvPr id="3"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F589DA2-02C2-421C-8980-D8F5DF152F19}" type="datetime1">
              <a:rPr lang="en-US" smtClean="0"/>
              <a:t>11/1/2023</a:t>
            </a:fld>
            <a:endParaRPr lang="en-US" dirty="0"/>
          </a:p>
        </p:txBody>
      </p:sp>
      <p:sp>
        <p:nvSpPr>
          <p:cNvPr id="3"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4"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
        <p:nvSpPr>
          <p:cNvPr id="5" name="Rectangle 4">
            <a:extLst>
              <a:ext uri="{FF2B5EF4-FFF2-40B4-BE49-F238E27FC236}">
                <a16:creationId xmlns:a16="http://schemas.microsoft.com/office/drawing/2014/main" id="{02A77B7B-717A-4F8E-93EE-43129C03BB13}"/>
              </a:ext>
            </a:extLst>
          </p:cNvPr>
          <p:cNvSpPr/>
          <p:nvPr userDrawn="1"/>
        </p:nvSpPr>
        <p:spPr bwMode="auto">
          <a:xfrm>
            <a:off x="0" y="0"/>
            <a:ext cx="9144000" cy="1828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8" charset="0"/>
            </a:endParaRPr>
          </a:p>
        </p:txBody>
      </p:sp>
    </p:spTree>
    <p:extLst>
      <p:ext uri="{BB962C8B-B14F-4D97-AF65-F5344CB8AC3E}">
        <p14:creationId xmlns:p14="http://schemas.microsoft.com/office/powerpoint/2010/main" val="346865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031" y="914400"/>
            <a:ext cx="3008435" cy="822960"/>
          </a:xfrm>
        </p:spPr>
        <p:txBody>
          <a:bodyPr/>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45058" y="914400"/>
            <a:ext cx="5111262" cy="5212080"/>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22031" y="1737360"/>
            <a:ext cx="3008435" cy="43891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F28DC5B-0FE9-4BEC-B4D8-DD2DCA7434F5}" type="datetime1">
              <a:rPr lang="en-US" smtClean="0"/>
              <a:t>11/1/2023</a:t>
            </a:fld>
            <a:endParaRPr lang="en-US" dirty="0"/>
          </a:p>
        </p:txBody>
      </p:sp>
      <p:sp>
        <p:nvSpPr>
          <p:cNvPr id="6" name="Footer Placeholder 4"/>
          <p:cNvSpPr>
            <a:spLocks noGrp="1"/>
          </p:cNvSpPr>
          <p:nvPr>
            <p:ph type="ftr" sz="quarter" idx="11"/>
          </p:nvPr>
        </p:nvSpPr>
        <p:spPr/>
        <p:txBody>
          <a:bodyPr/>
          <a:lstStyle>
            <a:lvl1pPr>
              <a:defRPr/>
            </a:lvl1pPr>
          </a:lstStyle>
          <a:p>
            <a:r>
              <a:rPr lang="en-US" dirty="0"/>
              <a:t>Controlled Unclassified information (CUI)</a:t>
            </a:r>
          </a:p>
        </p:txBody>
      </p:sp>
      <p:sp>
        <p:nvSpPr>
          <p:cNvPr id="7" name="Slide Number Placeholder 5"/>
          <p:cNvSpPr>
            <a:spLocks noGrp="1"/>
          </p:cNvSpPr>
          <p:nvPr>
            <p:ph type="sldNum" sz="quarter" idx="12"/>
          </p:nvPr>
        </p:nvSpPr>
        <p:spPr/>
        <p:txBody>
          <a:bodyPr/>
          <a:lstStyle>
            <a:lvl1pPr>
              <a:defRPr/>
            </a:lvl1pPr>
          </a:lstStyle>
          <a:p>
            <a:fld id="{544CED4A-E9EA-407C-B40B-B4BD70753D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FAE45-71AC-4673-A9D8-C3300FD24E9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40677" y="-152400"/>
            <a:ext cx="8862646"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40677" y="914400"/>
            <a:ext cx="8862646"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837485" y="6179566"/>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ＭＳ Ｐゴシック" pitchFamily="18" charset="-128"/>
              </a:defRPr>
            </a:lvl1pPr>
          </a:lstStyle>
          <a:p>
            <a:fld id="{FE7B87D9-06A1-4F95-8FC5-0F2DB6CE7AD5}" type="datetime1">
              <a:rPr lang="en-US" smtClean="0"/>
              <a:pPr/>
              <a:t>11/1/2023</a:t>
            </a:fld>
            <a:endParaRPr lang="en-US" dirty="0"/>
          </a:p>
        </p:txBody>
      </p:sp>
      <p:sp>
        <p:nvSpPr>
          <p:cNvPr id="10" name="Footer Placeholder 4"/>
          <p:cNvSpPr>
            <a:spLocks noGrp="1"/>
          </p:cNvSpPr>
          <p:nvPr>
            <p:ph type="ftr" sz="quarter" idx="3"/>
          </p:nvPr>
        </p:nvSpPr>
        <p:spPr>
          <a:xfrm>
            <a:off x="4876800" y="6179566"/>
            <a:ext cx="1787770" cy="602234"/>
          </a:xfrm>
          <a:prstGeom prst="rect">
            <a:avLst/>
          </a:prstGeom>
        </p:spPr>
        <p:txBody>
          <a:bodyPr vert="horz" wrap="square" lIns="91440" tIns="45720" rIns="91440" bIns="45720" numCol="1" anchor="ctr" anchorCtr="0" compatLnSpc="1">
            <a:prstTxWarp prst="textNoShape">
              <a:avLst/>
            </a:prstTxWarp>
          </a:bodyPr>
          <a:lstStyle>
            <a:lvl1pPr algn="ctr">
              <a:defRPr sz="900" i="1">
                <a:solidFill>
                  <a:schemeClr val="bg1"/>
                </a:solidFill>
                <a:latin typeface="Arial" charset="0"/>
                <a:ea typeface="ＭＳ Ｐゴシック" pitchFamily="18" charset="-128"/>
              </a:defRPr>
            </a:lvl1pPr>
          </a:lstStyle>
          <a:p>
            <a:r>
              <a:rPr lang="en-US"/>
              <a:t>Controlled Unclassified information (CUI)</a:t>
            </a:r>
            <a:endParaRPr lang="en-US" dirty="0"/>
          </a:p>
        </p:txBody>
      </p:sp>
      <p:sp>
        <p:nvSpPr>
          <p:cNvPr id="11" name="Slide Number Placeholder 5"/>
          <p:cNvSpPr>
            <a:spLocks noGrp="1"/>
          </p:cNvSpPr>
          <p:nvPr>
            <p:ph type="sldNum" sz="quarter" idx="4"/>
          </p:nvPr>
        </p:nvSpPr>
        <p:spPr>
          <a:xfrm>
            <a:off x="6837485" y="6508750"/>
            <a:ext cx="2133600" cy="273050"/>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latin typeface="Arial" charset="0"/>
                <a:ea typeface="ＭＳ Ｐゴシック" pitchFamily="18" charset="-128"/>
              </a:defRPr>
            </a:lvl1pPr>
          </a:lstStyle>
          <a:p>
            <a:fld id="{544CED4A-E9EA-407C-B40B-B4BD70753D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 id="2147483676" r:id="rId13"/>
    <p:sldLayoutId id="2147483673" r:id="rId14"/>
    <p:sldLayoutId id="2147483675" r:id="rId15"/>
    <p:sldLayoutId id="2147483674" r:id="rId16"/>
  </p:sldLayoutIdLst>
  <p:hf hdr="0"/>
  <p:txStyles>
    <p:titleStyle>
      <a:lvl1pPr algn="l" rtl="0" eaLnBrk="1" fontAlgn="base" hangingPunct="1">
        <a:spcBef>
          <a:spcPct val="0"/>
        </a:spcBef>
        <a:spcAft>
          <a:spcPct val="0"/>
        </a:spcAft>
        <a:defRPr sz="2800" b="1">
          <a:solidFill>
            <a:schemeClr val="bg1"/>
          </a:solidFill>
          <a:latin typeface="+mj-lt"/>
          <a:ea typeface="MS PGothic" pitchFamily="34" charset="-128"/>
          <a:cs typeface="ＭＳ Ｐゴシック" pitchFamily="-28" charset="-128"/>
        </a:defRPr>
      </a:lvl1pPr>
      <a:lvl2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2pPr>
      <a:lvl3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3pPr>
      <a:lvl4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4pPr>
      <a:lvl5pPr algn="l" rtl="0" eaLnBrk="1" fontAlgn="base" hangingPunct="1">
        <a:spcBef>
          <a:spcPct val="0"/>
        </a:spcBef>
        <a:spcAft>
          <a:spcPct val="0"/>
        </a:spcAft>
        <a:defRPr sz="2800" b="1">
          <a:solidFill>
            <a:srgbClr val="A1261E"/>
          </a:solidFill>
          <a:latin typeface="Arial" pitchFamily="-28" charset="0"/>
          <a:ea typeface="MS PGothic" pitchFamily="34" charset="-128"/>
          <a:cs typeface="ＭＳ Ｐゴシック" pitchFamily="-28" charset="-128"/>
        </a:defRPr>
      </a:lvl5pPr>
      <a:lvl6pPr marL="457200" algn="l" rtl="0" eaLnBrk="1" fontAlgn="base" hangingPunct="1">
        <a:spcBef>
          <a:spcPct val="0"/>
        </a:spcBef>
        <a:spcAft>
          <a:spcPct val="0"/>
        </a:spcAft>
        <a:defRPr b="1">
          <a:solidFill>
            <a:srgbClr val="A1261E"/>
          </a:solidFill>
          <a:latin typeface="Arial" pitchFamily="-28" charset="0"/>
        </a:defRPr>
      </a:lvl6pPr>
      <a:lvl7pPr marL="914400" algn="l" rtl="0" eaLnBrk="1" fontAlgn="base" hangingPunct="1">
        <a:spcBef>
          <a:spcPct val="0"/>
        </a:spcBef>
        <a:spcAft>
          <a:spcPct val="0"/>
        </a:spcAft>
        <a:defRPr b="1">
          <a:solidFill>
            <a:srgbClr val="A1261E"/>
          </a:solidFill>
          <a:latin typeface="Arial" pitchFamily="-28" charset="0"/>
        </a:defRPr>
      </a:lvl7pPr>
      <a:lvl8pPr marL="1371600" algn="l" rtl="0" eaLnBrk="1" fontAlgn="base" hangingPunct="1">
        <a:spcBef>
          <a:spcPct val="0"/>
        </a:spcBef>
        <a:spcAft>
          <a:spcPct val="0"/>
        </a:spcAft>
        <a:defRPr b="1">
          <a:solidFill>
            <a:srgbClr val="A1261E"/>
          </a:solidFill>
          <a:latin typeface="Arial" pitchFamily="-28" charset="0"/>
        </a:defRPr>
      </a:lvl8pPr>
      <a:lvl9pPr marL="1828800" algn="l" rtl="0" eaLnBrk="1" fontAlgn="base" hangingPunct="1">
        <a:spcBef>
          <a:spcPct val="0"/>
        </a:spcBef>
        <a:spcAft>
          <a:spcPct val="0"/>
        </a:spcAft>
        <a:defRPr b="1">
          <a:solidFill>
            <a:srgbClr val="A1261E"/>
          </a:solidFill>
          <a:latin typeface="Arial" pitchFamily="-28" charset="0"/>
        </a:defRPr>
      </a:lvl9pPr>
    </p:titleStyle>
    <p:bodyStyle>
      <a:lvl1pPr marL="228600" indent="-228600" algn="l" rtl="0" eaLnBrk="1" fontAlgn="base" hangingPunct="1">
        <a:spcBef>
          <a:spcPct val="20000"/>
        </a:spcBef>
        <a:spcAft>
          <a:spcPct val="20000"/>
        </a:spcAft>
        <a:buFont typeface="Webdings" pitchFamily="18" charset="2"/>
        <a:buChar char="4"/>
        <a:defRPr sz="1400">
          <a:solidFill>
            <a:schemeClr val="tx1"/>
          </a:solidFill>
          <a:latin typeface="+mn-lt"/>
          <a:ea typeface="MS PGothic" pitchFamily="34" charset="-128"/>
          <a:cs typeface="ＭＳ Ｐゴシック" pitchFamily="-28" charset="-128"/>
        </a:defRPr>
      </a:lvl1pPr>
      <a:lvl2pPr marL="571500" indent="-228600" algn="l" rtl="0" eaLnBrk="1" fontAlgn="base" hangingPunct="1">
        <a:spcBef>
          <a:spcPct val="20000"/>
        </a:spcBef>
        <a:spcAft>
          <a:spcPct val="20000"/>
        </a:spcAft>
        <a:buChar char="–"/>
        <a:defRPr sz="1400">
          <a:solidFill>
            <a:schemeClr val="tx1"/>
          </a:solidFill>
          <a:latin typeface="+mn-lt"/>
          <a:ea typeface="MS PGothic" pitchFamily="34" charset="-128"/>
        </a:defRPr>
      </a:lvl2pPr>
      <a:lvl3pPr marL="863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3pPr>
      <a:lvl4pPr marL="1206500" indent="-228600" algn="l" rtl="0" eaLnBrk="1" fontAlgn="base" hangingPunct="1">
        <a:spcBef>
          <a:spcPct val="20000"/>
        </a:spcBef>
        <a:spcAft>
          <a:spcPct val="20000"/>
        </a:spcAft>
        <a:buChar char="–"/>
        <a:defRPr sz="1400">
          <a:solidFill>
            <a:schemeClr val="tx1"/>
          </a:solidFill>
          <a:latin typeface="+mn-lt"/>
          <a:ea typeface="MS PGothic" pitchFamily="34" charset="-128"/>
        </a:defRPr>
      </a:lvl4pPr>
      <a:lvl5pPr marL="1498600" indent="-177800" algn="l" rtl="0" eaLnBrk="1" fontAlgn="base" hangingPunct="1">
        <a:spcBef>
          <a:spcPct val="20000"/>
        </a:spcBef>
        <a:spcAft>
          <a:spcPct val="20000"/>
        </a:spcAft>
        <a:buFont typeface="Wingdings" pitchFamily="2" charset="2"/>
        <a:buChar char=""/>
        <a:defRPr sz="1400">
          <a:solidFill>
            <a:schemeClr val="tx1"/>
          </a:solidFill>
          <a:latin typeface="+mn-lt"/>
          <a:ea typeface="MS PGothic" pitchFamily="34" charset="-128"/>
        </a:defRPr>
      </a:lvl5pPr>
      <a:lvl6pPr marL="19558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6pPr>
      <a:lvl7pPr marL="24130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7pPr>
      <a:lvl8pPr marL="28702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8pPr>
      <a:lvl9pPr marL="3327400" indent="-177800" algn="l" rtl="0" eaLnBrk="1" fontAlgn="base" hangingPunct="1">
        <a:spcBef>
          <a:spcPct val="20000"/>
        </a:spcBef>
        <a:spcAft>
          <a:spcPct val="20000"/>
        </a:spcAft>
        <a:buFont typeface="Wingdings" pitchFamily="-28" charset="2"/>
        <a:buChar char=""/>
        <a:defRPr sz="1400">
          <a:solidFill>
            <a:schemeClr val="tx1"/>
          </a:solidFill>
          <a:latin typeface="+mn-lt"/>
          <a:ea typeface="ＭＳ Ｐゴシック" pitchFamily="-2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sslob@hhs.gov" TargetMode="External"/><Relationship Id="rId2" Type="http://schemas.openxmlformats.org/officeDocument/2006/relationships/hyperlink" Target="mailto:scateam@hh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HS logo&#10;Motto: Leadership for IT Security &amp; Privacy Across HHS&#10;Program Name: HHS Cybersecurity Program&#10;Office: Office of the Chief Information Officer &#10;" title="HHS Cybersecurity Program Logo">
            <a:extLst>
              <a:ext uri="{FF2B5EF4-FFF2-40B4-BE49-F238E27FC236}">
                <a16:creationId xmlns:a16="http://schemas.microsoft.com/office/drawing/2014/main" id="{92EC1AAB-2BB1-4690-8BBA-B5E264AD93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0" b="71111"/>
          <a:stretch/>
        </p:blipFill>
        <p:spPr>
          <a:xfrm>
            <a:off x="0" y="685800"/>
            <a:ext cx="9144000" cy="1295400"/>
          </a:xfrm>
          <a:prstGeom prst="rect">
            <a:avLst/>
          </a:prstGeom>
        </p:spPr>
      </p:pic>
      <p:sp>
        <p:nvSpPr>
          <p:cNvPr id="2" name="Title 1"/>
          <p:cNvSpPr>
            <a:spLocks noGrp="1"/>
          </p:cNvSpPr>
          <p:nvPr>
            <p:ph type="ctrTitle"/>
          </p:nvPr>
        </p:nvSpPr>
        <p:spPr>
          <a:xfrm>
            <a:off x="609600" y="4191000"/>
            <a:ext cx="8018585" cy="838200"/>
          </a:xfrm>
        </p:spPr>
        <p:txBody>
          <a:bodyPr/>
          <a:lstStyle/>
          <a:p>
            <a:pPr algn="ctr"/>
            <a:br>
              <a:rPr lang="en-US" dirty="0"/>
            </a:br>
            <a:br>
              <a:rPr lang="en-US" dirty="0"/>
            </a:br>
            <a:r>
              <a:rPr lang="en-US" dirty="0"/>
              <a:t>Enterprise Security Services (ESS)</a:t>
            </a:r>
            <a:br>
              <a:rPr lang="en-US" dirty="0"/>
            </a:br>
            <a:r>
              <a:rPr lang="en-US" dirty="0"/>
              <a:t>Line of Business (LoB)</a:t>
            </a:r>
            <a:br>
              <a:rPr lang="en-US" dirty="0"/>
            </a:br>
            <a:r>
              <a:rPr lang="en-US" dirty="0"/>
              <a:t>Service Offerings</a:t>
            </a:r>
          </a:p>
        </p:txBody>
      </p:sp>
    </p:spTree>
    <p:extLst>
      <p:ext uri="{BB962C8B-B14F-4D97-AF65-F5344CB8AC3E}">
        <p14:creationId xmlns:p14="http://schemas.microsoft.com/office/powerpoint/2010/main" val="170472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a:t>
            </a:r>
            <a:r>
              <a:rPr lang="en-US" dirty="0" err="1"/>
              <a:t>LoB</a:t>
            </a:r>
            <a:r>
              <a:rPr lang="en-US" dirty="0"/>
              <a:t> Services - SCS</a:t>
            </a:r>
          </a:p>
        </p:txBody>
      </p:sp>
      <p:sp>
        <p:nvSpPr>
          <p:cNvPr id="3" name="Content Placeholder 2"/>
          <p:cNvSpPr>
            <a:spLocks noGrp="1"/>
          </p:cNvSpPr>
          <p:nvPr>
            <p:ph idx="1"/>
          </p:nvPr>
        </p:nvSpPr>
        <p:spPr/>
        <p:txBody>
          <a:bodyPr/>
          <a:lstStyle/>
          <a:p>
            <a:endParaRPr lang="en-US" altLang="en-US" sz="2800" dirty="0">
              <a:ea typeface="ＭＳ Ｐゴシック" pitchFamily="34" charset="-128"/>
            </a:endParaRPr>
          </a:p>
          <a:p>
            <a:endParaRPr lang="en-US" altLang="en-US" sz="2800" dirty="0">
              <a:ea typeface="ＭＳ Ｐゴシック" pitchFamily="34" charset="-128"/>
            </a:endParaRPr>
          </a:p>
          <a:p>
            <a:pPr marL="0" indent="0" algn="ctr">
              <a:buNone/>
            </a:pPr>
            <a:r>
              <a:rPr lang="en-US" altLang="en-US" sz="3600" dirty="0">
                <a:ea typeface="ＭＳ Ｐゴシック" pitchFamily="34" charset="-128"/>
              </a:rPr>
              <a:t>Security Consulting Services</a:t>
            </a:r>
          </a:p>
          <a:p>
            <a:pPr marL="0" indent="0" algn="ctr">
              <a:buNone/>
            </a:pPr>
            <a:r>
              <a:rPr lang="en-US" altLang="en-US" sz="3600" dirty="0">
                <a:ea typeface="ＭＳ Ｐゴシック" pitchFamily="34" charset="-128"/>
              </a:rPr>
              <a:t>(SCS)</a:t>
            </a:r>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10</a:t>
            </a:fld>
            <a:endParaRPr lang="en-US" dirty="0"/>
          </a:p>
        </p:txBody>
      </p:sp>
    </p:spTree>
    <p:extLst>
      <p:ext uri="{BB962C8B-B14F-4D97-AF65-F5344CB8AC3E}">
        <p14:creationId xmlns:p14="http://schemas.microsoft.com/office/powerpoint/2010/main" val="308973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152400"/>
            <a:ext cx="8862646" cy="762000"/>
          </a:xfrm>
        </p:spPr>
        <p:txBody>
          <a:bodyPr/>
          <a:lstStyle/>
          <a:p>
            <a:r>
              <a:rPr lang="en-US" dirty="0"/>
              <a:t>Security Consulting Service (SCS) Offerings</a:t>
            </a:r>
          </a:p>
        </p:txBody>
      </p:sp>
      <p:sp>
        <p:nvSpPr>
          <p:cNvPr id="3" name="Content Placeholder 2"/>
          <p:cNvSpPr>
            <a:spLocks noGrp="1"/>
          </p:cNvSpPr>
          <p:nvPr>
            <p:ph idx="1"/>
          </p:nvPr>
        </p:nvSpPr>
        <p:spPr/>
        <p:txBody>
          <a:bodyPr/>
          <a:lstStyle/>
          <a:p>
            <a:pPr>
              <a:lnSpc>
                <a:spcPct val="150000"/>
              </a:lnSpc>
            </a:pPr>
            <a:r>
              <a:rPr lang="en-US" altLang="en-US" sz="1800" dirty="0">
                <a:ea typeface="ＭＳ Ｐゴシック" panose="020B0600070205080204" pitchFamily="34" charset="-128"/>
              </a:rPr>
              <a:t>Develop, update, and review system security documentation necessary to obtain or renew a system’s SA&amp;A Authorization to Operate (ATO) and for continuous monitoring purposes in compliance with federal regulations and agency and departmental policies </a:t>
            </a:r>
          </a:p>
          <a:p>
            <a:pPr>
              <a:lnSpc>
                <a:spcPct val="150000"/>
              </a:lnSpc>
            </a:pPr>
            <a:r>
              <a:rPr lang="en-US" altLang="en-US" sz="1800" dirty="0">
                <a:ea typeface="ＭＳ Ｐゴシック" panose="020B0600070205080204" pitchFamily="34" charset="-128"/>
              </a:rPr>
              <a:t>Support the entire SA&amp;A process or the development of individual security documents</a:t>
            </a:r>
          </a:p>
          <a:p>
            <a:pPr>
              <a:lnSpc>
                <a:spcPct val="150000"/>
              </a:lnSpc>
            </a:pPr>
            <a:r>
              <a:rPr lang="en-US" altLang="en-US" sz="1800" dirty="0">
                <a:ea typeface="ＭＳ Ｐゴシック" panose="020B0600070205080204" pitchFamily="34" charset="-128"/>
              </a:rPr>
              <a:t>Perform quality assurance of system security documentation</a:t>
            </a:r>
          </a:p>
          <a:p>
            <a:pPr>
              <a:lnSpc>
                <a:spcPct val="150000"/>
              </a:lnSpc>
            </a:pPr>
            <a:r>
              <a:rPr lang="en-US" altLang="en-US" sz="1800" dirty="0">
                <a:ea typeface="ＭＳ Ｐゴシック" panose="020B0600070205080204" pitchFamily="34" charset="-128"/>
              </a:rPr>
              <a:t>Serve</a:t>
            </a:r>
            <a:r>
              <a:rPr lang="en-US" altLang="en-US" sz="1800" b="1" dirty="0">
                <a:ea typeface="ＭＳ Ｐゴシック" panose="020B0600070205080204" pitchFamily="34" charset="-128"/>
              </a:rPr>
              <a:t> </a:t>
            </a:r>
            <a:r>
              <a:rPr lang="en-US" altLang="en-US" sz="1800" dirty="0">
                <a:ea typeface="ＭＳ Ｐゴシック" panose="020B0600070205080204" pitchFamily="34" charset="-128"/>
              </a:rPr>
              <a:t>as security subject matter expert (SME)</a:t>
            </a:r>
          </a:p>
          <a:p>
            <a:pPr>
              <a:lnSpc>
                <a:spcPct val="150000"/>
              </a:lnSpc>
            </a:pPr>
            <a:r>
              <a:rPr lang="en-US" altLang="en-US" sz="1800" dirty="0">
                <a:ea typeface="ＭＳ Ｐゴシック" panose="020B0600070205080204" pitchFamily="34" charset="-128"/>
              </a:rPr>
              <a:t>Assist with POA&amp;M development and remediation</a:t>
            </a:r>
          </a:p>
        </p:txBody>
      </p:sp>
      <p:sp>
        <p:nvSpPr>
          <p:cNvPr id="4" name="Date Placeholder 3"/>
          <p:cNvSpPr>
            <a:spLocks noGrp="1"/>
          </p:cNvSpPr>
          <p:nvPr>
            <p:ph type="dt" sz="half" idx="10"/>
          </p:nvPr>
        </p:nvSpPr>
        <p:spPr>
          <a:xfrm>
            <a:off x="7253829" y="6432550"/>
            <a:ext cx="741485" cy="32918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900" kern="1200">
                <a:solidFill>
                  <a:schemeClr val="bg1"/>
                </a:solidFill>
                <a:latin typeface="Arial" charset="0"/>
                <a:ea typeface="ＭＳ Ｐゴシック" pitchFamily="18"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F5E5-8FA4-483C-812E-8B01D0218B75}" type="datetime1">
              <a:rPr lang="en-US" smtClean="0"/>
              <a:pPr/>
              <a:t>11/1/2023</a:t>
            </a:fld>
            <a:endParaRPr lang="en-US" dirty="0"/>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11</a:t>
            </a:fld>
            <a:endParaRPr lang="en-US" dirty="0"/>
          </a:p>
        </p:txBody>
      </p:sp>
    </p:spTree>
    <p:extLst>
      <p:ext uri="{BB962C8B-B14F-4D97-AF65-F5344CB8AC3E}">
        <p14:creationId xmlns:p14="http://schemas.microsoft.com/office/powerpoint/2010/main" val="374685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Security Consulting Service Offerings (SCS) (Cont.)</a:t>
            </a:r>
          </a:p>
        </p:txBody>
      </p:sp>
      <p:sp>
        <p:nvSpPr>
          <p:cNvPr id="3" name="Content Placeholder 2"/>
          <p:cNvSpPr>
            <a:spLocks noGrp="1"/>
          </p:cNvSpPr>
          <p:nvPr>
            <p:ph idx="1"/>
          </p:nvPr>
        </p:nvSpPr>
        <p:spPr/>
        <p:txBody>
          <a:bodyPr/>
          <a:lstStyle/>
          <a:p>
            <a:r>
              <a:rPr lang="en-US" altLang="en-US" sz="1600" dirty="0">
                <a:ea typeface="ＭＳ Ｐゴシック" pitchFamily="34" charset="-128"/>
              </a:rPr>
              <a:t>Security Consulting Services include:</a:t>
            </a:r>
          </a:p>
          <a:p>
            <a:pPr lvl="1">
              <a:buFont typeface="Arial" panose="020B0604020202020204" pitchFamily="34" charset="0"/>
              <a:buChar char="–"/>
            </a:pPr>
            <a:r>
              <a:rPr lang="en-US" altLang="en-US" sz="1600" b="1" dirty="0">
                <a:ea typeface="ＭＳ Ｐゴシック" pitchFamily="34" charset="-128"/>
              </a:rPr>
              <a:t>Assisting the IPSO and System Owner </a:t>
            </a:r>
            <a:r>
              <a:rPr lang="en-US" altLang="en-US" sz="1600" dirty="0">
                <a:ea typeface="ＭＳ Ｐゴシック" pitchFamily="34" charset="-128"/>
              </a:rPr>
              <a:t>in determining a system’s security categorization in accordance with FIPS 199</a:t>
            </a:r>
          </a:p>
          <a:p>
            <a:pPr lvl="1"/>
            <a:r>
              <a:rPr lang="en-US" altLang="en-US" sz="1600" b="1" dirty="0">
                <a:ea typeface="ＭＳ Ｐゴシック" pitchFamily="34" charset="-128"/>
              </a:rPr>
              <a:t>Developing/Updating system security documentation </a:t>
            </a:r>
            <a:r>
              <a:rPr lang="en-US" altLang="en-US" sz="1600" dirty="0">
                <a:ea typeface="ＭＳ Ｐゴシック" pitchFamily="34" charset="-128"/>
              </a:rPr>
              <a:t>necessary to obtain or renew the system’s authorization to operate </a:t>
            </a:r>
          </a:p>
          <a:p>
            <a:pPr lvl="1"/>
            <a:r>
              <a:rPr lang="en-US" altLang="en-US" sz="1600" dirty="0">
                <a:ea typeface="ＭＳ Ｐゴシック" pitchFamily="34" charset="-128"/>
              </a:rPr>
              <a:t>Developing/Updating documentation for continuous monitoring purposes</a:t>
            </a:r>
          </a:p>
          <a:p>
            <a:pPr lvl="1"/>
            <a:r>
              <a:rPr lang="en-US" altLang="en-US" sz="1600" b="1" dirty="0">
                <a:ea typeface="ＭＳ Ｐゴシック" pitchFamily="34" charset="-128"/>
              </a:rPr>
              <a:t>Conducting quality assurance </a:t>
            </a:r>
            <a:r>
              <a:rPr lang="en-US" altLang="en-US" sz="1600" dirty="0">
                <a:ea typeface="ＭＳ Ｐゴシック" pitchFamily="34" charset="-128"/>
              </a:rPr>
              <a:t>of system security documentation to meet federal regulations and agency and departmental policies </a:t>
            </a:r>
          </a:p>
          <a:p>
            <a:pPr lvl="1"/>
            <a:r>
              <a:rPr lang="en-US" altLang="en-US" sz="1600" b="1" dirty="0">
                <a:ea typeface="ＭＳ Ｐゴシック" pitchFamily="34" charset="-128"/>
              </a:rPr>
              <a:t>Assist IPSO in ensuring compliance with federal regulations </a:t>
            </a:r>
            <a:r>
              <a:rPr lang="en-US" altLang="en-US" sz="1600" dirty="0">
                <a:ea typeface="ＭＳ Ｐゴシック" pitchFamily="34" charset="-128"/>
              </a:rPr>
              <a:t>and agency and departmental policy regarding security</a:t>
            </a:r>
          </a:p>
          <a:p>
            <a:pPr lvl="1"/>
            <a:r>
              <a:rPr lang="en-US" altLang="en-US" sz="1600" dirty="0">
                <a:ea typeface="ＭＳ Ｐゴシック" pitchFamily="34" charset="-128"/>
              </a:rPr>
              <a:t>Serving as subject matter expert (</a:t>
            </a:r>
            <a:r>
              <a:rPr lang="en-US" altLang="en-US" sz="1600" b="1" dirty="0">
                <a:ea typeface="ＭＳ Ｐゴシック" pitchFamily="34" charset="-128"/>
              </a:rPr>
              <a:t>SME</a:t>
            </a:r>
            <a:r>
              <a:rPr lang="en-US" altLang="en-US" sz="1600" dirty="0">
                <a:ea typeface="ＭＳ Ｐゴシック" pitchFamily="34" charset="-128"/>
              </a:rPr>
              <a:t>)</a:t>
            </a:r>
          </a:p>
          <a:p>
            <a:pPr lvl="1"/>
            <a:r>
              <a:rPr lang="en-US" altLang="en-US" sz="1600" b="1" dirty="0">
                <a:ea typeface="ＭＳ Ｐゴシック" pitchFamily="34" charset="-128"/>
              </a:rPr>
              <a:t>Assisting with Plan of Action and Milestones (POA&amp;M) </a:t>
            </a:r>
            <a:r>
              <a:rPr lang="en-US" altLang="en-US" sz="1600" dirty="0">
                <a:ea typeface="ＭＳ Ｐゴシック" pitchFamily="34" charset="-128"/>
              </a:rPr>
              <a:t>development and remediation to include tracking and verifying system weaknesses</a:t>
            </a:r>
          </a:p>
          <a:p>
            <a:pPr lvl="1">
              <a:lnSpc>
                <a:spcPct val="200000"/>
              </a:lnSpc>
            </a:pPr>
            <a:r>
              <a:rPr lang="en-US" sz="1600" b="1" i="1" dirty="0">
                <a:ea typeface="ＭＳ Ｐゴシック" pitchFamily="34" charset="-128"/>
              </a:rPr>
              <a:t>Security Consulting Services are available to federal agencies only. </a:t>
            </a:r>
          </a:p>
          <a:p>
            <a:pPr marL="342900" lvl="1" indent="0">
              <a:buNone/>
            </a:pPr>
            <a:endParaRPr lang="en-US" altLang="en-US" sz="1600" dirty="0">
              <a:ea typeface="ＭＳ Ｐゴシック" pitchFamily="34" charset="-128"/>
            </a:endParaRPr>
          </a:p>
          <a:p>
            <a:endParaRPr lang="en-US" sz="1000" dirty="0"/>
          </a:p>
        </p:txBody>
      </p:sp>
      <p:sp>
        <p:nvSpPr>
          <p:cNvPr id="4" name="Date Placeholder 3"/>
          <p:cNvSpPr>
            <a:spLocks noGrp="1"/>
          </p:cNvSpPr>
          <p:nvPr>
            <p:ph type="dt" sz="half" idx="10"/>
          </p:nvPr>
        </p:nvSpPr>
        <p:spPr>
          <a:xfrm>
            <a:off x="7253829" y="6432550"/>
            <a:ext cx="741485" cy="32918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900" kern="1200">
                <a:solidFill>
                  <a:schemeClr val="bg1"/>
                </a:solidFill>
                <a:latin typeface="Arial" charset="0"/>
                <a:ea typeface="ＭＳ Ｐゴシック" pitchFamily="18"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F5E5-8FA4-483C-812E-8B01D0218B75}" type="datetime1">
              <a:rPr lang="en-US" smtClean="0"/>
              <a:pPr/>
              <a:t>11/1/2023</a:t>
            </a:fld>
            <a:endParaRPr lang="en-US" dirty="0"/>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12</a:t>
            </a:fld>
            <a:endParaRPr lang="en-US" dirty="0"/>
          </a:p>
        </p:txBody>
      </p:sp>
    </p:spTree>
    <p:extLst>
      <p:ext uri="{BB962C8B-B14F-4D97-AF65-F5344CB8AC3E}">
        <p14:creationId xmlns:p14="http://schemas.microsoft.com/office/powerpoint/2010/main" val="77593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a:t>
            </a:r>
            <a:r>
              <a:rPr lang="en-US" dirty="0" err="1"/>
              <a:t>LoB</a:t>
            </a:r>
            <a:r>
              <a:rPr lang="en-US" dirty="0"/>
              <a:t> Services </a:t>
            </a:r>
          </a:p>
        </p:txBody>
      </p:sp>
      <p:sp>
        <p:nvSpPr>
          <p:cNvPr id="3" name="Content Placeholder 2"/>
          <p:cNvSpPr>
            <a:spLocks noGrp="1"/>
          </p:cNvSpPr>
          <p:nvPr>
            <p:ph idx="1"/>
          </p:nvPr>
        </p:nvSpPr>
        <p:spPr/>
        <p:txBody>
          <a:bodyPr/>
          <a:lstStyle/>
          <a:p>
            <a:endParaRPr lang="en-US" altLang="en-US" sz="2800" dirty="0">
              <a:ea typeface="ＭＳ Ｐゴシック" pitchFamily="34" charset="-128"/>
            </a:endParaRPr>
          </a:p>
          <a:p>
            <a:endParaRPr lang="en-US" altLang="en-US" sz="2800" dirty="0">
              <a:ea typeface="ＭＳ Ｐゴシック" pitchFamily="34" charset="-128"/>
            </a:endParaRPr>
          </a:p>
          <a:p>
            <a:pPr marL="0" indent="0" algn="ctr">
              <a:buNone/>
            </a:pPr>
            <a:r>
              <a:rPr lang="en-US" altLang="en-US" sz="3600" dirty="0">
                <a:ea typeface="ＭＳ Ｐゴシック" pitchFamily="34" charset="-128"/>
              </a:rPr>
              <a:t>Customer Service Agreement (CSA)</a:t>
            </a:r>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13</a:t>
            </a:fld>
            <a:endParaRPr lang="en-US" dirty="0"/>
          </a:p>
        </p:txBody>
      </p:sp>
    </p:spTree>
    <p:extLst>
      <p:ext uri="{BB962C8B-B14F-4D97-AF65-F5344CB8AC3E}">
        <p14:creationId xmlns:p14="http://schemas.microsoft.com/office/powerpoint/2010/main" val="3224680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Service Agreement (CSA) Process</a:t>
            </a:r>
          </a:p>
        </p:txBody>
      </p:sp>
      <p:sp>
        <p:nvSpPr>
          <p:cNvPr id="3" name="Content Placeholder 2"/>
          <p:cNvSpPr>
            <a:spLocks noGrp="1"/>
          </p:cNvSpPr>
          <p:nvPr>
            <p:ph idx="1"/>
          </p:nvPr>
        </p:nvSpPr>
        <p:spPr/>
        <p:txBody>
          <a:bodyPr/>
          <a:lstStyle/>
          <a:p>
            <a:r>
              <a:rPr lang="en-US" altLang="en-US" sz="1600" dirty="0">
                <a:ea typeface="ＭＳ Ｐゴシック" pitchFamily="34" charset="-128"/>
              </a:rPr>
              <a:t>Upon contacting HHS ESS </a:t>
            </a:r>
            <a:r>
              <a:rPr lang="en-US" altLang="en-US" sz="1600" dirty="0" err="1">
                <a:ea typeface="ＭＳ Ｐゴシック" pitchFamily="34" charset="-128"/>
              </a:rPr>
              <a:t>LoB</a:t>
            </a:r>
            <a:r>
              <a:rPr lang="en-US" altLang="en-US" sz="1600" dirty="0">
                <a:ea typeface="ＭＳ Ｐゴシック" pitchFamily="34" charset="-128"/>
              </a:rPr>
              <a:t> for services, ESS will meet with potential Federal customers to identify requirements and provide a summary of desired services  </a:t>
            </a:r>
          </a:p>
          <a:p>
            <a:r>
              <a:rPr lang="en-US" altLang="en-US" sz="1600" dirty="0">
                <a:ea typeface="ＭＳ Ｐゴシック" pitchFamily="34" charset="-128"/>
              </a:rPr>
              <a:t>Potential Federal customers will complete a system questionnaire regarding the system to facilitate identification of requirements</a:t>
            </a:r>
          </a:p>
          <a:p>
            <a:r>
              <a:rPr lang="en-US" altLang="en-US" sz="1600" dirty="0">
                <a:ea typeface="ＭＳ Ｐゴシック" pitchFamily="34" charset="-128"/>
              </a:rPr>
              <a:t>HHS ESS </a:t>
            </a:r>
            <a:r>
              <a:rPr lang="en-US" altLang="en-US" sz="1600" dirty="0" err="1">
                <a:ea typeface="ＭＳ Ｐゴシック" pitchFamily="34" charset="-128"/>
              </a:rPr>
              <a:t>LoB</a:t>
            </a:r>
            <a:r>
              <a:rPr lang="en-US" altLang="en-US" sz="1600" dirty="0">
                <a:ea typeface="ＭＳ Ｐゴシック" pitchFamily="34" charset="-128"/>
              </a:rPr>
              <a:t> will develop/provide a cost estimate based on services requested in the questionnaire</a:t>
            </a:r>
          </a:p>
          <a:p>
            <a:r>
              <a:rPr lang="en-US" altLang="en-US" sz="1600" dirty="0">
                <a:ea typeface="ＭＳ Ｐゴシック" pitchFamily="34" charset="-128"/>
              </a:rPr>
              <a:t>Upon cost estimate approval the HHS ESS </a:t>
            </a:r>
            <a:r>
              <a:rPr lang="en-US" altLang="en-US" sz="1600" dirty="0" err="1">
                <a:ea typeface="ＭＳ Ｐゴシック" pitchFamily="34" charset="-128"/>
              </a:rPr>
              <a:t>LoB</a:t>
            </a:r>
            <a:r>
              <a:rPr lang="en-US" altLang="en-US" sz="1600" dirty="0">
                <a:ea typeface="ＭＳ Ｐゴシック" pitchFamily="34" charset="-128"/>
              </a:rPr>
              <a:t> will create a Customer Service Agreement (CSA) or Interagency Agreement (IAA) and will submit to the customer for funding and signatures</a:t>
            </a:r>
          </a:p>
          <a:p>
            <a:r>
              <a:rPr lang="en-US" altLang="en-US" sz="1600" dirty="0">
                <a:ea typeface="ＭＳ Ｐゴシック" pitchFamily="34" charset="-128"/>
              </a:rPr>
              <a:t>The CSA/IAA, a standard form for reimbursable agreements between HHS ESS </a:t>
            </a:r>
            <a:r>
              <a:rPr lang="en-US" altLang="en-US" sz="1600" dirty="0" err="1">
                <a:ea typeface="ＭＳ Ｐゴシック" pitchFamily="34" charset="-128"/>
              </a:rPr>
              <a:t>LoB</a:t>
            </a:r>
            <a:r>
              <a:rPr lang="en-US" altLang="en-US" sz="1600" dirty="0">
                <a:ea typeface="ＭＳ Ｐゴシック" pitchFamily="34" charset="-128"/>
              </a:rPr>
              <a:t> and the customer, includes:</a:t>
            </a:r>
          </a:p>
          <a:p>
            <a:pPr lvl="1"/>
            <a:r>
              <a:rPr lang="en-US" altLang="en-US" sz="1600" dirty="0">
                <a:ea typeface="ＭＳ Ｐゴシック" pitchFamily="34" charset="-128"/>
              </a:rPr>
              <a:t>general provisions</a:t>
            </a:r>
          </a:p>
          <a:p>
            <a:pPr lvl="1"/>
            <a:r>
              <a:rPr lang="en-US" altLang="en-US" sz="1600" dirty="0">
                <a:ea typeface="ＭＳ Ｐゴシック" pitchFamily="34" charset="-128"/>
              </a:rPr>
              <a:t>financial and funding information</a:t>
            </a:r>
          </a:p>
          <a:p>
            <a:pPr lvl="1"/>
            <a:r>
              <a:rPr lang="en-US" altLang="en-US" sz="1600" dirty="0">
                <a:ea typeface="ＭＳ Ｐゴシック" pitchFamily="34" charset="-128"/>
              </a:rPr>
              <a:t>contact information and approvals</a:t>
            </a:r>
          </a:p>
          <a:p>
            <a:r>
              <a:rPr lang="en-US" altLang="en-US" sz="1600" dirty="0">
                <a:ea typeface="ＭＳ Ｐゴシック" pitchFamily="34" charset="-128"/>
              </a:rPr>
              <a:t>Work is not initiated until the CSA/IAA is signed</a:t>
            </a:r>
          </a:p>
          <a:p>
            <a:r>
              <a:rPr lang="en-US" altLang="en-US" sz="1600" dirty="0">
                <a:ea typeface="ＭＳ Ｐゴシック" pitchFamily="34" charset="-128"/>
              </a:rPr>
              <a:t>Work can only be established between federal agencies. </a:t>
            </a:r>
          </a:p>
          <a:p>
            <a:endParaRPr lang="en-US" dirty="0"/>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14</a:t>
            </a:fld>
            <a:endParaRPr lang="en-US" dirty="0"/>
          </a:p>
        </p:txBody>
      </p:sp>
    </p:spTree>
    <p:extLst>
      <p:ext uri="{BB962C8B-B14F-4D97-AF65-F5344CB8AC3E}">
        <p14:creationId xmlns:p14="http://schemas.microsoft.com/office/powerpoint/2010/main" val="264623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a:t>
            </a:r>
            <a:r>
              <a:rPr lang="en-US" dirty="0" err="1"/>
              <a:t>LoB</a:t>
            </a:r>
            <a:r>
              <a:rPr lang="en-US" dirty="0"/>
              <a:t> Points of Contact </a:t>
            </a:r>
          </a:p>
        </p:txBody>
      </p:sp>
      <p:sp>
        <p:nvSpPr>
          <p:cNvPr id="3" name="Content Placeholder 2"/>
          <p:cNvSpPr>
            <a:spLocks noGrp="1"/>
          </p:cNvSpPr>
          <p:nvPr>
            <p:ph idx="1"/>
          </p:nvPr>
        </p:nvSpPr>
        <p:spPr/>
        <p:txBody>
          <a:bodyPr/>
          <a:lstStyle/>
          <a:p>
            <a:endParaRPr lang="en-US" sz="1600" b="1" dirty="0"/>
          </a:p>
          <a:p>
            <a:pPr>
              <a:lnSpc>
                <a:spcPct val="200000"/>
              </a:lnSpc>
            </a:pPr>
            <a:r>
              <a:rPr lang="en-US" sz="1600" b="1" dirty="0"/>
              <a:t>HHS ESS </a:t>
            </a:r>
            <a:r>
              <a:rPr lang="en-US" sz="1600" b="1" dirty="0" err="1"/>
              <a:t>LoB</a:t>
            </a:r>
            <a:r>
              <a:rPr lang="en-US" sz="1600" b="1" dirty="0"/>
              <a:t> Director: </a:t>
            </a:r>
            <a:r>
              <a:rPr lang="en-US" sz="1600" dirty="0"/>
              <a:t>Markeshia Gould (202) 836-2045</a:t>
            </a:r>
          </a:p>
          <a:p>
            <a:pPr>
              <a:lnSpc>
                <a:spcPct val="200000"/>
              </a:lnSpc>
            </a:pPr>
            <a:r>
              <a:rPr lang="en-US" sz="1600" b="1" dirty="0"/>
              <a:t>IPSO Services Manager</a:t>
            </a:r>
            <a:r>
              <a:rPr lang="en-US" sz="1600" dirty="0"/>
              <a:t>: Chelsea Ward (202) 868-9773</a:t>
            </a:r>
          </a:p>
          <a:p>
            <a:pPr>
              <a:lnSpc>
                <a:spcPct val="200000"/>
              </a:lnSpc>
            </a:pPr>
            <a:r>
              <a:rPr lang="en-US" sz="1600" b="1" dirty="0"/>
              <a:t>SCA Services Manager</a:t>
            </a:r>
            <a:r>
              <a:rPr lang="en-US" sz="1600" dirty="0"/>
              <a:t>: Kimberley Eccles (202) 868-9112. SCA inquiries should be sent to the SCA Mailbox </a:t>
            </a:r>
            <a:r>
              <a:rPr lang="en-US" sz="1600" dirty="0">
                <a:hlinkClick r:id="rId2"/>
              </a:rPr>
              <a:t>scateam@hhs.gov</a:t>
            </a:r>
            <a:endParaRPr lang="en-US" sz="1600" dirty="0"/>
          </a:p>
          <a:p>
            <a:pPr>
              <a:lnSpc>
                <a:spcPct val="200000"/>
              </a:lnSpc>
            </a:pPr>
            <a:r>
              <a:rPr lang="en-US" sz="1600" b="1" dirty="0"/>
              <a:t>Security Consulting Services (SCS) Manager</a:t>
            </a:r>
            <a:r>
              <a:rPr lang="en-US" sz="1600" dirty="0"/>
              <a:t>: Trish Hunter (202) 853-4055</a:t>
            </a:r>
          </a:p>
          <a:p>
            <a:pPr>
              <a:lnSpc>
                <a:spcPct val="200000"/>
              </a:lnSpc>
            </a:pPr>
            <a:r>
              <a:rPr lang="en-US" sz="1600" b="1" dirty="0"/>
              <a:t>Business Operations Support – </a:t>
            </a:r>
            <a:r>
              <a:rPr lang="en-US" sz="1600" dirty="0"/>
              <a:t>Roxana Robbins (202) 815-1948</a:t>
            </a:r>
          </a:p>
          <a:p>
            <a:pPr marL="0" indent="0">
              <a:lnSpc>
                <a:spcPct val="200000"/>
              </a:lnSpc>
              <a:buNone/>
            </a:pPr>
            <a:r>
              <a:rPr lang="en-US" sz="1600" dirty="0"/>
              <a:t>Do you want to learn more? Contact </a:t>
            </a:r>
            <a:r>
              <a:rPr lang="en-US" sz="1600" dirty="0">
                <a:hlinkClick r:id="rId3"/>
              </a:rPr>
              <a:t>esslob@hhs.gov</a:t>
            </a:r>
            <a:r>
              <a:rPr lang="en-US" sz="1600" dirty="0"/>
              <a:t> to explore how the HHS ESS LoB Team can help you</a:t>
            </a:r>
          </a:p>
          <a:p>
            <a:pPr marL="0" indent="0">
              <a:buNone/>
            </a:pPr>
            <a:endParaRPr lang="en-US" dirty="0"/>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15</a:t>
            </a:fld>
            <a:endParaRPr lang="en-US" dirty="0"/>
          </a:p>
        </p:txBody>
      </p:sp>
    </p:spTree>
    <p:extLst>
      <p:ext uri="{BB962C8B-B14F-4D97-AF65-F5344CB8AC3E}">
        <p14:creationId xmlns:p14="http://schemas.microsoft.com/office/powerpoint/2010/main" val="41318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ESS </a:t>
            </a:r>
            <a:r>
              <a:rPr lang="en-US" dirty="0" err="1"/>
              <a:t>LoB</a:t>
            </a:r>
            <a:r>
              <a:rPr lang="en-US" dirty="0"/>
              <a:t> Services </a:t>
            </a:r>
          </a:p>
        </p:txBody>
      </p:sp>
      <p:sp>
        <p:nvSpPr>
          <p:cNvPr id="3" name="Content Placeholder 2"/>
          <p:cNvSpPr>
            <a:spLocks noGrp="1"/>
          </p:cNvSpPr>
          <p:nvPr>
            <p:ph idx="1"/>
          </p:nvPr>
        </p:nvSpPr>
        <p:spPr/>
        <p:txBody>
          <a:bodyPr/>
          <a:lstStyle/>
          <a:p>
            <a:pPr marL="0" indent="0" algn="ctr">
              <a:buNone/>
            </a:pPr>
            <a:endParaRPr lang="en-US" altLang="en-US" sz="2800" dirty="0">
              <a:ea typeface="ＭＳ Ｐゴシック" pitchFamily="34" charset="-128"/>
            </a:endParaRPr>
          </a:p>
          <a:p>
            <a:pPr marL="0" indent="0" algn="ctr">
              <a:buNone/>
            </a:pPr>
            <a:endParaRPr lang="en-US" altLang="en-US" sz="2800" dirty="0">
              <a:ea typeface="ＭＳ Ｐゴシック" pitchFamily="34" charset="-128"/>
            </a:endParaRPr>
          </a:p>
          <a:p>
            <a:pPr marL="0" indent="0" algn="ctr">
              <a:buNone/>
            </a:pPr>
            <a:r>
              <a:rPr lang="en-US" altLang="en-US" sz="3600" dirty="0">
                <a:ea typeface="ＭＳ Ｐゴシック" pitchFamily="34" charset="-128"/>
              </a:rPr>
              <a:t>Ensures Federal information systems provide mission-critical services in a secure manner</a:t>
            </a:r>
          </a:p>
        </p:txBody>
      </p:sp>
      <p:sp>
        <p:nvSpPr>
          <p:cNvPr id="5" name="Footer Placeholder 4"/>
          <p:cNvSpPr>
            <a:spLocks noGrp="1"/>
          </p:cNvSpPr>
          <p:nvPr>
            <p:ph type="ftr" sz="quarter" idx="11"/>
          </p:nvPr>
        </p:nvSpPr>
        <p:spPr/>
        <p:txBody>
          <a:bodyPr/>
          <a:lstStyle/>
          <a:p>
            <a:r>
              <a:rPr lang="en-US" dirty="0"/>
              <a:t>Controlled Unclassified information (CUI)</a:t>
            </a:r>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2</a:t>
            </a:fld>
            <a:endParaRPr lang="en-US" dirty="0"/>
          </a:p>
        </p:txBody>
      </p:sp>
    </p:spTree>
    <p:extLst>
      <p:ext uri="{BB962C8B-B14F-4D97-AF65-F5344CB8AC3E}">
        <p14:creationId xmlns:p14="http://schemas.microsoft.com/office/powerpoint/2010/main" val="27648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228600"/>
            <a:ext cx="8862646" cy="838200"/>
          </a:xfrm>
        </p:spPr>
        <p:txBody>
          <a:bodyPr/>
          <a:lstStyle/>
          <a:p>
            <a:r>
              <a:rPr lang="en-US" dirty="0"/>
              <a:t>Overview </a:t>
            </a:r>
            <a:br>
              <a:rPr lang="en-US" dirty="0"/>
            </a:br>
            <a:endParaRPr lang="en-US" dirty="0"/>
          </a:p>
        </p:txBody>
      </p:sp>
      <p:sp>
        <p:nvSpPr>
          <p:cNvPr id="3" name="Content Placeholder 2"/>
          <p:cNvSpPr>
            <a:spLocks noGrp="1"/>
          </p:cNvSpPr>
          <p:nvPr>
            <p:ph idx="1"/>
          </p:nvPr>
        </p:nvSpPr>
        <p:spPr>
          <a:xfrm>
            <a:off x="152400" y="762000"/>
            <a:ext cx="8862646" cy="5181600"/>
          </a:xfrm>
        </p:spPr>
        <p:txBody>
          <a:bodyPr/>
          <a:lstStyle/>
          <a:p>
            <a:r>
              <a:rPr lang="en-US" altLang="en-US" sz="1500" dirty="0">
                <a:ea typeface="ＭＳ Ｐゴシック" pitchFamily="34" charset="-128"/>
              </a:rPr>
              <a:t>The Department of Health and Human Services (HHS) Office of Information Security (OIS) Enterprise Security Services (ESS) Line of Business (</a:t>
            </a:r>
            <a:r>
              <a:rPr lang="en-US" altLang="en-US" sz="1500" dirty="0" err="1">
                <a:ea typeface="ＭＳ Ｐゴシック" pitchFamily="34" charset="-128"/>
              </a:rPr>
              <a:t>LoB</a:t>
            </a:r>
            <a:r>
              <a:rPr lang="en-US" altLang="en-US" sz="1500" dirty="0">
                <a:ea typeface="ＭＳ Ｐゴシック" pitchFamily="34" charset="-128"/>
              </a:rPr>
              <a:t>) Division, established in 2011, and designated as a Department of Homeland Security (DHS) Federal Shared Service Provider (FSSP) for Information System Security Services. HHS ESS was given a letter of Recognition in Performance for cost savings to the Government of nearly $8M in FY22.</a:t>
            </a:r>
          </a:p>
          <a:p>
            <a:r>
              <a:rPr lang="en-US" altLang="en-US" sz="1500" dirty="0">
                <a:ea typeface="ＭＳ Ｐゴシック" pitchFamily="34" charset="-128"/>
              </a:rPr>
              <a:t>The purpose of this service is to support </a:t>
            </a:r>
            <a:r>
              <a:rPr lang="en-US" altLang="en-US" sz="1500" b="1" dirty="0">
                <a:ea typeface="ＭＳ Ｐゴシック" pitchFamily="34" charset="-128"/>
              </a:rPr>
              <a:t>Federal Agencies </a:t>
            </a:r>
            <a:r>
              <a:rPr lang="en-US" altLang="en-US" sz="1500" dirty="0">
                <a:ea typeface="ＭＳ Ｐゴシック" pitchFamily="34" charset="-128"/>
              </a:rPr>
              <a:t>to facilitate the implementation of all mandates and guidance under the federal Risk Management Framework (RMF) solutions as identified by NIST 800-37 to:</a:t>
            </a:r>
          </a:p>
          <a:p>
            <a:pPr lvl="1"/>
            <a:r>
              <a:rPr lang="en-US" altLang="en-US" dirty="0">
                <a:ea typeface="ＭＳ Ｐゴシック" pitchFamily="34" charset="-128"/>
              </a:rPr>
              <a:t>provide subject matter expertise in security accreditation and authorization</a:t>
            </a:r>
          </a:p>
          <a:p>
            <a:pPr lvl="1"/>
            <a:r>
              <a:rPr lang="en-US" altLang="en-US" dirty="0">
                <a:ea typeface="ＭＳ Ｐゴシック" pitchFamily="34" charset="-128"/>
              </a:rPr>
              <a:t>reduce the cost of completing accreditation and authorization on systems across the Federal Government</a:t>
            </a:r>
          </a:p>
          <a:p>
            <a:pPr lvl="1"/>
            <a:r>
              <a:rPr lang="en-US" altLang="en-US" dirty="0">
                <a:ea typeface="ＭＳ Ｐゴシック" pitchFamily="34" charset="-128"/>
              </a:rPr>
              <a:t>provide evaluation and validation of information system security risks to ensure compliance with NIST Special Publication (SP) regulations, policies and procedures</a:t>
            </a:r>
          </a:p>
          <a:p>
            <a:pPr lvl="1"/>
            <a:r>
              <a:rPr lang="en-US" altLang="en-US" dirty="0">
                <a:ea typeface="ＭＳ Ｐゴシック" pitchFamily="34" charset="-128"/>
              </a:rPr>
              <a:t>comply with agency-defined frequencies for technical analysis of information system vulnerabilities</a:t>
            </a:r>
            <a:endParaRPr lang="en-US" altLang="en-US" sz="1600" dirty="0">
              <a:ea typeface="ＭＳ Ｐゴシック" pitchFamily="34" charset="-128"/>
            </a:endParaRPr>
          </a:p>
          <a:p>
            <a:r>
              <a:rPr lang="en-US" altLang="en-US" sz="1500" dirty="0">
                <a:ea typeface="ＭＳ Ｐゴシック" pitchFamily="34" charset="-128"/>
              </a:rPr>
              <a:t>HHS ESS </a:t>
            </a:r>
            <a:r>
              <a:rPr lang="en-US" altLang="en-US" sz="1500" dirty="0" err="1">
                <a:ea typeface="ＭＳ Ｐゴシック" pitchFamily="34" charset="-128"/>
              </a:rPr>
              <a:t>LoB</a:t>
            </a:r>
            <a:r>
              <a:rPr lang="en-US" altLang="en-US" sz="1500" dirty="0">
                <a:ea typeface="ＭＳ Ｐゴシック" pitchFamily="34" charset="-128"/>
              </a:rPr>
              <a:t> provides a wide variety of services related to the following:</a:t>
            </a:r>
          </a:p>
          <a:p>
            <a:pPr lvl="1"/>
            <a:r>
              <a:rPr lang="en-US" altLang="en-US" dirty="0">
                <a:ea typeface="ＭＳ Ｐゴシック" pitchFamily="34" charset="-128"/>
              </a:rPr>
              <a:t>Information Privacy and Security Officer (IPSO) Services </a:t>
            </a:r>
            <a:r>
              <a:rPr lang="en-US" altLang="en-US" i="1" dirty="0">
                <a:ea typeface="ＭＳ Ｐゴシック" pitchFamily="34" charset="-128"/>
              </a:rPr>
              <a:t>(Formerly ISSO)</a:t>
            </a:r>
          </a:p>
          <a:p>
            <a:pPr lvl="1"/>
            <a:r>
              <a:rPr lang="en-US" altLang="en-US" dirty="0">
                <a:ea typeface="ＭＳ Ｐゴシック" pitchFamily="34" charset="-128"/>
              </a:rPr>
              <a:t>Security Control Assessment (SCA) Services</a:t>
            </a:r>
          </a:p>
          <a:p>
            <a:pPr lvl="1"/>
            <a:r>
              <a:rPr lang="en-US" altLang="en-US" dirty="0">
                <a:ea typeface="ＭＳ Ｐゴシック" pitchFamily="34" charset="-128"/>
              </a:rPr>
              <a:t>Security Consulting Services (SCS)</a:t>
            </a:r>
            <a:endParaRPr lang="en-US" sz="2400" dirty="0"/>
          </a:p>
          <a:p>
            <a:endParaRPr lang="en-US" sz="2400" dirty="0"/>
          </a:p>
          <a:p>
            <a:endParaRPr lang="en-US" sz="2400" dirty="0"/>
          </a:p>
        </p:txBody>
      </p:sp>
      <p:sp>
        <p:nvSpPr>
          <p:cNvPr id="5" name="Footer Placeholder 4"/>
          <p:cNvSpPr>
            <a:spLocks noGrp="1"/>
          </p:cNvSpPr>
          <p:nvPr>
            <p:ph type="ftr" sz="quarter" idx="11"/>
          </p:nvPr>
        </p:nvSpPr>
        <p:spPr>
          <a:xfrm>
            <a:off x="4724400" y="6452616"/>
            <a:ext cx="3352800" cy="329184"/>
          </a:xfrm>
        </p:spPr>
        <p:txBody>
          <a:bodyPr/>
          <a:lstStyle/>
          <a:p>
            <a:r>
              <a:rPr lang="en-US" dirty="0"/>
              <a:t>Controlled Unclassified information (CUI) </a:t>
            </a:r>
            <a:fld id="{4A0EA80A-44A4-4410-92AF-8E314D005699}" type="datetime1">
              <a:rPr lang="en-US"/>
              <a:pPr/>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3</a:t>
            </a:fld>
            <a:endParaRPr lang="en-US" dirty="0"/>
          </a:p>
        </p:txBody>
      </p:sp>
    </p:spTree>
    <p:extLst>
      <p:ext uri="{BB962C8B-B14F-4D97-AF65-F5344CB8AC3E}">
        <p14:creationId xmlns:p14="http://schemas.microsoft.com/office/powerpoint/2010/main" val="173799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a:t>
            </a:r>
            <a:r>
              <a:rPr lang="en-US" dirty="0" err="1"/>
              <a:t>LoB</a:t>
            </a:r>
            <a:r>
              <a:rPr lang="en-US" dirty="0"/>
              <a:t> Services - IPSO </a:t>
            </a:r>
          </a:p>
        </p:txBody>
      </p:sp>
      <p:sp>
        <p:nvSpPr>
          <p:cNvPr id="3" name="Content Placeholder 2"/>
          <p:cNvSpPr>
            <a:spLocks noGrp="1"/>
          </p:cNvSpPr>
          <p:nvPr>
            <p:ph idx="1"/>
          </p:nvPr>
        </p:nvSpPr>
        <p:spPr/>
        <p:txBody>
          <a:bodyPr/>
          <a:lstStyle/>
          <a:p>
            <a:endParaRPr lang="en-US" altLang="en-US" sz="2800" dirty="0">
              <a:ea typeface="ＭＳ Ｐゴシック" pitchFamily="34" charset="-128"/>
            </a:endParaRPr>
          </a:p>
          <a:p>
            <a:endParaRPr lang="en-US" altLang="en-US" sz="2800" dirty="0">
              <a:ea typeface="ＭＳ Ｐゴシック" pitchFamily="34" charset="-128"/>
            </a:endParaRPr>
          </a:p>
          <a:p>
            <a:pPr marL="0" indent="0" algn="ctr">
              <a:buNone/>
            </a:pPr>
            <a:r>
              <a:rPr lang="en-US" altLang="en-US" sz="3600" dirty="0">
                <a:ea typeface="ＭＳ Ｐゴシック" pitchFamily="34" charset="-128"/>
              </a:rPr>
              <a:t>Information Privacy and Security Officer (IPSO) Services</a:t>
            </a:r>
          </a:p>
          <a:p>
            <a:pPr marL="0" indent="0" algn="ctr">
              <a:buNone/>
            </a:pPr>
            <a:r>
              <a:rPr lang="en-US" altLang="en-US" sz="2000" i="1" dirty="0">
                <a:ea typeface="ＭＳ Ｐゴシック" pitchFamily="34" charset="-128"/>
              </a:rPr>
              <a:t>(Formerly ISSO)</a:t>
            </a:r>
          </a:p>
        </p:txBody>
      </p:sp>
      <p:sp>
        <p:nvSpPr>
          <p:cNvPr id="5" name="Footer Placeholder 4"/>
          <p:cNvSpPr>
            <a:spLocks noGrp="1"/>
          </p:cNvSpPr>
          <p:nvPr>
            <p:ph type="ftr" sz="quarter" idx="11"/>
          </p:nvPr>
        </p:nvSpPr>
        <p:spPr>
          <a:xfrm>
            <a:off x="4724400" y="6452616"/>
            <a:ext cx="3733800" cy="329184"/>
          </a:xfrm>
        </p:spPr>
        <p:txBody>
          <a:bodyPr/>
          <a:lstStyle/>
          <a:p>
            <a:r>
              <a:rPr lang="en-US" dirty="0"/>
              <a:t>Controlled Unclassified information (CUI) </a:t>
            </a:r>
            <a:fld id="{8840F5E5-8FA4-483C-812E-8B01D0218B75}" type="datetime1">
              <a:rPr lang="en-US"/>
              <a:pPr/>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4</a:t>
            </a:fld>
            <a:endParaRPr lang="en-US" dirty="0"/>
          </a:p>
        </p:txBody>
      </p:sp>
    </p:spTree>
    <p:extLst>
      <p:ext uri="{BB962C8B-B14F-4D97-AF65-F5344CB8AC3E}">
        <p14:creationId xmlns:p14="http://schemas.microsoft.com/office/powerpoint/2010/main" val="1778913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228600"/>
            <a:ext cx="8862646" cy="990600"/>
          </a:xfrm>
        </p:spPr>
        <p:txBody>
          <a:bodyPr/>
          <a:lstStyle/>
          <a:p>
            <a:pPr algn="ctr"/>
            <a:r>
              <a:rPr lang="en-US" sz="2400" dirty="0"/>
              <a:t>ESS Information System Privacy and Security Officer (IPSO) Service Offerings </a:t>
            </a:r>
          </a:p>
        </p:txBody>
      </p:sp>
      <p:sp>
        <p:nvSpPr>
          <p:cNvPr id="3" name="Content Placeholder 2"/>
          <p:cNvSpPr>
            <a:spLocks noGrp="1"/>
          </p:cNvSpPr>
          <p:nvPr>
            <p:ph idx="1"/>
          </p:nvPr>
        </p:nvSpPr>
        <p:spPr>
          <a:xfrm>
            <a:off x="105126" y="1295400"/>
            <a:ext cx="8862646" cy="4572000"/>
          </a:xfrm>
        </p:spPr>
        <p:txBody>
          <a:bodyPr/>
          <a:lstStyle/>
          <a:p>
            <a:pPr>
              <a:lnSpc>
                <a:spcPct val="150000"/>
              </a:lnSpc>
            </a:pPr>
            <a:r>
              <a:rPr lang="en-US" altLang="en-US" sz="1600" dirty="0">
                <a:ea typeface="ＭＳ Ｐゴシック" pitchFamily="34" charset="-128"/>
              </a:rPr>
              <a:t>ESS </a:t>
            </a:r>
            <a:r>
              <a:rPr lang="en-US" altLang="en-US" sz="1600" dirty="0" err="1">
                <a:ea typeface="ＭＳ Ｐゴシック" pitchFamily="34" charset="-128"/>
              </a:rPr>
              <a:t>LoB</a:t>
            </a:r>
            <a:r>
              <a:rPr lang="en-US" altLang="en-US" sz="1600" dirty="0">
                <a:ea typeface="ＭＳ Ｐゴシック" pitchFamily="34" charset="-128"/>
              </a:rPr>
              <a:t> IPSOs support the System Owner across the system development life-cycle (SDLC) to:</a:t>
            </a:r>
          </a:p>
          <a:p>
            <a:pPr lvl="1">
              <a:lnSpc>
                <a:spcPct val="150000"/>
              </a:lnSpc>
            </a:pPr>
            <a:r>
              <a:rPr lang="en-US" altLang="en-US" sz="1600" dirty="0">
                <a:ea typeface="ＭＳ Ｐゴシック" pitchFamily="34" charset="-128"/>
              </a:rPr>
              <a:t>ensure a system’s operational security posture is maintained</a:t>
            </a:r>
          </a:p>
          <a:p>
            <a:pPr lvl="1">
              <a:lnSpc>
                <a:spcPct val="150000"/>
              </a:lnSpc>
            </a:pPr>
            <a:r>
              <a:rPr lang="en-US" altLang="en-US" sz="1600" dirty="0">
                <a:ea typeface="ＭＳ Ｐゴシック" pitchFamily="34" charset="-128"/>
              </a:rPr>
              <a:t>ensure system-level security controls are implemented and security documentation is maintained </a:t>
            </a:r>
          </a:p>
          <a:p>
            <a:pPr lvl="1">
              <a:lnSpc>
                <a:spcPct val="150000"/>
              </a:lnSpc>
            </a:pPr>
            <a:r>
              <a:rPr lang="en-US" altLang="en-US" sz="1600" dirty="0">
                <a:ea typeface="ＭＳ Ｐゴシック" pitchFamily="34" charset="-128"/>
              </a:rPr>
              <a:t>serve as the focal point for IT security/privacy incident reporting and resolution</a:t>
            </a:r>
          </a:p>
          <a:p>
            <a:pPr>
              <a:lnSpc>
                <a:spcPct val="150000"/>
              </a:lnSpc>
            </a:pPr>
            <a:r>
              <a:rPr lang="en-US" altLang="en-US" sz="1600" dirty="0">
                <a:ea typeface="ＭＳ Ｐゴシック" pitchFamily="34" charset="-128"/>
              </a:rPr>
              <a:t>IPSO Services can include the following:</a:t>
            </a:r>
          </a:p>
          <a:p>
            <a:pPr lvl="1">
              <a:lnSpc>
                <a:spcPct val="150000"/>
              </a:lnSpc>
            </a:pPr>
            <a:r>
              <a:rPr lang="en-US" altLang="en-US" sz="1600" dirty="0">
                <a:ea typeface="ＭＳ Ｐゴシック" pitchFamily="34" charset="-128"/>
              </a:rPr>
              <a:t>support a current IPSO, or</a:t>
            </a:r>
          </a:p>
          <a:p>
            <a:pPr lvl="1">
              <a:lnSpc>
                <a:spcPct val="150000"/>
              </a:lnSpc>
            </a:pPr>
            <a:r>
              <a:rPr lang="en-US" altLang="en-US" sz="1600" dirty="0">
                <a:ea typeface="ＭＳ Ｐゴシック" pitchFamily="34" charset="-128"/>
              </a:rPr>
              <a:t>serve in the IPSO role</a:t>
            </a:r>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5</a:t>
            </a:fld>
            <a:endParaRPr lang="en-US" dirty="0"/>
          </a:p>
        </p:txBody>
      </p:sp>
    </p:spTree>
    <p:extLst>
      <p:ext uri="{BB962C8B-B14F-4D97-AF65-F5344CB8AC3E}">
        <p14:creationId xmlns:p14="http://schemas.microsoft.com/office/powerpoint/2010/main" val="246730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228600"/>
            <a:ext cx="8862646" cy="990600"/>
          </a:xfrm>
        </p:spPr>
        <p:txBody>
          <a:bodyPr/>
          <a:lstStyle/>
          <a:p>
            <a:pPr algn="ctr"/>
            <a:r>
              <a:rPr lang="en-US" sz="2400" dirty="0"/>
              <a:t>ESS Information System Privacy and Security Officer (IPSO) Service Offerings (Cont.)</a:t>
            </a:r>
          </a:p>
        </p:txBody>
      </p:sp>
      <p:sp>
        <p:nvSpPr>
          <p:cNvPr id="3" name="Content Placeholder 2"/>
          <p:cNvSpPr>
            <a:spLocks noGrp="1"/>
          </p:cNvSpPr>
          <p:nvPr>
            <p:ph idx="1"/>
          </p:nvPr>
        </p:nvSpPr>
        <p:spPr>
          <a:xfrm>
            <a:off x="110197" y="990600"/>
            <a:ext cx="8862646" cy="4724400"/>
          </a:xfrm>
        </p:spPr>
        <p:txBody>
          <a:bodyPr/>
          <a:lstStyle/>
          <a:p>
            <a:r>
              <a:rPr lang="en-US" altLang="en-US" sz="1800" dirty="0">
                <a:ea typeface="ＭＳ Ｐゴシック" pitchFamily="34" charset="-128"/>
              </a:rPr>
              <a:t>IPSO Services include:</a:t>
            </a:r>
          </a:p>
          <a:p>
            <a:pPr lvl="1"/>
            <a:r>
              <a:rPr lang="en-US" altLang="en-US" b="1" dirty="0">
                <a:ea typeface="ＭＳ Ｐゴシック" pitchFamily="34" charset="-128"/>
              </a:rPr>
              <a:t>Security Assessment and Authorization (SA&amp;A) ATO Support:  </a:t>
            </a:r>
            <a:r>
              <a:rPr lang="en-US" altLang="en-US" dirty="0">
                <a:ea typeface="ＭＳ Ｐゴシック" pitchFamily="34" charset="-128"/>
              </a:rPr>
              <a:t>develop/review/update/maintain required system security-related documentation; Ensure SA&amp;A ATO package is complete and submitted </a:t>
            </a:r>
          </a:p>
          <a:p>
            <a:pPr lvl="1"/>
            <a:r>
              <a:rPr lang="en-US" altLang="en-US" b="1" dirty="0">
                <a:ea typeface="ＭＳ Ｐゴシック" pitchFamily="34" charset="-128"/>
              </a:rPr>
              <a:t>Plan of Actions &amp; Milestones (POA&amp;M) Management:  </a:t>
            </a:r>
            <a:r>
              <a:rPr lang="en-US" altLang="en-US" dirty="0">
                <a:ea typeface="ＭＳ Ｐゴシック" pitchFamily="34" charset="-128"/>
              </a:rPr>
              <a:t>assist with development, monitoring and remediation of POA&amp;Ms into the agency system of record</a:t>
            </a:r>
          </a:p>
          <a:p>
            <a:pPr lvl="1"/>
            <a:r>
              <a:rPr lang="en-US" altLang="en-US" b="1" dirty="0">
                <a:ea typeface="ＭＳ Ｐゴシック" pitchFamily="34" charset="-128"/>
              </a:rPr>
              <a:t>System Management:  </a:t>
            </a:r>
            <a:r>
              <a:rPr lang="en-US" altLang="en-US" dirty="0">
                <a:ea typeface="ＭＳ Ｐゴシック" pitchFamily="34" charset="-128"/>
              </a:rPr>
              <a:t>ensure a secure posture is in place (i.e., assign security controls; participate in change control/configuration management; ensure deployment of security patches; review system-level reports, etc.) </a:t>
            </a:r>
          </a:p>
          <a:p>
            <a:pPr lvl="1"/>
            <a:r>
              <a:rPr lang="en-US" altLang="en-US" b="1" dirty="0">
                <a:ea typeface="ＭＳ Ｐゴシック" pitchFamily="34" charset="-128"/>
              </a:rPr>
              <a:t>Account Management: </a:t>
            </a:r>
            <a:r>
              <a:rPr lang="en-US" altLang="en-US" dirty="0">
                <a:ea typeface="ＭＳ Ｐゴシック" pitchFamily="34" charset="-128"/>
              </a:rPr>
              <a:t>verify and manage account access/controls</a:t>
            </a:r>
          </a:p>
          <a:p>
            <a:pPr lvl="1"/>
            <a:r>
              <a:rPr lang="en-US" altLang="en-US" b="1" dirty="0">
                <a:ea typeface="ＭＳ Ｐゴシック" pitchFamily="34" charset="-128"/>
              </a:rPr>
              <a:t>Risk Management: </a:t>
            </a:r>
            <a:r>
              <a:rPr lang="en-US" altLang="en-US" dirty="0">
                <a:ea typeface="ＭＳ Ｐゴシック" pitchFamily="34" charset="-128"/>
              </a:rPr>
              <a:t>identify risks; participate in security risk assessments and risk waiver process </a:t>
            </a:r>
            <a:endParaRPr lang="en-US" altLang="en-US" b="1" dirty="0">
              <a:ea typeface="ＭＳ Ｐゴシック" pitchFamily="34" charset="-128"/>
            </a:endParaRPr>
          </a:p>
          <a:p>
            <a:pPr lvl="1"/>
            <a:r>
              <a:rPr lang="en-US" altLang="en-US" b="1" dirty="0">
                <a:ea typeface="ＭＳ Ｐゴシック" pitchFamily="34" charset="-128"/>
              </a:rPr>
              <a:t>Incident Management: </a:t>
            </a:r>
            <a:r>
              <a:rPr lang="en-US" altLang="en-US" dirty="0">
                <a:ea typeface="ＭＳ Ｐゴシック" pitchFamily="34" charset="-128"/>
              </a:rPr>
              <a:t>develop/update incident response plans and procedures</a:t>
            </a:r>
            <a:endParaRPr lang="en-US" altLang="en-US" b="1" dirty="0">
              <a:ea typeface="ＭＳ Ｐゴシック" pitchFamily="34" charset="-128"/>
            </a:endParaRPr>
          </a:p>
          <a:p>
            <a:pPr lvl="1"/>
            <a:r>
              <a:rPr lang="en-US" altLang="en-US" b="1" dirty="0">
                <a:ea typeface="ＭＳ Ｐゴシック" pitchFamily="34" charset="-128"/>
              </a:rPr>
              <a:t>Security Guidance and Analysis: </a:t>
            </a:r>
            <a:r>
              <a:rPr lang="en-US" altLang="en-US" dirty="0">
                <a:ea typeface="ＭＳ Ｐゴシック" pitchFamily="34" charset="-128"/>
              </a:rPr>
              <a:t>serve as security advisor/security subject matter expert </a:t>
            </a:r>
          </a:p>
          <a:p>
            <a:pPr lvl="1"/>
            <a:r>
              <a:rPr lang="en-US" altLang="en-US" b="1" dirty="0">
                <a:ea typeface="ＭＳ Ｐゴシック" pitchFamily="34" charset="-128"/>
              </a:rPr>
              <a:t>Information Security Continuous Monitoring (ISCM): </a:t>
            </a:r>
            <a:r>
              <a:rPr lang="en-US" altLang="en-US" dirty="0">
                <a:ea typeface="ＭＳ Ｐゴシック" pitchFamily="34" charset="-128"/>
              </a:rPr>
              <a:t>provide continuous monitoring process support to ensure a secure system posture (i.e., ensure system backups are performed, audit log reviews, update of security documentation and inventories, assessment of security controls. etc.)</a:t>
            </a:r>
          </a:p>
          <a:p>
            <a:pPr lvl="1">
              <a:lnSpc>
                <a:spcPct val="150000"/>
              </a:lnSpc>
            </a:pPr>
            <a:r>
              <a:rPr lang="en-US" sz="1400" b="1" i="1" dirty="0">
                <a:ea typeface="ＭＳ Ｐゴシック" pitchFamily="34" charset="-128"/>
              </a:rPr>
              <a:t>IPSO Services are available to federal agencies only. </a:t>
            </a:r>
          </a:p>
          <a:p>
            <a:pPr lvl="1"/>
            <a:endParaRPr lang="en-US" altLang="en-US" dirty="0">
              <a:ea typeface="ＭＳ Ｐゴシック" pitchFamily="34" charset="-128"/>
            </a:endParaRPr>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6</a:t>
            </a:fld>
            <a:endParaRPr lang="en-US" dirty="0"/>
          </a:p>
        </p:txBody>
      </p:sp>
    </p:spTree>
    <p:extLst>
      <p:ext uri="{BB962C8B-B14F-4D97-AF65-F5344CB8AC3E}">
        <p14:creationId xmlns:p14="http://schemas.microsoft.com/office/powerpoint/2010/main" val="422780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a:t>
            </a:r>
            <a:r>
              <a:rPr lang="en-US" dirty="0" err="1"/>
              <a:t>LoB</a:t>
            </a:r>
            <a:r>
              <a:rPr lang="en-US" dirty="0"/>
              <a:t> Services - SCA</a:t>
            </a:r>
          </a:p>
        </p:txBody>
      </p:sp>
      <p:sp>
        <p:nvSpPr>
          <p:cNvPr id="3" name="Content Placeholder 2"/>
          <p:cNvSpPr>
            <a:spLocks noGrp="1"/>
          </p:cNvSpPr>
          <p:nvPr>
            <p:ph idx="1"/>
          </p:nvPr>
        </p:nvSpPr>
        <p:spPr/>
        <p:txBody>
          <a:bodyPr/>
          <a:lstStyle/>
          <a:p>
            <a:endParaRPr lang="en-US" altLang="en-US" sz="2800" dirty="0">
              <a:ea typeface="ＭＳ Ｐゴシック" pitchFamily="34" charset="-128"/>
            </a:endParaRPr>
          </a:p>
          <a:p>
            <a:endParaRPr lang="en-US" altLang="en-US" sz="2800" dirty="0">
              <a:ea typeface="ＭＳ Ｐゴシック" pitchFamily="34" charset="-128"/>
            </a:endParaRPr>
          </a:p>
          <a:p>
            <a:pPr marL="0" indent="0" algn="ctr">
              <a:buNone/>
            </a:pPr>
            <a:r>
              <a:rPr lang="en-US" altLang="en-US" sz="3600" dirty="0">
                <a:ea typeface="ＭＳ Ｐゴシック" pitchFamily="34" charset="-128"/>
              </a:rPr>
              <a:t>Security Control Assessment (SCA) Services</a:t>
            </a:r>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7</a:t>
            </a:fld>
            <a:endParaRPr lang="en-US" dirty="0"/>
          </a:p>
        </p:txBody>
      </p:sp>
    </p:spTree>
    <p:extLst>
      <p:ext uri="{BB962C8B-B14F-4D97-AF65-F5344CB8AC3E}">
        <p14:creationId xmlns:p14="http://schemas.microsoft.com/office/powerpoint/2010/main" val="319948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ESS Security Control Assessment (SCA) Service Offerings</a:t>
            </a:r>
          </a:p>
        </p:txBody>
      </p:sp>
      <p:sp>
        <p:nvSpPr>
          <p:cNvPr id="3" name="Content Placeholder 2"/>
          <p:cNvSpPr>
            <a:spLocks noGrp="1"/>
          </p:cNvSpPr>
          <p:nvPr>
            <p:ph idx="1"/>
          </p:nvPr>
        </p:nvSpPr>
        <p:spPr/>
        <p:txBody>
          <a:bodyPr/>
          <a:lstStyle/>
          <a:p>
            <a:pPr>
              <a:defRPr/>
            </a:pPr>
            <a:r>
              <a:rPr lang="en-US" dirty="0">
                <a:ea typeface="ＭＳ Ｐゴシック" pitchFamily="34" charset="-128"/>
              </a:rPr>
              <a:t>Interview, Examine, and Test system implementations in accordance with NIST 800-53 Revision 5 to determine the information system’s risks, vulnerabilities, and control compliance for information systems hosted internally and externally to the agency to include Cloud Service Providers (CSPs)</a:t>
            </a:r>
          </a:p>
          <a:p>
            <a:pPr>
              <a:defRPr/>
            </a:pPr>
            <a:r>
              <a:rPr lang="en-US" dirty="0">
                <a:ea typeface="ＭＳ Ｐゴシック" pitchFamily="34" charset="-128"/>
              </a:rPr>
              <a:t>Performance of technical vulnerability analysis to include web application scanning and network/host based scanning to validate system readiness for Authorization to Operate (ATO), Interim Authority to Test (IATT) and ad-hoc scanning</a:t>
            </a:r>
          </a:p>
          <a:p>
            <a:pPr>
              <a:defRPr/>
            </a:pPr>
            <a:r>
              <a:rPr lang="en-US" dirty="0">
                <a:ea typeface="ＭＳ Ｐゴシック" pitchFamily="34" charset="-128"/>
              </a:rPr>
              <a:t>Control Assessment validation through Interview and Examination (I&amp;E) based on NIST SP 800-53 Revision 5 and NIST SP 800-53A guidance</a:t>
            </a:r>
          </a:p>
          <a:p>
            <a:pPr>
              <a:defRPr/>
            </a:pPr>
            <a:r>
              <a:rPr lang="en-US" dirty="0">
                <a:ea typeface="ＭＳ Ｐゴシック" pitchFamily="34" charset="-128"/>
              </a:rPr>
              <a:t>Interview, Examine, and Test control implementations in accordance with NIST ST 800-79-2 to provide a high degree of assurance that federal PIV cards are being managed correctly throughout the federal space. </a:t>
            </a:r>
          </a:p>
          <a:p>
            <a:pPr>
              <a:defRPr/>
            </a:pPr>
            <a:r>
              <a:rPr lang="en-US" dirty="0">
                <a:ea typeface="ＭＳ Ｐゴシック" pitchFamily="34" charset="-128"/>
              </a:rPr>
              <a:t>PIV Control Assessment validation through Interview and Examination (I&amp;E) based on complying with HSPD-12, NIST SP 800-79-2 and FIPS 201-3 Federal regulations.</a:t>
            </a:r>
          </a:p>
          <a:p>
            <a:pPr>
              <a:defRPr/>
            </a:pPr>
            <a:r>
              <a:rPr lang="en-US" b="1" i="1" dirty="0">
                <a:ea typeface="ＭＳ Ｐゴシック" pitchFamily="34" charset="-128"/>
              </a:rPr>
              <a:t>Security Control Assessment Services are available to federal agencies only. </a:t>
            </a:r>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8</a:t>
            </a:fld>
            <a:endParaRPr lang="en-US" dirty="0"/>
          </a:p>
        </p:txBody>
      </p:sp>
    </p:spTree>
    <p:extLst>
      <p:ext uri="{BB962C8B-B14F-4D97-AF65-F5344CB8AC3E}">
        <p14:creationId xmlns:p14="http://schemas.microsoft.com/office/powerpoint/2010/main" val="166767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152401"/>
            <a:ext cx="8862646" cy="890923"/>
          </a:xfrm>
        </p:spPr>
        <p:txBody>
          <a:bodyPr/>
          <a:lstStyle/>
          <a:p>
            <a:r>
              <a:rPr lang="en-US" dirty="0"/>
              <a:t> </a:t>
            </a:r>
            <a:r>
              <a:rPr lang="en-US" sz="2100" dirty="0"/>
              <a:t>ESS Security Control Assessment (SCA) Service Offerings (Cont.)</a:t>
            </a:r>
          </a:p>
        </p:txBody>
      </p:sp>
      <p:sp>
        <p:nvSpPr>
          <p:cNvPr id="3" name="Content Placeholder 2"/>
          <p:cNvSpPr>
            <a:spLocks noGrp="1"/>
          </p:cNvSpPr>
          <p:nvPr>
            <p:ph idx="1"/>
          </p:nvPr>
        </p:nvSpPr>
        <p:spPr>
          <a:xfrm>
            <a:off x="108439" y="738523"/>
            <a:ext cx="8862646" cy="5181600"/>
          </a:xfrm>
        </p:spPr>
        <p:txBody>
          <a:bodyPr/>
          <a:lstStyle/>
          <a:p>
            <a:r>
              <a:rPr lang="en-US" altLang="en-US" sz="1800" dirty="0">
                <a:ea typeface="ＭＳ Ｐゴシック" pitchFamily="34" charset="-128"/>
              </a:rPr>
              <a:t>SCA services include:</a:t>
            </a:r>
          </a:p>
          <a:p>
            <a:pPr lvl="1"/>
            <a:r>
              <a:rPr lang="en-US" altLang="en-US" sz="1800" b="1" dirty="0">
                <a:ea typeface="ＭＳ Ｐゴシック" pitchFamily="34" charset="-128"/>
              </a:rPr>
              <a:t>Vulnerability Assessments and Tools</a:t>
            </a:r>
          </a:p>
          <a:p>
            <a:pPr lvl="2"/>
            <a:r>
              <a:rPr lang="en-US" altLang="en-US" sz="1800" dirty="0">
                <a:ea typeface="ＭＳ Ｐゴシック" pitchFamily="34" charset="-128"/>
              </a:rPr>
              <a:t>Web Application Testing - </a:t>
            </a:r>
            <a:r>
              <a:rPr lang="en-US" altLang="en-US" sz="1800" dirty="0" err="1">
                <a:ea typeface="ＭＳ Ｐゴシック" pitchFamily="34" charset="-128"/>
              </a:rPr>
              <a:t>WebInspect</a:t>
            </a:r>
            <a:r>
              <a:rPr lang="en-US" altLang="en-US" sz="1800" dirty="0">
                <a:ea typeface="ＭＳ Ｐゴシック" pitchFamily="34" charset="-128"/>
              </a:rPr>
              <a:t> and Burp Suite</a:t>
            </a:r>
          </a:p>
          <a:p>
            <a:pPr lvl="2"/>
            <a:r>
              <a:rPr lang="en-US" altLang="en-US" sz="1800" dirty="0">
                <a:ea typeface="ＭＳ Ｐゴシック" pitchFamily="34" charset="-128"/>
              </a:rPr>
              <a:t>General Application Control Testing - Manual Testing</a:t>
            </a:r>
          </a:p>
          <a:p>
            <a:pPr lvl="2"/>
            <a:r>
              <a:rPr lang="en-US" altLang="en-US" sz="1800" dirty="0">
                <a:ea typeface="ＭＳ Ｐゴシック" pitchFamily="34" charset="-128"/>
              </a:rPr>
              <a:t>Network/Host-based Scans - Nessus and Nipper Studio</a:t>
            </a:r>
          </a:p>
          <a:p>
            <a:pPr lvl="1"/>
            <a:r>
              <a:rPr lang="en-US" altLang="en-US" sz="1800" b="1" dirty="0">
                <a:ea typeface="ＭＳ Ｐゴシック" pitchFamily="34" charset="-128"/>
              </a:rPr>
              <a:t>Security Controls Assessments</a:t>
            </a:r>
          </a:p>
          <a:p>
            <a:pPr lvl="2"/>
            <a:r>
              <a:rPr lang="en-US" altLang="en-US" sz="1800" dirty="0">
                <a:ea typeface="ＭＳ Ｐゴシック" pitchFamily="34" charset="-128"/>
              </a:rPr>
              <a:t>Evaluation of security and privacy controls</a:t>
            </a:r>
          </a:p>
          <a:p>
            <a:pPr lvl="2"/>
            <a:r>
              <a:rPr lang="en-US" altLang="en-US" sz="1800" dirty="0">
                <a:ea typeface="ＭＳ Ｐゴシック" pitchFamily="34" charset="-128"/>
              </a:rPr>
              <a:t>Control Assessment of Low/Moderate/High baseline systems</a:t>
            </a:r>
          </a:p>
          <a:p>
            <a:pPr lvl="2"/>
            <a:r>
              <a:rPr lang="en-US" altLang="en-US" sz="1800" dirty="0">
                <a:ea typeface="ＭＳ Ｐゴシック" pitchFamily="34" charset="-128"/>
              </a:rPr>
              <a:t>Results provided in a Security and Privacy Assessment Report (SPAR)</a:t>
            </a:r>
          </a:p>
          <a:p>
            <a:pPr lvl="1"/>
            <a:r>
              <a:rPr lang="en-US" sz="1800" b="1" dirty="0"/>
              <a:t>PIV Card Issuance Facility (PCIF) Assessments</a:t>
            </a:r>
          </a:p>
          <a:p>
            <a:pPr lvl="2"/>
            <a:r>
              <a:rPr lang="en-US" sz="1800" dirty="0"/>
              <a:t>Evaluation of security controls around identifying and authenticating federal employees and contractors to provide access to federal buildings and systems. </a:t>
            </a:r>
          </a:p>
          <a:p>
            <a:pPr lvl="2"/>
            <a:r>
              <a:rPr lang="en-US" sz="1800" dirty="0"/>
              <a:t>Results provided in a PIV Assessment Report </a:t>
            </a:r>
          </a:p>
          <a:p>
            <a:pPr lvl="2"/>
            <a:endParaRPr lang="en-US" sz="1800" dirty="0"/>
          </a:p>
          <a:p>
            <a:endParaRPr lang="en-US" dirty="0"/>
          </a:p>
        </p:txBody>
      </p:sp>
      <p:sp>
        <p:nvSpPr>
          <p:cNvPr id="5" name="Footer Placeholder 4"/>
          <p:cNvSpPr>
            <a:spLocks noGrp="1"/>
          </p:cNvSpPr>
          <p:nvPr>
            <p:ph type="ftr" sz="quarter" idx="11"/>
          </p:nvPr>
        </p:nvSpPr>
        <p:spPr/>
        <p:txBody>
          <a:bodyPr/>
          <a:lstStyle/>
          <a:p>
            <a:r>
              <a:rPr lang="en-US"/>
              <a:t>Controlled Unclassified information (CUI)</a:t>
            </a:r>
            <a:endParaRPr lang="en-US" dirty="0"/>
          </a:p>
        </p:txBody>
      </p:sp>
      <p:sp>
        <p:nvSpPr>
          <p:cNvPr id="4" name="Date Placeholder 3"/>
          <p:cNvSpPr>
            <a:spLocks noGrp="1"/>
          </p:cNvSpPr>
          <p:nvPr>
            <p:ph type="dt" sz="half" idx="4294967295"/>
          </p:nvPr>
        </p:nvSpPr>
        <p:spPr>
          <a:xfrm>
            <a:off x="7253829" y="6432550"/>
            <a:ext cx="741485" cy="329184"/>
          </a:xfrm>
        </p:spPr>
        <p:txBody>
          <a:bodyPr/>
          <a:lstStyle/>
          <a:p>
            <a:fld id="{8840F5E5-8FA4-483C-812E-8B01D0218B75}" type="datetime1">
              <a:rPr lang="en-US" smtClean="0"/>
              <a:t>11/1/2023</a:t>
            </a:fld>
            <a:endParaRPr lang="en-US" dirty="0"/>
          </a:p>
        </p:txBody>
      </p:sp>
      <p:sp>
        <p:nvSpPr>
          <p:cNvPr id="6" name="Slide Number Placeholder 5"/>
          <p:cNvSpPr>
            <a:spLocks noGrp="1"/>
          </p:cNvSpPr>
          <p:nvPr>
            <p:ph type="sldNum" sz="quarter" idx="12"/>
          </p:nvPr>
        </p:nvSpPr>
        <p:spPr/>
        <p:txBody>
          <a:bodyPr/>
          <a:lstStyle/>
          <a:p>
            <a:fld id="{544CED4A-E9EA-407C-B40B-B4BD70753D37}" type="slidenum">
              <a:rPr lang="en-US" smtClean="0"/>
              <a:t>9</a:t>
            </a:fld>
            <a:endParaRPr lang="en-US" dirty="0"/>
          </a:p>
        </p:txBody>
      </p:sp>
    </p:spTree>
    <p:extLst>
      <p:ext uri="{BB962C8B-B14F-4D97-AF65-F5344CB8AC3E}">
        <p14:creationId xmlns:p14="http://schemas.microsoft.com/office/powerpoint/2010/main" val="2582163103"/>
      </p:ext>
    </p:extLst>
  </p:cSld>
  <p:clrMapOvr>
    <a:masterClrMapping/>
  </p:clrMapOvr>
</p:sld>
</file>

<file path=ppt/theme/theme1.xml><?xml version="1.0" encoding="utf-8"?>
<a:theme xmlns:a="http://schemas.openxmlformats.org/drawingml/2006/main" name="OIS Rebrand">
  <a:themeElements>
    <a:clrScheme name="OIS Branding">
      <a:dk1>
        <a:sysClr val="windowText" lastClr="000000"/>
      </a:dk1>
      <a:lt1>
        <a:sysClr val="window" lastClr="FFFFFF"/>
      </a:lt1>
      <a:dk2>
        <a:srgbClr val="264160"/>
      </a:dk2>
      <a:lt2>
        <a:srgbClr val="E7E6E6"/>
      </a:lt2>
      <a:accent1>
        <a:srgbClr val="354F6B"/>
      </a:accent1>
      <a:accent2>
        <a:srgbClr val="DCB22A"/>
      </a:accent2>
      <a:accent3>
        <a:srgbClr val="A5A5A5"/>
      </a:accent3>
      <a:accent4>
        <a:srgbClr val="FEE59E"/>
      </a:accent4>
      <a:accent5>
        <a:srgbClr val="127AB5"/>
      </a:accent5>
      <a:accent6>
        <a:srgbClr val="647834"/>
      </a:accent6>
      <a:hlink>
        <a:srgbClr val="383D6B"/>
      </a:hlink>
      <a:folHlink>
        <a:srgbClr val="A34869"/>
      </a:folHlink>
    </a:clrScheme>
    <a:fontScheme name="O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84611</TotalTime>
  <Words>1483</Words>
  <Application>Microsoft Office PowerPoint</Application>
  <PresentationFormat>On-screen Show (4:3)</PresentationFormat>
  <Paragraphs>150</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Times</vt:lpstr>
      <vt:lpstr>Times New Roman</vt:lpstr>
      <vt:lpstr>Webdings</vt:lpstr>
      <vt:lpstr>Wingdings</vt:lpstr>
      <vt:lpstr>OIS Rebrand</vt:lpstr>
      <vt:lpstr>  Enterprise Security Services (ESS) Line of Business (LoB) Service Offerings</vt:lpstr>
      <vt:lpstr>Value of ESS LoB Services </vt:lpstr>
      <vt:lpstr>Overview  </vt:lpstr>
      <vt:lpstr>ESS LoB Services - IPSO </vt:lpstr>
      <vt:lpstr>ESS Information System Privacy and Security Officer (IPSO) Service Offerings </vt:lpstr>
      <vt:lpstr>ESS Information System Privacy and Security Officer (IPSO) Service Offerings (Cont.)</vt:lpstr>
      <vt:lpstr>ESS LoB Services - SCA</vt:lpstr>
      <vt:lpstr>ESS Security Control Assessment (SCA) Service Offerings</vt:lpstr>
      <vt:lpstr> ESS Security Control Assessment (SCA) Service Offerings (Cont.)</vt:lpstr>
      <vt:lpstr>ESS LoB Services - SCS</vt:lpstr>
      <vt:lpstr>Security Consulting Service (SCS) Offerings</vt:lpstr>
      <vt:lpstr>Security Consulting Service Offerings (SCS) (Cont.)</vt:lpstr>
      <vt:lpstr>ESS LoB Services </vt:lpstr>
      <vt:lpstr>Customer Service Agreement (CSA) Process</vt:lpstr>
      <vt:lpstr>ESS LoB Points of Contact </vt:lpstr>
    </vt:vector>
  </TitlesOfParts>
  <Manager>Chief Information Security Officer</Manager>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Security Services Link of Business Service Offerings</dc:title>
  <dc:subject>Service Offerings</dc:subject>
  <dc:creator>Office of Information Security</dc:creator>
  <cp:keywords>Service Offeringg</cp:keywords>
  <cp:lastModifiedBy>Robbins, Roxana (OS/OCIO/IO)</cp:lastModifiedBy>
  <cp:revision>205</cp:revision>
  <cp:lastPrinted>2016-01-04T18:00:00Z</cp:lastPrinted>
  <dcterms:created xsi:type="dcterms:W3CDTF">2015-04-27T15:02:41Z</dcterms:created>
  <dcterms:modified xsi:type="dcterms:W3CDTF">2023-11-01T14:40:17Z</dcterms:modified>
  <cp:category>Service Offering</cp:category>
</cp:coreProperties>
</file>