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4.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4"/>
  </p:sldMasterIdLst>
  <p:notesMasterIdLst>
    <p:notesMasterId r:id="rId62"/>
  </p:notesMasterIdLst>
  <p:sldIdLst>
    <p:sldId id="256" r:id="rId5"/>
    <p:sldId id="284" r:id="rId6"/>
    <p:sldId id="344" r:id="rId7"/>
    <p:sldId id="1579" r:id="rId8"/>
    <p:sldId id="1580" r:id="rId9"/>
    <p:sldId id="285" r:id="rId10"/>
    <p:sldId id="286" r:id="rId11"/>
    <p:sldId id="347" r:id="rId12"/>
    <p:sldId id="263" r:id="rId13"/>
    <p:sldId id="379" r:id="rId14"/>
    <p:sldId id="437" r:id="rId15"/>
    <p:sldId id="438" r:id="rId16"/>
    <p:sldId id="439" r:id="rId17"/>
    <p:sldId id="440" r:id="rId18"/>
    <p:sldId id="441" r:id="rId19"/>
    <p:sldId id="290" r:id="rId20"/>
    <p:sldId id="291" r:id="rId21"/>
    <p:sldId id="292" r:id="rId22"/>
    <p:sldId id="287" r:id="rId23"/>
    <p:sldId id="1551" r:id="rId24"/>
    <p:sldId id="1552" r:id="rId25"/>
    <p:sldId id="1553" r:id="rId26"/>
    <p:sldId id="1554" r:id="rId27"/>
    <p:sldId id="1555" r:id="rId28"/>
    <p:sldId id="1556" r:id="rId29"/>
    <p:sldId id="1557" r:id="rId30"/>
    <p:sldId id="1558" r:id="rId31"/>
    <p:sldId id="1559" r:id="rId32"/>
    <p:sldId id="1560" r:id="rId33"/>
    <p:sldId id="1561" r:id="rId34"/>
    <p:sldId id="1562" r:id="rId35"/>
    <p:sldId id="1563" r:id="rId36"/>
    <p:sldId id="1564" r:id="rId37"/>
    <p:sldId id="1565" r:id="rId38"/>
    <p:sldId id="1566" r:id="rId39"/>
    <p:sldId id="1567" r:id="rId40"/>
    <p:sldId id="1568" r:id="rId41"/>
    <p:sldId id="1569" r:id="rId42"/>
    <p:sldId id="1570" r:id="rId43"/>
    <p:sldId id="1571" r:id="rId44"/>
    <p:sldId id="1583" r:id="rId45"/>
    <p:sldId id="1573" r:id="rId46"/>
    <p:sldId id="1582" r:id="rId47"/>
    <p:sldId id="1575" r:id="rId48"/>
    <p:sldId id="1581" r:id="rId49"/>
    <p:sldId id="354" r:id="rId50"/>
    <p:sldId id="301" r:id="rId51"/>
    <p:sldId id="353" r:id="rId52"/>
    <p:sldId id="352" r:id="rId53"/>
    <p:sldId id="288" r:id="rId54"/>
    <p:sldId id="442" r:id="rId55"/>
    <p:sldId id="1577" r:id="rId56"/>
    <p:sldId id="351" r:id="rId57"/>
    <p:sldId id="350" r:id="rId58"/>
    <p:sldId id="1578" r:id="rId59"/>
    <p:sldId id="348" r:id="rId60"/>
    <p:sldId id="436" r:id="rId6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Sykes" initials="JS" lastIdx="23" clrIdx="0">
    <p:extLst>
      <p:ext uri="{19B8F6BF-5375-455C-9EA6-DF929625EA0E}">
        <p15:presenceInfo xmlns:p15="http://schemas.microsoft.com/office/powerpoint/2012/main" userId="S::Jessica.Sykes@ardx.net::10ced0f4-36c1-46c1-800e-6032bf753427" providerId="AD"/>
      </p:ext>
    </p:extLst>
  </p:cmAuthor>
  <p:cmAuthor id="2" name="ARDX" initials="ARDX" lastIdx="23" clrIdx="1">
    <p:extLst>
      <p:ext uri="{19B8F6BF-5375-455C-9EA6-DF929625EA0E}">
        <p15:presenceInfo xmlns:p15="http://schemas.microsoft.com/office/powerpoint/2012/main" userId="ARDX" providerId="None"/>
      </p:ext>
    </p:extLst>
  </p:cmAuthor>
  <p:cmAuthor id="3" name="MARCIA HARRIS" initials="MH" lastIdx="2" clrIdx="2">
    <p:extLst>
      <p:ext uri="{19B8F6BF-5375-455C-9EA6-DF929625EA0E}">
        <p15:presenceInfo xmlns:p15="http://schemas.microsoft.com/office/powerpoint/2012/main" userId="S-1-5-21-4095628063-3556742122-3606576086-100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3B0"/>
    <a:srgbClr val="296EDF"/>
    <a:srgbClr val="0E609D"/>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62BFA-646A-42F9-A79F-D0ABD5FC2822}" v="94" dt="2021-03-23T18:17:30.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551"/>
  </p:normalViewPr>
  <p:slideViewPr>
    <p:cSldViewPr snapToGrid="0" snapToObjects="1">
      <p:cViewPr varScale="1">
        <p:scale>
          <a:sx n="86" d="100"/>
          <a:sy n="86" d="100"/>
        </p:scale>
        <p:origin x="80" y="528"/>
      </p:cViewPr>
      <p:guideLst/>
    </p:cSldViewPr>
  </p:slideViewPr>
  <p:outlineViewPr>
    <p:cViewPr>
      <p:scale>
        <a:sx n="33" d="100"/>
        <a:sy n="33" d="100"/>
      </p:scale>
      <p:origin x="0" y="-1280"/>
    </p:cViewPr>
  </p:outlineViewPr>
  <p:notesTextViewPr>
    <p:cViewPr>
      <p:scale>
        <a:sx n="1" d="1"/>
        <a:sy n="1" d="1"/>
      </p:scale>
      <p:origin x="0" y="0"/>
    </p:cViewPr>
  </p:notesTextViewPr>
  <p:sorterViewPr>
    <p:cViewPr>
      <p:scale>
        <a:sx n="131" d="100"/>
        <a:sy n="131" d="100"/>
      </p:scale>
      <p:origin x="0" y="0"/>
    </p:cViewPr>
  </p:sorterViewPr>
  <p:notesViewPr>
    <p:cSldViewPr snapToGrid="0" snapToObjects="1" showGuide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3T13:40:12.006" idx="2">
    <p:pos x="384" y="1557"/>
    <p:text>Krystal Chatman	1/27/2021
OGC-Legal (Global).  Please note that in OGC CMSD’s mark-up of the updated Protocols, we advised that CCIIO work closely with CMS leadership regarding the schedule for publication of the updated Protocols, as OGC CMSD staff understands there may be a general freeze on the issuance of guidance until early February, which may ultimately impact the release of this presentation as well.</p:text>
    <p:extLst>
      <p:ext uri="{C676402C-5697-4E1C-873F-D02D1690AC5C}">
        <p15:threadingInfo xmlns:p15="http://schemas.microsoft.com/office/powerpoint/2012/main" timeZoneBias="240"/>
      </p:ext>
    </p:extLst>
  </p:cm>
  <p:cm authorId="2" dt="2021-03-23T13:40:43.054" idx="3">
    <p:pos x="10" y="10"/>
    <p:text>Krystal Chatman	1/27/2021
Legal (Global). As part of its review, OGC CMSD did not review any hyperlinked material. We would be happy to do so upon request.</p:text>
    <p:extLst>
      <p:ext uri="{C676402C-5697-4E1C-873F-D02D1690AC5C}">
        <p15:threadingInfo xmlns:p15="http://schemas.microsoft.com/office/powerpoint/2012/main" timeZoneBias="240"/>
      </p:ext>
    </p:extLst>
  </p:cm>
  <p:cm authorId="3" dt="2021-03-30T16:03:53.997" idx="2">
    <p:pos x="4767" y="225"/>
    <p:text>ARDX please remove the series from the Title. Use the topic in the Title. The webinar series can be a subtitle.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03-23T14:00:45.080" idx="21">
    <p:pos x="10" y="10"/>
    <p:text>Sandberg, Molly	3/9/2021
Added sentence based on the latest round of Protocol edits.</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1-03-23T14:01:03.487" idx="22">
    <p:pos x="10" y="10"/>
    <p:text>Krystal Chatman	1/27/2021
Legal. Please note that this update does not appear in Appendix I to the Protocols.  Please add into Appendix I / delete from this presentation, as necessary/appropriate.</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3-23T15:23:45.764" idx="23">
    <p:pos x="4814" y="1948"/>
    <p:text>CMS- Will add 3/17 slides upon posting in REGTAP</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3T13:45:11.324" idx="7">
    <p:pos x="10" y="10"/>
    <p:text>Teconchuk, Jon F	3/10/2021
Flagging for CMS if an updated BY19 timeline is published with the new Audit Tool go-live date.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3-23T13:46:51.571" idx="10">
    <p:pos x="10" y="10"/>
    <p:text>ARDX	1/21/2021
CMS- Added this slide and will add link once Protcols are republished</p:text>
    <p:extLst>
      <p:ext uri="{C676402C-5697-4E1C-873F-D02D1690AC5C}">
        <p15:threadingInfo xmlns:p15="http://schemas.microsoft.com/office/powerpoint/2012/main" timeZoneBias="240"/>
      </p:ext>
    </p:extLst>
  </p:cm>
  <p:cm authorId="2" dt="2021-03-23T13:47:31.494" idx="11">
    <p:pos x="10" y="106"/>
    <p:text>Kystal Chatman March XX, 2021 highlighted in red and added brackets because we are still waiting on confirmation of posting</p:text>
    <p:extLst mod="1">
      <p:ext uri="{C676402C-5697-4E1C-873F-D02D1690AC5C}">
        <p15:threadingInfo xmlns:p15="http://schemas.microsoft.com/office/powerpoint/2012/main" timeZoneBias="240">
          <p15:parentCm authorId="2" idx="10"/>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3-23T13:47:55.121" idx="12">
    <p:pos x="10" y="10"/>
    <p:text>Krystal Chatman	1/27/2021
Legal (Global). As the remaining slides are identical to Appendix I: Protocols Major Updates Log of the updated Protocols, we rely on CCIIO to ensure that the following slides are updated to incorporate OGC CMSD edits to Appendix I and to align with Appendix I as finalized.</p:text>
    <p:extLst>
      <p:ext uri="{C676402C-5697-4E1C-873F-D02D1690AC5C}">
        <p15:threadingInfo xmlns:p15="http://schemas.microsoft.com/office/powerpoint/2012/main" timeZoneBias="240"/>
      </p:ext>
    </p:extLst>
  </p:cm>
  <p:cm authorId="2" dt="2021-03-23T13:48:46.030" idx="13">
    <p:pos x="10" y="106"/>
    <p:text>Krystal Chatman January 27, 2021 Please use Appendix I to update webinar</p:text>
    <p:extLst>
      <p:ext uri="{C676402C-5697-4E1C-873F-D02D1690AC5C}">
        <p15:threadingInfo xmlns:p15="http://schemas.microsoft.com/office/powerpoint/2012/main" timeZoneBias="240">
          <p15:parentCm authorId="2" idx="12"/>
        </p15:threadingInfo>
      </p:ext>
    </p:extLst>
  </p:cm>
  <p:cm authorId="3" dt="2021-03-23T17:17:07.823" idx="1">
    <p:pos x="10" y="202"/>
    <p:text>Noted</p:text>
    <p:extLst>
      <p:ext uri="{C676402C-5697-4E1C-873F-D02D1690AC5C}">
        <p15:threadingInfo xmlns:p15="http://schemas.microsoft.com/office/powerpoint/2012/main" timeZoneBias="240">
          <p15:parentCm authorId="2" idx="1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3-23T14:17:17.986" idx="23">
    <p:pos x="10" y="10"/>
    <p:text>Sandberg, Molly	3/9/2021
This update was removed from the current BY19 protocols draft given the delayed publication timing. Suggest deleting slide.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3-23T15:18:43.504" idx="22">
    <p:pos x="1109" y="882"/>
    <p:text>CMS- Recommending to remove Section for consistency</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3-23T13:54:42.075" idx="16">
    <p:pos x="10" y="10"/>
    <p:text>Sandberg, Molly	3/9/2021
New update added based on latest round of CMS review.</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03-23T13:58:59.213" idx="19">
    <p:pos x="10" y="10"/>
    <p:text>Sandberg, Molly	3/9/2021
Deleted "adult".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03-23T13:59:35.975" idx="20">
    <p:pos x="10" y="10"/>
    <p:text>Sandberg, Molly	3/9/2021
Deleted "," at the end of interval</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59CE-8151-5948-ACC6-FFE315EC403B}" type="datetimeFigureOut">
              <a:rPr lang="en-US" smtClean="0"/>
              <a:t>03/30/2021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4037-46CC-6045-BE7A-CA09502B4830}" type="slidenum">
              <a:rPr lang="en-US" smtClean="0"/>
              <a:t>‹#›</a:t>
            </a:fld>
            <a:endParaRPr lang="en-US" dirty="0"/>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6</a:t>
            </a:fld>
            <a:endParaRPr lang="en-US" dirty="0"/>
          </a:p>
        </p:txBody>
      </p:sp>
    </p:spTree>
    <p:extLst>
      <p:ext uri="{BB962C8B-B14F-4D97-AF65-F5344CB8AC3E}">
        <p14:creationId xmlns:p14="http://schemas.microsoft.com/office/powerpoint/2010/main" val="302700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SLIDE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15</a:t>
            </a:fld>
            <a:endParaRPr lang="en-US" dirty="0"/>
          </a:p>
        </p:txBody>
      </p:sp>
    </p:spTree>
    <p:extLst>
      <p:ext uri="{BB962C8B-B14F-4D97-AF65-F5344CB8AC3E}">
        <p14:creationId xmlns:p14="http://schemas.microsoft.com/office/powerpoint/2010/main" val="33171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16</a:t>
            </a:fld>
            <a:endParaRPr lang="en-US" dirty="0"/>
          </a:p>
        </p:txBody>
      </p:sp>
    </p:spTree>
    <p:extLst>
      <p:ext uri="{BB962C8B-B14F-4D97-AF65-F5344CB8AC3E}">
        <p14:creationId xmlns:p14="http://schemas.microsoft.com/office/powerpoint/2010/main" val="363422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18</a:t>
            </a:fld>
            <a:endParaRPr lang="en-US" dirty="0"/>
          </a:p>
        </p:txBody>
      </p:sp>
    </p:spTree>
    <p:extLst>
      <p:ext uri="{BB962C8B-B14F-4D97-AF65-F5344CB8AC3E}">
        <p14:creationId xmlns:p14="http://schemas.microsoft.com/office/powerpoint/2010/main" val="345055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19</a:t>
            </a:fld>
            <a:endParaRPr lang="en-US" dirty="0"/>
          </a:p>
        </p:txBody>
      </p:sp>
    </p:spTree>
    <p:extLst>
      <p:ext uri="{BB962C8B-B14F-4D97-AF65-F5344CB8AC3E}">
        <p14:creationId xmlns:p14="http://schemas.microsoft.com/office/powerpoint/2010/main" val="329472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4307C-B1D2-413C-AF2F-627516D82DF6}" type="slidenum">
              <a:rPr lang="en-US" smtClean="0"/>
              <a:pPr/>
              <a:t>34</a:t>
            </a:fld>
            <a:endParaRPr lang="en-US" dirty="0"/>
          </a:p>
        </p:txBody>
      </p:sp>
    </p:spTree>
    <p:extLst>
      <p:ext uri="{BB962C8B-B14F-4D97-AF65-F5344CB8AC3E}">
        <p14:creationId xmlns:p14="http://schemas.microsoft.com/office/powerpoint/2010/main" val="60999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46</a:t>
            </a:fld>
            <a:endParaRPr lang="en-US" dirty="0"/>
          </a:p>
        </p:txBody>
      </p:sp>
    </p:spTree>
    <p:extLst>
      <p:ext uri="{BB962C8B-B14F-4D97-AF65-F5344CB8AC3E}">
        <p14:creationId xmlns:p14="http://schemas.microsoft.com/office/powerpoint/2010/main" val="286723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47</a:t>
            </a:fld>
            <a:endParaRPr lang="en-US" dirty="0"/>
          </a:p>
        </p:txBody>
      </p:sp>
    </p:spTree>
    <p:extLst>
      <p:ext uri="{BB962C8B-B14F-4D97-AF65-F5344CB8AC3E}">
        <p14:creationId xmlns:p14="http://schemas.microsoft.com/office/powerpoint/2010/main" val="304836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48</a:t>
            </a:fld>
            <a:endParaRPr lang="en-US" dirty="0"/>
          </a:p>
        </p:txBody>
      </p:sp>
    </p:spTree>
    <p:extLst>
      <p:ext uri="{BB962C8B-B14F-4D97-AF65-F5344CB8AC3E}">
        <p14:creationId xmlns:p14="http://schemas.microsoft.com/office/powerpoint/2010/main" val="421989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51</a:t>
            </a:fld>
            <a:endParaRPr lang="en-US" dirty="0"/>
          </a:p>
        </p:txBody>
      </p:sp>
    </p:spTree>
    <p:extLst>
      <p:ext uri="{BB962C8B-B14F-4D97-AF65-F5344CB8AC3E}">
        <p14:creationId xmlns:p14="http://schemas.microsoft.com/office/powerpoint/2010/main" val="63816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52</a:t>
            </a:fld>
            <a:endParaRPr lang="en-US" dirty="0"/>
          </a:p>
        </p:txBody>
      </p:sp>
    </p:spTree>
    <p:extLst>
      <p:ext uri="{BB962C8B-B14F-4D97-AF65-F5344CB8AC3E}">
        <p14:creationId xmlns:p14="http://schemas.microsoft.com/office/powerpoint/2010/main" val="224905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7</a:t>
            </a:fld>
            <a:endParaRPr lang="en-US" dirty="0"/>
          </a:p>
        </p:txBody>
      </p:sp>
    </p:spTree>
    <p:extLst>
      <p:ext uri="{BB962C8B-B14F-4D97-AF65-F5344CB8AC3E}">
        <p14:creationId xmlns:p14="http://schemas.microsoft.com/office/powerpoint/2010/main" val="106218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57</a:t>
            </a:fld>
            <a:endParaRPr lang="en-US" dirty="0"/>
          </a:p>
        </p:txBody>
      </p:sp>
    </p:spTree>
    <p:extLst>
      <p:ext uri="{BB962C8B-B14F-4D97-AF65-F5344CB8AC3E}">
        <p14:creationId xmlns:p14="http://schemas.microsoft.com/office/powerpoint/2010/main" val="380394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8</a:t>
            </a:fld>
            <a:endParaRPr lang="en-US" dirty="0"/>
          </a:p>
        </p:txBody>
      </p:sp>
    </p:spTree>
    <p:extLst>
      <p:ext uri="{BB962C8B-B14F-4D97-AF65-F5344CB8AC3E}">
        <p14:creationId xmlns:p14="http://schemas.microsoft.com/office/powerpoint/2010/main" val="428316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9</a:t>
            </a:fld>
            <a:endParaRPr lang="en-US" dirty="0"/>
          </a:p>
        </p:txBody>
      </p:sp>
    </p:spTree>
    <p:extLst>
      <p:ext uri="{BB962C8B-B14F-4D97-AF65-F5344CB8AC3E}">
        <p14:creationId xmlns:p14="http://schemas.microsoft.com/office/powerpoint/2010/main" val="420629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10</a:t>
            </a:fld>
            <a:endParaRPr lang="en-US" dirty="0"/>
          </a:p>
        </p:txBody>
      </p:sp>
    </p:spTree>
    <p:extLst>
      <p:ext uri="{BB962C8B-B14F-4D97-AF65-F5344CB8AC3E}">
        <p14:creationId xmlns:p14="http://schemas.microsoft.com/office/powerpoint/2010/main" val="143470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11</a:t>
            </a:fld>
            <a:endParaRPr lang="en-US" dirty="0"/>
          </a:p>
        </p:txBody>
      </p:sp>
    </p:spTree>
    <p:extLst>
      <p:ext uri="{BB962C8B-B14F-4D97-AF65-F5344CB8AC3E}">
        <p14:creationId xmlns:p14="http://schemas.microsoft.com/office/powerpoint/2010/main" val="12082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12</a:t>
            </a:fld>
            <a:endParaRPr lang="en-US" dirty="0"/>
          </a:p>
        </p:txBody>
      </p:sp>
    </p:spTree>
    <p:extLst>
      <p:ext uri="{BB962C8B-B14F-4D97-AF65-F5344CB8AC3E}">
        <p14:creationId xmlns:p14="http://schemas.microsoft.com/office/powerpoint/2010/main" val="354912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SLIDE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13</a:t>
            </a:fld>
            <a:endParaRPr lang="en-US" dirty="0"/>
          </a:p>
        </p:txBody>
      </p:sp>
    </p:spTree>
    <p:extLst>
      <p:ext uri="{BB962C8B-B14F-4D97-AF65-F5344CB8AC3E}">
        <p14:creationId xmlns:p14="http://schemas.microsoft.com/office/powerpoint/2010/main" val="21479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SLIDE 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14</a:t>
            </a:fld>
            <a:endParaRPr lang="en-US" dirty="0"/>
          </a:p>
        </p:txBody>
      </p:sp>
    </p:spTree>
    <p:extLst>
      <p:ext uri="{BB962C8B-B14F-4D97-AF65-F5344CB8AC3E}">
        <p14:creationId xmlns:p14="http://schemas.microsoft.com/office/powerpoint/2010/main" val="242412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93F48-28FC-5446-B693-64BAD680F382}" type="slidenum">
              <a:rPr lang="en-US" smtClean="0"/>
              <a:pPr/>
              <a:t>‹#›</a:t>
            </a:fld>
            <a:endParaRPr lang="en-US" dirty="0"/>
          </a:p>
        </p:txBody>
      </p:sp>
    </p:spTree>
    <p:extLst>
      <p:ext uri="{BB962C8B-B14F-4D97-AF65-F5344CB8AC3E}">
        <p14:creationId xmlns:p14="http://schemas.microsoft.com/office/powerpoint/2010/main" val="5304948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p:cNvSpPr/>
          <p:nvPr userDrawn="1"/>
        </p:nvSpPr>
        <p:spPr>
          <a:xfrm>
            <a:off x="0" y="1354238"/>
            <a:ext cx="9144000" cy="279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descr="CMS Logo – Centers for Medicare &amp; Medicaid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526947"/>
            <a:ext cx="1381125" cy="480632"/>
          </a:xfrm>
          <a:prstGeom prst="rect">
            <a:avLst/>
          </a:prstGeom>
        </p:spPr>
      </p:pic>
      <p:sp>
        <p:nvSpPr>
          <p:cNvPr id="5" name="Text Placeholder 5"/>
          <p:cNvSpPr>
            <a:spLocks noGrp="1"/>
          </p:cNvSpPr>
          <p:nvPr>
            <p:ph type="body" sz="quarter" idx="11" hasCustomPrompt="1"/>
          </p:nvPr>
        </p:nvSpPr>
        <p:spPr>
          <a:xfrm>
            <a:off x="3194613" y="1760815"/>
            <a:ext cx="5324354" cy="1978072"/>
          </a:xfrm>
          <a:prstGeom prst="rect">
            <a:avLst/>
          </a:prstGeom>
        </p:spPr>
        <p:txBody>
          <a:bodyPr/>
          <a:lstStyle>
            <a:lvl1pPr marL="0" indent="0">
              <a:buNone/>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Subtitle</a:t>
            </a:r>
          </a:p>
        </p:txBody>
      </p:sp>
      <p:sp>
        <p:nvSpPr>
          <p:cNvPr id="2" name="Title 1">
            <a:extLst>
              <a:ext uri="{FF2B5EF4-FFF2-40B4-BE49-F238E27FC236}">
                <a16:creationId xmlns:a16="http://schemas.microsoft.com/office/drawing/2014/main" id="{37F2E81F-8495-2946-BF21-1E3B2F03C44F}"/>
              </a:ext>
            </a:extLst>
          </p:cNvPr>
          <p:cNvSpPr>
            <a:spLocks noGrp="1"/>
          </p:cNvSpPr>
          <p:nvPr>
            <p:ph type="title"/>
          </p:nvPr>
        </p:nvSpPr>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2479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56FD929-D66C-F64C-AB83-3493231E142C}"/>
              </a:ext>
            </a:extLst>
          </p:cNvPr>
          <p:cNvSpPr>
            <a:spLocks noGrp="1"/>
          </p:cNvSpPr>
          <p:nvPr>
            <p:ph type="title"/>
          </p:nvPr>
        </p:nvSpPr>
        <p:spPr>
          <a:xfrm>
            <a:off x="628650" y="95715"/>
            <a:ext cx="7886700" cy="994172"/>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626269" y="1346148"/>
            <a:ext cx="7891463" cy="2810968"/>
          </a:xfrm>
          <a:prstGeom prst="rect">
            <a:avLst/>
          </a:prstGeom>
        </p:spPr>
        <p:txBody>
          <a:bodyPr/>
          <a:lstStyle>
            <a:lvl1pPr marL="342900" indent="-3429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3551A37-D4DD-E34D-8514-3B1D88544C12}"/>
              </a:ext>
              <a:ext uri="{C183D7F6-B498-43B3-948B-1728B52AA6E4}">
                <adec:decorative xmlns="" xmlns:adec="http://schemas.microsoft.com/office/drawing/2017/decorative" val="1"/>
              </a:ext>
            </a:extLst>
          </p:cNvPr>
          <p:cNvSpPr>
            <a:spLocks noGrp="1"/>
          </p:cNvSpPr>
          <p:nvPr>
            <p:ph type="dt" sz="half" idx="12"/>
          </p:nvPr>
        </p:nvSpPr>
        <p:spPr/>
        <p:txBody>
          <a:bodyPr/>
          <a:lstStyle/>
          <a:p>
            <a:endParaRPr lang="en-US" dirty="0"/>
          </a:p>
        </p:txBody>
      </p:sp>
      <p:sp>
        <p:nvSpPr>
          <p:cNvPr id="4" name="Footer Placeholder 3">
            <a:extLst>
              <a:ext uri="{FF2B5EF4-FFF2-40B4-BE49-F238E27FC236}">
                <a16:creationId xmlns:a16="http://schemas.microsoft.com/office/drawing/2014/main" id="{7CB9BF23-1B49-3240-B254-AE53366CEBF8}"/>
              </a:ext>
              <a:ext uri="{C183D7F6-B498-43B3-948B-1728B52AA6E4}">
                <adec:decorative xmlns="" xmlns:adec="http://schemas.microsoft.com/office/drawing/2017/decorative" val="1"/>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33CEC613-7FA1-C147-902E-D538152DAE28}"/>
              </a:ext>
              <a:ext uri="{C183D7F6-B498-43B3-948B-1728B52AA6E4}">
                <adec:decorative xmlns="" xmlns:adec="http://schemas.microsoft.com/office/drawing/2017/decorative" val="1"/>
              </a:ext>
            </a:extLst>
          </p:cNvPr>
          <p:cNvSpPr>
            <a:spLocks noGrp="1"/>
          </p:cNvSpPr>
          <p:nvPr>
            <p:ph type="sldNum" sz="quarter" idx="14"/>
          </p:nvPr>
        </p:nvSpPr>
        <p:spPr/>
        <p:txBody>
          <a:bodyPr/>
          <a:lstStyle/>
          <a:p>
            <a:fld id="{A8293F48-28FC-5446-B693-64BAD680F382}" type="slidenum">
              <a:rPr lang="en-US" smtClean="0"/>
              <a:t>‹#›</a:t>
            </a:fld>
            <a:endParaRPr lang="en-US" dirty="0"/>
          </a:p>
        </p:txBody>
      </p:sp>
    </p:spTree>
    <p:extLst>
      <p:ext uri="{BB962C8B-B14F-4D97-AF65-F5344CB8AC3E}">
        <p14:creationId xmlns:p14="http://schemas.microsoft.com/office/powerpoint/2010/main" val="304706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3E1B7F9-485E-F344-B130-DE02A07157C7}"/>
              </a:ext>
            </a:extLst>
          </p:cNvPr>
          <p:cNvSpPr>
            <a:spLocks noGrp="1"/>
          </p:cNvSpPr>
          <p:nvPr>
            <p:ph type="title"/>
          </p:nvPr>
        </p:nvSpPr>
        <p:spPr>
          <a:xfrm>
            <a:off x="628650" y="95715"/>
            <a:ext cx="7886700" cy="994172"/>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able Placeholder 5" descr="click to add tsble">
            <a:extLst>
              <a:ext uri="{FF2B5EF4-FFF2-40B4-BE49-F238E27FC236}">
                <a16:creationId xmlns:a16="http://schemas.microsoft.com/office/drawing/2014/main" id="{D95A434D-0C35-8640-B735-553F71A4C0DB}"/>
              </a:ext>
            </a:extLst>
          </p:cNvPr>
          <p:cNvSpPr>
            <a:spLocks noGrp="1"/>
          </p:cNvSpPr>
          <p:nvPr>
            <p:ph type="tbl" sz="quarter" idx="11"/>
          </p:nvPr>
        </p:nvSpPr>
        <p:spPr>
          <a:xfrm>
            <a:off x="985838" y="1341265"/>
            <a:ext cx="7172325" cy="31765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p>
        </p:txBody>
      </p:sp>
      <p:sp>
        <p:nvSpPr>
          <p:cNvPr id="8" name="Date Placeholder 7">
            <a:extLst>
              <a:ext uri="{FF2B5EF4-FFF2-40B4-BE49-F238E27FC236}">
                <a16:creationId xmlns:a16="http://schemas.microsoft.com/office/drawing/2014/main" id="{BB3306D8-631F-B74A-A7AF-C9899A1D552D}"/>
              </a:ext>
              <a:ext uri="{C183D7F6-B498-43B3-948B-1728B52AA6E4}">
                <adec:decorative xmlns="" xmlns:adec="http://schemas.microsoft.com/office/drawing/2017/decorative" val="1"/>
              </a:ext>
            </a:extLst>
          </p:cNvPr>
          <p:cNvSpPr>
            <a:spLocks noGrp="1"/>
          </p:cNvSpPr>
          <p:nvPr>
            <p:ph type="dt" sz="half" idx="12"/>
          </p:nvPr>
        </p:nvSpPr>
        <p:spPr/>
        <p:txBody>
          <a:bodyPr/>
          <a:lstStyle/>
          <a:p>
            <a:endParaRPr lang="en-US" dirty="0"/>
          </a:p>
        </p:txBody>
      </p:sp>
      <p:sp>
        <p:nvSpPr>
          <p:cNvPr id="9" name="Footer Placeholder 8">
            <a:extLst>
              <a:ext uri="{FF2B5EF4-FFF2-40B4-BE49-F238E27FC236}">
                <a16:creationId xmlns:a16="http://schemas.microsoft.com/office/drawing/2014/main" id="{88BA6430-2461-374E-A32B-BF3EC42F77CF}"/>
              </a:ext>
              <a:ext uri="{C183D7F6-B498-43B3-948B-1728B52AA6E4}">
                <adec:decorative xmlns="" xmlns:adec="http://schemas.microsoft.com/office/drawing/2017/decorative" val="1"/>
              </a:ext>
            </a:extLst>
          </p:cNvPr>
          <p:cNvSpPr>
            <a:spLocks noGrp="1"/>
          </p:cNvSpPr>
          <p:nvPr>
            <p:ph type="ftr" sz="quarter" idx="13"/>
          </p:nvPr>
        </p:nvSpPr>
        <p:spPr/>
        <p:txBody>
          <a:bodyPr/>
          <a:lstStyle/>
          <a:p>
            <a:endParaRPr lang="en-US" dirty="0"/>
          </a:p>
        </p:txBody>
      </p:sp>
      <p:sp>
        <p:nvSpPr>
          <p:cNvPr id="10" name="Slide Number Placeholder 9">
            <a:extLst>
              <a:ext uri="{FF2B5EF4-FFF2-40B4-BE49-F238E27FC236}">
                <a16:creationId xmlns:a16="http://schemas.microsoft.com/office/drawing/2014/main" id="{04482F18-75B7-494B-964A-B9CC013BCA4D}"/>
              </a:ext>
              <a:ext uri="{C183D7F6-B498-43B3-948B-1728B52AA6E4}">
                <adec:decorative xmlns="" xmlns:adec="http://schemas.microsoft.com/office/drawing/2017/decorative" val="1"/>
              </a:ext>
            </a:extLst>
          </p:cNvPr>
          <p:cNvSpPr>
            <a:spLocks noGrp="1"/>
          </p:cNvSpPr>
          <p:nvPr>
            <p:ph type="sldNum" sz="quarter" idx="14"/>
          </p:nvPr>
        </p:nvSpPr>
        <p:spPr/>
        <p:txBody>
          <a:bodyPr/>
          <a:lstStyle/>
          <a:p>
            <a:fld id="{A8293F48-28FC-5446-B693-64BAD680F382}" type="slidenum">
              <a:rPr lang="en-US" smtClean="0"/>
              <a:t>‹#›</a:t>
            </a:fld>
            <a:endParaRPr lang="en-US" dirty="0"/>
          </a:p>
        </p:txBody>
      </p:sp>
    </p:spTree>
    <p:extLst>
      <p:ext uri="{BB962C8B-B14F-4D97-AF65-F5344CB8AC3E}">
        <p14:creationId xmlns:p14="http://schemas.microsoft.com/office/powerpoint/2010/main" val="78059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519EC3-B463-3242-9FA6-AA0A2648ECC4}"/>
              </a:ext>
              <a:ext uri="{C183D7F6-B498-43B3-948B-1728B52AA6E4}">
                <adec:decorative xmlns="" xmlns:adec="http://schemas.microsoft.com/office/drawing/2017/decorative" val="1"/>
              </a:ext>
            </a:extLst>
          </p:cNvPr>
          <p:cNvPicPr>
            <a:picLocks noChangeAspect="1"/>
          </p:cNvPicPr>
          <p:nvPr userDrawn="1"/>
        </p:nvPicPr>
        <p:blipFill rotWithShape="1">
          <a:blip r:embed="rId2"/>
          <a:srcRect r="52541"/>
          <a:stretch/>
        </p:blipFill>
        <p:spPr>
          <a:xfrm>
            <a:off x="1" y="0"/>
            <a:ext cx="4339652" cy="5143500"/>
          </a:xfrm>
          <a:prstGeom prst="rect">
            <a:avLst/>
          </a:prstGeom>
        </p:spPr>
      </p:pic>
      <p:sp>
        <p:nvSpPr>
          <p:cNvPr id="2" name="Title 1"/>
          <p:cNvSpPr>
            <a:spLocks noGrp="1"/>
          </p:cNvSpPr>
          <p:nvPr>
            <p:ph type="title"/>
          </p:nvPr>
        </p:nvSpPr>
        <p:spPr>
          <a:xfrm>
            <a:off x="401885" y="445948"/>
            <a:ext cx="3488715" cy="1662535"/>
          </a:xfrm>
          <a:prstGeom prst="rect">
            <a:avLst/>
          </a:prstGeo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5"/>
          <p:cNvSpPr>
            <a:spLocks noGrp="1"/>
          </p:cNvSpPr>
          <p:nvPr>
            <p:ph type="body" sz="quarter" idx="11"/>
          </p:nvPr>
        </p:nvSpPr>
        <p:spPr>
          <a:xfrm>
            <a:off x="401885" y="2273863"/>
            <a:ext cx="3488715" cy="1895475"/>
          </a:xfrm>
          <a:prstGeom prst="rect">
            <a:avLst/>
          </a:prstGeom>
        </p:spPr>
        <p:txBody>
          <a:bodyPr/>
          <a:lstStyle>
            <a:lvl1pPr marL="0" indent="0">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Chart Placeholder 10">
            <a:extLst>
              <a:ext uri="{FF2B5EF4-FFF2-40B4-BE49-F238E27FC236}">
                <a16:creationId xmlns:a16="http://schemas.microsoft.com/office/drawing/2014/main" id="{F444A4EC-C0D4-714C-871C-AAB60B6161FE}"/>
              </a:ext>
            </a:extLst>
          </p:cNvPr>
          <p:cNvSpPr>
            <a:spLocks noGrp="1"/>
          </p:cNvSpPr>
          <p:nvPr>
            <p:ph type="chart" sz="quarter" idx="12"/>
          </p:nvPr>
        </p:nvSpPr>
        <p:spPr>
          <a:xfrm>
            <a:off x="4482938" y="690563"/>
            <a:ext cx="4361259" cy="3762375"/>
          </a:xfrm>
          <a:prstGeom prst="rect">
            <a:avLst/>
          </a:prstGeom>
          <a:solidFill>
            <a:schemeClr val="bg1"/>
          </a:solidFill>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Date Placeholder 4">
            <a:extLst>
              <a:ext uri="{FF2B5EF4-FFF2-40B4-BE49-F238E27FC236}">
                <a16:creationId xmlns:a16="http://schemas.microsoft.com/office/drawing/2014/main" id="{2E90DED4-D10D-4346-A8CF-907FB0941A13}"/>
              </a:ext>
            </a:extLst>
          </p:cNvPr>
          <p:cNvSpPr>
            <a:spLocks noGrp="1"/>
          </p:cNvSpPr>
          <p:nvPr>
            <p:ph type="dt" sz="half" idx="13"/>
          </p:nvPr>
        </p:nvSpPr>
        <p:spPr/>
        <p:txBody>
          <a:bodyPr/>
          <a:lstStyle>
            <a:lvl1pPr>
              <a:defRPr>
                <a:solidFill>
                  <a:schemeClr val="bg2">
                    <a:lumMod val="90000"/>
                  </a:schemeClr>
                </a:solidFill>
              </a:defRPr>
            </a:lvl1pPr>
          </a:lstStyle>
          <a:p>
            <a:r>
              <a:rPr lang="en-US"/>
              <a:t>date</a:t>
            </a:r>
            <a:endParaRPr lang="en-US" dirty="0"/>
          </a:p>
        </p:txBody>
      </p:sp>
      <p:sp>
        <p:nvSpPr>
          <p:cNvPr id="6" name="Footer Placeholder 5">
            <a:extLst>
              <a:ext uri="{FF2B5EF4-FFF2-40B4-BE49-F238E27FC236}">
                <a16:creationId xmlns:a16="http://schemas.microsoft.com/office/drawing/2014/main" id="{A3BD10B5-445F-4447-8C37-2C2035125070}"/>
              </a:ext>
              <a:ext uri="{C183D7F6-B498-43B3-948B-1728B52AA6E4}">
                <adec:decorative xmlns="" xmlns:adec="http://schemas.microsoft.com/office/drawing/2017/decorative" val="1"/>
              </a:ext>
            </a:extLst>
          </p:cNvPr>
          <p:cNvSpPr>
            <a:spLocks noGrp="1"/>
          </p:cNvSpPr>
          <p:nvPr>
            <p:ph type="ftr" sz="quarter" idx="14"/>
          </p:nvPr>
        </p:nvSpPr>
        <p:spPr/>
        <p:txBody>
          <a:bodyPr/>
          <a:lstStyle>
            <a:lvl1pPr>
              <a:defRPr>
                <a:solidFill>
                  <a:schemeClr val="bg1">
                    <a:lumMod val="85000"/>
                  </a:schemeClr>
                </a:solidFill>
              </a:defRPr>
            </a:lvl1pPr>
          </a:lstStyle>
          <a:p>
            <a:r>
              <a:rPr lang="en-US"/>
              <a:t>footer</a:t>
            </a:r>
            <a:endParaRPr lang="en-US" dirty="0"/>
          </a:p>
        </p:txBody>
      </p:sp>
      <p:sp>
        <p:nvSpPr>
          <p:cNvPr id="3" name="Slide Number Placeholder 2"/>
          <p:cNvSpPr>
            <a:spLocks noGrp="1"/>
          </p:cNvSpPr>
          <p:nvPr>
            <p:ph type="sldNum" sz="quarter" idx="10"/>
          </p:nvPr>
        </p:nvSpPr>
        <p:spPr>
          <a:xfrm>
            <a:off x="8167255" y="4767263"/>
            <a:ext cx="348095" cy="273844"/>
          </a:xfrm>
          <a:prstGeom prst="rect">
            <a:avLst/>
          </a:prstGeom>
        </p:spPr>
        <p:txBody>
          <a:bodyPr/>
          <a:lstStyle/>
          <a:p>
            <a:fld id="{FC4ACFE8-D096-2541-B423-85B6908FFA9E}" type="slidenum">
              <a:rPr lang="en-US" smtClean="0"/>
              <a:t>‹#›</a:t>
            </a:fld>
            <a:endParaRPr lang="en-US" dirty="0"/>
          </a:p>
        </p:txBody>
      </p:sp>
    </p:spTree>
    <p:extLst>
      <p:ext uri="{BB962C8B-B14F-4D97-AF65-F5344CB8AC3E}">
        <p14:creationId xmlns:p14="http://schemas.microsoft.com/office/powerpoint/2010/main" val="329286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6E613A6-679B-4E04-87C1-46FD3432522B}"/>
              </a:ext>
              <a:ext uri="{C183D7F6-B498-43B3-948B-1728B52AA6E4}">
                <adec:decorative xmlns=""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290" y="4739726"/>
            <a:ext cx="8553429" cy="384081"/>
          </a:xfrm>
          <a:prstGeom prst="rect">
            <a:avLst/>
          </a:prstGeom>
        </p:spPr>
      </p:pic>
      <p:pic>
        <p:nvPicPr>
          <p:cNvPr id="20" name="Picture 19">
            <a:extLst>
              <a:ext uri="{FF2B5EF4-FFF2-40B4-BE49-F238E27FC236}">
                <a16:creationId xmlns:a16="http://schemas.microsoft.com/office/drawing/2014/main" id="{1CC9EBFA-A6B8-4598-BE62-D078FCF51BD5}"/>
              </a:ext>
              <a:ext uri="{C183D7F6-B498-43B3-948B-1728B52AA6E4}">
                <adec:decorative xmlns=""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83564"/>
          </a:xfrm>
          <a:prstGeom prst="rect">
            <a:avLst/>
          </a:prstGeom>
        </p:spPr>
      </p:pic>
      <p:sp>
        <p:nvSpPr>
          <p:cNvPr id="2" name="Title 1"/>
          <p:cNvSpPr>
            <a:spLocks noGrp="1"/>
          </p:cNvSpPr>
          <p:nvPr>
            <p:ph type="title"/>
          </p:nvPr>
        </p:nvSpPr>
        <p:spPr>
          <a:xfrm>
            <a:off x="180152" y="211469"/>
            <a:ext cx="8783697" cy="828831"/>
          </a:xfrm>
          <a:noFill/>
        </p:spPr>
        <p:txBody>
          <a:bodyPr wrap="square" rtlCol="0">
            <a:noAutofit/>
          </a:bodyPr>
          <a:lstStyle>
            <a:lvl1pPr>
              <a:defRPr lang="en-US" sz="2700" spc="225" dirty="0">
                <a:solidFill>
                  <a:srgbClr val="F3D14B"/>
                </a:solidFill>
                <a:latin typeface="+mn-lt"/>
                <a:ea typeface="Open Sans Extrabold" panose="020B0906030804020204" pitchFamily="34" charset="0"/>
                <a:cs typeface="Open Sans Extrabold" panose="020B0906030804020204" pitchFamily="34" charset="0"/>
              </a:defRPr>
            </a:lvl1pPr>
          </a:lstStyle>
          <a:p>
            <a:pPr marL="0" lvl="0" algn="ctr" defTabSz="342900"/>
            <a:r>
              <a:rPr lang="en-US" dirty="0"/>
              <a:t>Click to edit Master title style</a:t>
            </a:r>
          </a:p>
        </p:txBody>
      </p:sp>
      <p:sp>
        <p:nvSpPr>
          <p:cNvPr id="3" name="Content Placeholder 2"/>
          <p:cNvSpPr>
            <a:spLocks noGrp="1"/>
          </p:cNvSpPr>
          <p:nvPr>
            <p:ph idx="1" hasCustomPrompt="1"/>
          </p:nvPr>
        </p:nvSpPr>
        <p:spPr>
          <a:xfrm>
            <a:off x="685800" y="1657350"/>
            <a:ext cx="7829550" cy="2561324"/>
          </a:xfrm>
        </p:spPr>
        <p:txBody>
          <a:bodyPr wrap="square">
            <a:noAutofit/>
          </a:bodyPr>
          <a:lstStyle>
            <a:lvl1pPr>
              <a:defRPr lang="en-US" sz="1350" dirty="0">
                <a:solidFill>
                  <a:schemeClr val="tx1">
                    <a:lumMod val="75000"/>
                    <a:lumOff val="25000"/>
                  </a:schemeClr>
                </a:solidFill>
                <a:latin typeface="Arial" panose="020B0604020202020204" pitchFamily="34" charset="0"/>
                <a:cs typeface="Arial" panose="020B0604020202020204" pitchFamily="34" charset="0"/>
              </a:defRPr>
            </a:lvl1pPr>
            <a:lvl2pPr>
              <a:buClrTx/>
              <a:defRPr lang="en-US" sz="1350" dirty="0">
                <a:solidFill>
                  <a:srgbClr val="404040"/>
                </a:solidFill>
                <a:latin typeface="Arial" panose="020B0604020202020204" pitchFamily="34" charset="0"/>
                <a:cs typeface="Arial" panose="020B0604020202020204" pitchFamily="34" charset="0"/>
              </a:defRPr>
            </a:lvl2pPr>
            <a:lvl3pPr>
              <a:buClrTx/>
              <a:defRPr lang="en-US" sz="1350" dirty="0">
                <a:solidFill>
                  <a:srgbClr val="404040"/>
                </a:solidFill>
                <a:latin typeface="Arial" panose="020B0604020202020204" pitchFamily="34" charset="0"/>
                <a:cs typeface="Arial" panose="020B0604020202020204" pitchFamily="34" charset="0"/>
              </a:defRPr>
            </a:lvl3pPr>
            <a:lvl4pPr>
              <a:buClrTx/>
              <a:defRPr lang="en-US" dirty="0">
                <a:solidFill>
                  <a:srgbClr val="404040"/>
                </a:solidFill>
                <a:latin typeface="Arial" panose="020B0604020202020204" pitchFamily="34" charset="0"/>
                <a:cs typeface="Arial" panose="020B0604020202020204" pitchFamily="34" charset="0"/>
              </a:defRPr>
            </a:lvl4pPr>
            <a:lvl5pPr>
              <a:buClrTx/>
              <a:defRPr lang="en-US" dirty="0">
                <a:solidFill>
                  <a:srgbClr val="404040"/>
                </a:solidFill>
                <a:latin typeface="Arial" panose="020B0604020202020204" pitchFamily="34" charset="0"/>
                <a:cs typeface="Arial" panose="020B0604020202020204" pitchFamily="34" charset="0"/>
              </a:defRPr>
            </a:lvl5pPr>
          </a:lstStyle>
          <a:p>
            <a:pPr marL="0" lvl="0" defTabSz="342900"/>
            <a:r>
              <a:rPr lang="en-US" dirty="0"/>
              <a:t>Edit Master text styles</a:t>
            </a:r>
          </a:p>
          <a:p>
            <a:pPr marL="342900" lvl="1" defTabSz="342900"/>
            <a:r>
              <a:rPr lang="en-US" dirty="0"/>
              <a:t>Second level</a:t>
            </a:r>
          </a:p>
          <a:p>
            <a:pPr marL="685800" lvl="2" defTabSz="342900"/>
            <a:r>
              <a:rPr lang="en-US" dirty="0"/>
              <a:t>Third level</a:t>
            </a:r>
          </a:p>
          <a:p>
            <a:pPr marL="1028700" lvl="3" defTabSz="342900"/>
            <a:r>
              <a:rPr lang="en-US" dirty="0"/>
              <a:t>Fourth level</a:t>
            </a:r>
          </a:p>
          <a:p>
            <a:pPr marL="1371600" lvl="4" defTabSz="342900"/>
            <a:r>
              <a:rPr lang="en-US" dirty="0"/>
              <a:t>Fifth level</a:t>
            </a:r>
          </a:p>
        </p:txBody>
      </p:sp>
      <p:sp>
        <p:nvSpPr>
          <p:cNvPr id="4" name="Slide Number Placeholder 3">
            <a:extLst>
              <a:ext uri="{FF2B5EF4-FFF2-40B4-BE49-F238E27FC236}">
                <a16:creationId xmlns:a16="http://schemas.microsoft.com/office/drawing/2014/main" id="{2D3EC406-1B27-4CD9-8338-B3F85280F3C9}"/>
              </a:ext>
            </a:extLst>
          </p:cNvPr>
          <p:cNvSpPr>
            <a:spLocks noGrp="1"/>
          </p:cNvSpPr>
          <p:nvPr>
            <p:ph type="sldNum" sz="quarter" idx="10"/>
          </p:nvPr>
        </p:nvSpPr>
        <p:spPr>
          <a:xfrm>
            <a:off x="685800" y="4767263"/>
            <a:ext cx="7829550" cy="273844"/>
          </a:xfrm>
        </p:spPr>
        <p:txBody>
          <a:bodyPr/>
          <a:lstStyle>
            <a:lvl1pPr algn="ctr">
              <a:defRPr/>
            </a:lvl1pPr>
          </a:lstStyle>
          <a:p>
            <a:fld id="{F5F378B0-41BB-4CD7-A5CB-1F340C797645}" type="slidenum">
              <a:rPr lang="en-US" smtClean="0"/>
              <a:pPr/>
              <a:t>‹#›</a:t>
            </a:fld>
            <a:endParaRPr lang="en-US" dirty="0"/>
          </a:p>
        </p:txBody>
      </p:sp>
    </p:spTree>
    <p:custDataLst>
      <p:tags r:id="rId1"/>
    </p:custDataLst>
    <p:extLst>
      <p:ext uri="{BB962C8B-B14F-4D97-AF65-F5344CB8AC3E}">
        <p14:creationId xmlns:p14="http://schemas.microsoft.com/office/powerpoint/2010/main" val="427348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293F48-28FC-5446-B693-64BAD680F382}" type="slidenum">
              <a:rPr lang="en-US" smtClean="0"/>
              <a:pPr/>
              <a:t>‹#›</a:t>
            </a:fld>
            <a:endParaRPr lang="en-US" dirty="0"/>
          </a:p>
        </p:txBody>
      </p:sp>
      <p:pic>
        <p:nvPicPr>
          <p:cNvPr id="7" name="Picture 6">
            <a:extLst>
              <a:ext uri="{FF2B5EF4-FFF2-40B4-BE49-F238E27FC236}">
                <a16:creationId xmlns:a16="http://schemas.microsoft.com/office/drawing/2014/main" id="{9B43FF4D-595E-BD47-BC30-0A613B08E3C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Centers for Medicare &amp; Medicaid Services logo" title="CMS Logo">
            <a:extLst>
              <a:ext uri="{FF2B5EF4-FFF2-40B4-BE49-F238E27FC236}">
                <a16:creationId xmlns:a16="http://schemas.microsoft.com/office/drawing/2014/main" id="{717B5BD8-DA40-894D-BDE7-C7B207BCCF25}"/>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476375" y="1431293"/>
            <a:ext cx="5473208" cy="1904676"/>
          </a:xfrm>
          <a:prstGeom prst="rect">
            <a:avLst/>
          </a:prstGeom>
        </p:spPr>
      </p:pic>
      <p:pic>
        <p:nvPicPr>
          <p:cNvPr id="9" name="Picture 8">
            <a:extLst>
              <a:ext uri="{FF2B5EF4-FFF2-40B4-BE49-F238E27FC236}">
                <a16:creationId xmlns:a16="http://schemas.microsoft.com/office/drawing/2014/main" id="{0243F492-1C65-4DCD-84E9-1A4C382D4387}"/>
              </a:ext>
            </a:extLst>
          </p:cNvPr>
          <p:cNvPicPr>
            <a:picLocks noChangeAspect="1"/>
          </p:cNvPicPr>
          <p:nvPr userDrawn="1"/>
        </p:nvPicPr>
        <p:blipFill>
          <a:blip r:embed="rId10"/>
          <a:stretch>
            <a:fillRect/>
          </a:stretch>
        </p:blipFill>
        <p:spPr>
          <a:xfrm>
            <a:off x="104498" y="4470089"/>
            <a:ext cx="1882927" cy="540674"/>
          </a:xfrm>
          <a:prstGeom prst="rect">
            <a:avLst/>
          </a:prstGeom>
        </p:spPr>
      </p:pic>
      <p:sp>
        <p:nvSpPr>
          <p:cNvPr id="10" name="Rectangle 9">
            <a:extLst>
              <a:ext uri="{FF2B5EF4-FFF2-40B4-BE49-F238E27FC236}">
                <a16:creationId xmlns:a16="http://schemas.microsoft.com/office/drawing/2014/main" id="{6486EAC1-384C-4317-8A66-7EB533C98C87}"/>
              </a:ext>
            </a:extLst>
          </p:cNvPr>
          <p:cNvSpPr/>
          <p:nvPr userDrawn="1"/>
        </p:nvSpPr>
        <p:spPr>
          <a:xfrm>
            <a:off x="2158875" y="4325325"/>
            <a:ext cx="5407158" cy="784830"/>
          </a:xfrm>
          <a:prstGeom prst="rect">
            <a:avLst/>
          </a:prstGeom>
        </p:spPr>
        <p:txBody>
          <a:bodyPr wrap="square">
            <a:spAutoFit/>
          </a:bodyPr>
          <a:lstStyle/>
          <a:p>
            <a:pPr algn="l"/>
            <a:r>
              <a:rPr lang="en-US" sz="900" dirty="0">
                <a:solidFill>
                  <a:schemeClr val="bg1"/>
                </a:solidFill>
                <a:latin typeface="Arial" panose="020B0604020202020204" pitchFamily="34" charset="0"/>
                <a:ea typeface="MS PGothic" panose="020B0600070205080204" pitchFamily="34" charset="-128"/>
                <a:cs typeface="Arial" panose="020B0604020202020204" pitchFamily="34" charset="0"/>
              </a:rPr>
              <a:t>This communication was printed, published, or produced and disseminated at U.S. taxpayer expense.  </a:t>
            </a:r>
          </a:p>
          <a:p>
            <a:pPr algn="l"/>
            <a:r>
              <a:rPr lang="en-US" sz="900" dirty="0">
                <a:solidFill>
                  <a:schemeClr val="bg1"/>
                </a:solidFill>
                <a:latin typeface="Arial" panose="020B0604020202020204" pitchFamily="34" charset="0"/>
                <a:ea typeface="MS PGothic" panose="020B0600070205080204" pitchFamily="34" charset="-128"/>
                <a:cs typeface="Arial" panose="020B0604020202020204" pitchFamily="34" charset="0"/>
              </a:rPr>
              <a:t>The information provided in this presentation is only intended to be a general informal summary of technical legal standards. It is not intended to take the place of the regulations that it is based on. We encourage audience members to refer to the applicable regulations for complete and current information about the requirements that apply to them.</a:t>
            </a:r>
          </a:p>
        </p:txBody>
      </p:sp>
    </p:spTree>
    <p:extLst>
      <p:ext uri="{BB962C8B-B14F-4D97-AF65-F5344CB8AC3E}">
        <p14:creationId xmlns:p14="http://schemas.microsoft.com/office/powerpoint/2010/main" val="1110954349"/>
      </p:ext>
    </p:extLst>
  </p:cSld>
  <p:clrMap bg1="lt1" tx1="dk1" bg2="lt2" tx2="dk2" accent1="accent1" accent2="accent2" accent3="accent3" accent4="accent4" accent5="accent5" accent6="accent6" hlink="hlink" folHlink="folHlink"/>
  <p:sldLayoutIdLst>
    <p:sldLayoutId id="2147483729" r:id="rId1"/>
    <p:sldLayoutId id="2147483741" r:id="rId2"/>
    <p:sldLayoutId id="2147483742" r:id="rId3"/>
    <p:sldLayoutId id="2147483743" r:id="rId4"/>
    <p:sldLayoutId id="2147483745" r:id="rId5"/>
    <p:sldLayoutId id="2147483746"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registrar@regtap.info"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mailto:CCIIOACARADataValidation@cms.hhs.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gtap.info/"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mailto:registrar@regtap.info" TargetMode="External"/><Relationship Id="rId2" Type="http://schemas.openxmlformats.org/officeDocument/2006/relationships/hyperlink" Target="mailto:CCIIORADataValidation@cms.hhs.gov"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cms.gov/" TargetMode="External"/><Relationship Id="rId7" Type="http://schemas.openxmlformats.org/officeDocument/2006/relationships/hyperlink" Target="http://www.gpo.gov/fdsys/pkg/PLAW-111publ148/content-detail.html" TargetMode="External"/><Relationship Id="rId2" Type="http://schemas.openxmlformats.org/officeDocument/2006/relationships/hyperlink" Target="http://www.hhs.gov/" TargetMode="External"/><Relationship Id="rId1" Type="http://schemas.openxmlformats.org/officeDocument/2006/relationships/slideLayout" Target="../slideLayouts/slideLayout4.xml"/><Relationship Id="rId6" Type="http://schemas.openxmlformats.org/officeDocument/2006/relationships/hyperlink" Target="https://www.regtap.info/" TargetMode="External"/><Relationship Id="rId5" Type="http://schemas.openxmlformats.org/officeDocument/2006/relationships/hyperlink" Target="http://www.healthcare.gov/" TargetMode="External"/><Relationship Id="rId4" Type="http://schemas.openxmlformats.org/officeDocument/2006/relationships/hyperlink" Target="http://www.cms.gov/cciio"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federalregister.gov/public-inspection/2019/04/18#special-filing-health-and-human-services-department" TargetMode="External"/><Relationship Id="rId3" Type="http://schemas.openxmlformats.org/officeDocument/2006/relationships/hyperlink" Target="http://www.gpo.gov/fdsys/pkg/FR-2014-03-11/pdf/2014-05052.pdf" TargetMode="External"/><Relationship Id="rId7" Type="http://schemas.openxmlformats.org/officeDocument/2006/relationships/hyperlink" Target="https://www.govinfo.gov/content/pkg/FR-2018-04-17/pdf/2018-07355.pdf" TargetMode="External"/><Relationship Id="rId2" Type="http://schemas.openxmlformats.org/officeDocument/2006/relationships/hyperlink" Target="http://www.gpo.gov/fdsys/pkg/FR-2013-03-11/pdf/2013-04902.pdf" TargetMode="External"/><Relationship Id="rId1" Type="http://schemas.openxmlformats.org/officeDocument/2006/relationships/slideLayout" Target="../slideLayouts/slideLayout4.xml"/><Relationship Id="rId6" Type="http://schemas.openxmlformats.org/officeDocument/2006/relationships/hyperlink" Target="https://www.gpo.gov/fdsys/pkg/FR-2016-12-22/pdf/2016-30433.pdf" TargetMode="External"/><Relationship Id="rId5" Type="http://schemas.openxmlformats.org/officeDocument/2006/relationships/hyperlink" Target="https://www.gpo.gov/fdsys/pkg/FR-2016-03-08/pdf/2016-04439.pdf" TargetMode="External"/><Relationship Id="rId4" Type="http://schemas.openxmlformats.org/officeDocument/2006/relationships/hyperlink" Target="http://www.gpo.gov/fdsys/pkg/FR-2015-02-27/pdf/2015-03751.pdf" TargetMode="External"/><Relationship Id="rId9" Type="http://schemas.openxmlformats.org/officeDocument/2006/relationships/hyperlink" Target="https://www.govinfo.gov/content/pkg/FR-2020-05-14/pdf/2020-10045.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regtap.info/reg_librarye.php?i=3484" TargetMode="External"/><Relationship Id="rId2" Type="http://schemas.openxmlformats.org/officeDocument/2006/relationships/hyperlink" Target="https://www.federalregister.gov/documents/2020/12/01/2020-26338/amendments-to-the-hhs-operated-risk-adjustment-data-validation-hhs-radv-under-the-patient-protection" TargetMode="External"/><Relationship Id="rId1" Type="http://schemas.openxmlformats.org/officeDocument/2006/relationships/slideLayout" Target="../slideLayouts/slideLayout4.xml"/><Relationship Id="rId5" Type="http://schemas.openxmlformats.org/officeDocument/2006/relationships/comments" Target="../comments/comment12.xml"/><Relationship Id="rId4" Type="http://schemas.openxmlformats.org/officeDocument/2006/relationships/hyperlink" Target="https://www.regtap.info/reg_librarye.php?i=3539"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EDGE_server_data@cms.hhs.gov" TargetMode="External"/><Relationship Id="rId2" Type="http://schemas.openxmlformats.org/officeDocument/2006/relationships/hyperlink" Target="mailto:CCIIOACARADataValidation@cms.hhs.gov" TargetMode="External"/><Relationship Id="rId1" Type="http://schemas.openxmlformats.org/officeDocument/2006/relationships/slideLayout" Target="../slideLayouts/slideLayout4.xml"/><Relationship Id="rId5" Type="http://schemas.openxmlformats.org/officeDocument/2006/relationships/hyperlink" Target="mailto:RARIPaymentOperations@cms.hhs.gov" TargetMode="External"/><Relationship Id="rId4" Type="http://schemas.openxmlformats.org/officeDocument/2006/relationships/hyperlink" Target="mailto:CMS_FEPS@cms.hhs.gov"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86698" y="34359"/>
            <a:ext cx="7886700" cy="994172"/>
          </a:xfrm>
        </p:spPr>
        <p:txBody>
          <a:bodyPr/>
          <a:lstStyle/>
          <a:p>
            <a:r>
              <a:rPr lang="en-US" sz="3600" dirty="0"/>
              <a:t>2019 Benefit Year</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10</a:t>
            </a:fld>
            <a:endParaRPr lang="en-US" dirty="0"/>
          </a:p>
        </p:txBody>
      </p:sp>
      <p:graphicFrame>
        <p:nvGraphicFramePr>
          <p:cNvPr id="13" name="Table Placeholder 4">
            <a:extLst>
              <a:ext uri="{FF2B5EF4-FFF2-40B4-BE49-F238E27FC236}">
                <a16:creationId xmlns:a16="http://schemas.microsoft.com/office/drawing/2014/main" id="{3C3550A1-3CDA-4ED5-B2B3-594735C60C44}"/>
              </a:ext>
            </a:extLst>
          </p:cNvPr>
          <p:cNvGraphicFramePr>
            <a:graphicFrameLocks/>
          </p:cNvGraphicFramePr>
          <p:nvPr/>
        </p:nvGraphicFramePr>
        <p:xfrm>
          <a:off x="216309" y="1007139"/>
          <a:ext cx="8440993" cy="3661556"/>
        </p:xfrm>
        <a:graphic>
          <a:graphicData uri="http://schemas.openxmlformats.org/drawingml/2006/table">
            <a:tbl>
              <a:tblPr firstRow="1" bandRow="1">
                <a:tableStyleId>{5C22544A-7EE6-4342-B048-85BDC9FD1C3A}</a:tableStyleId>
              </a:tblPr>
              <a:tblGrid>
                <a:gridCol w="2613898">
                  <a:extLst>
                    <a:ext uri="{9D8B030D-6E8A-4147-A177-3AD203B41FA5}">
                      <a16:colId xmlns:a16="http://schemas.microsoft.com/office/drawing/2014/main" val="4014351024"/>
                    </a:ext>
                  </a:extLst>
                </a:gridCol>
                <a:gridCol w="5827095">
                  <a:extLst>
                    <a:ext uri="{9D8B030D-6E8A-4147-A177-3AD203B41FA5}">
                      <a16:colId xmlns:a16="http://schemas.microsoft.com/office/drawing/2014/main" val="1018420945"/>
                    </a:ext>
                  </a:extLst>
                </a:gridCol>
              </a:tblGrid>
              <a:tr h="300320">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January 19 – September 1, 2021</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Issuers’ IVA Entities conduct the IVA</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32872676"/>
                  </a:ext>
                </a:extLst>
              </a:tr>
              <a:tr h="246838">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July 1, 2021</a:t>
                      </a:r>
                    </a:p>
                  </a:txBody>
                  <a:tcPr marL="68580" marR="68580" marT="0" marB="0">
                    <a:solidFill>
                      <a:schemeClr val="bg1"/>
                    </a:solidFill>
                  </a:tcPr>
                </a:tc>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Tool opens for IVA testing and submissions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151678942"/>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September 1, 2021</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Deadline for IVA Entities’ submission of Package 1 audit findings and issuer signoff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100"/>
                        </a:spcBef>
                        <a:spcAft>
                          <a:spcPts val="0"/>
                        </a:spcAft>
                        <a:buFont typeface="Symbol" panose="05050102010706020507" pitchFamily="18" charset="2"/>
                        <a:buChar char=""/>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CMS closes Package 1 submission window at 8:00 p.m. ET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1478617"/>
                  </a:ext>
                </a:extLst>
              </a:tr>
              <a:tr h="459740">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September 9, 2021</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Deadline for IVA Entities’ submission of sampled enrollees’ medical records (Package 2) to CMS for the SVA subsample and issuer signoff</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100"/>
                        </a:spcBef>
                        <a:spcAft>
                          <a:spcPts val="0"/>
                        </a:spcAft>
                        <a:buFont typeface="Symbol" panose="05050102010706020507" pitchFamily="18" charset="2"/>
                        <a:buChar char=""/>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CMS closes the Package 2 submission window at 8:00 p.m. ET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687168409"/>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September 9, 2021</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Deadline for IVA Entity Inter-rater Reliability (IRR) submission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88648824"/>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September 9 – December 2021</a:t>
                      </a:r>
                    </a:p>
                  </a:txBody>
                  <a:tcPr marL="68580" marR="68580" marT="0" marB="0">
                    <a:solidFill>
                      <a:schemeClr val="bg1"/>
                    </a:solidFill>
                  </a:tcPr>
                </a:tc>
                <a:tc>
                  <a:txBody>
                    <a:bodyPr/>
                    <a:lstStyle/>
                    <a:p>
                      <a:pPr marL="0" marR="0">
                        <a:lnSpc>
                          <a:spcPct val="107000"/>
                        </a:lnSpc>
                        <a:spcBef>
                          <a:spcPts val="0"/>
                        </a:spcBef>
                        <a:spcAft>
                          <a:spcPts val="0"/>
                        </a:spcAft>
                      </a:pPr>
                      <a:r>
                        <a:rPr lang="en-US"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SVA Entity conducts the SVA</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566111970"/>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December 2021 </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 Benefit Year HHS-RADV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Summary of Final Pairwise Results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Summary of Final Pairwise Results released to </a:t>
                      </a:r>
                      <a:r>
                        <a:rPr lang="en-US"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all</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issuers </a:t>
                      </a:r>
                    </a:p>
                    <a:p>
                      <a:pPr marL="342900" marR="0" lvl="0" indent="-342900">
                        <a:lnSpc>
                          <a:spcPct val="107000"/>
                        </a:lnSpc>
                        <a:spcBef>
                          <a:spcPts val="0"/>
                        </a:spcBef>
                        <a:spcAft>
                          <a:spcPts val="300"/>
                        </a:spcAft>
                        <a:buFont typeface="Symbol" panose="05050102010706020507" pitchFamily="18" charset="2"/>
                        <a:buChar cha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SVA Findings Report released </a:t>
                      </a:r>
                      <a:r>
                        <a:rPr lang="en-US"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only</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HIOS ID(s) with Insufficient Agreement</a:t>
                      </a:r>
                    </a:p>
                  </a:txBody>
                  <a:tcPr marL="68580" marR="68580" marT="0" marB="0">
                    <a:solidFill>
                      <a:schemeClr val="tx2">
                        <a:lumMod val="20000"/>
                        <a:lumOff val="80000"/>
                      </a:schemeClr>
                    </a:solidFill>
                  </a:tcPr>
                </a:tc>
                <a:extLst>
                  <a:ext uri="{0D108BD9-81ED-4DB2-BD59-A6C34878D82A}">
                    <a16:rowId xmlns:a16="http://schemas.microsoft.com/office/drawing/2014/main" val="3431423284"/>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30-calendar day window after</a:t>
                      </a:r>
                    </a:p>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release of Final Pairwise Results (December 2021 – January 2022)</a:t>
                      </a:r>
                    </a:p>
                  </a:txBody>
                  <a:tcPr marL="68580" marR="68580" marT="0" marB="0">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2019 Benefit Year SVA Findings Report Attestation and Discrepancy Reporting for HIOS ID(s) with Insufficient Agreement </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(30-day discrepancy window)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occurs (exact date forthcoming)</a:t>
                      </a:r>
                    </a:p>
                  </a:txBody>
                  <a:tcPr marL="68580" marR="68580" marT="0" marB="0">
                    <a:solidFill>
                      <a:schemeClr val="bg1"/>
                    </a:solidFill>
                  </a:tcPr>
                </a:tc>
                <a:extLst>
                  <a:ext uri="{0D108BD9-81ED-4DB2-BD59-A6C34878D82A}">
                    <a16:rowId xmlns:a16="http://schemas.microsoft.com/office/drawing/2014/main" val="2353607429"/>
                  </a:ext>
                </a:extLst>
              </a:tr>
            </a:tbl>
          </a:graphicData>
        </a:graphic>
      </p:graphicFrame>
    </p:spTree>
    <p:extLst>
      <p:ext uri="{BB962C8B-B14F-4D97-AF65-F5344CB8AC3E}">
        <p14:creationId xmlns:p14="http://schemas.microsoft.com/office/powerpoint/2010/main" val="248095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93455" y="0"/>
            <a:ext cx="7886700" cy="994172"/>
          </a:xfrm>
        </p:spPr>
        <p:txBody>
          <a:bodyPr/>
          <a:lstStyle/>
          <a:p>
            <a:r>
              <a:rPr lang="en-US" sz="3600" dirty="0"/>
              <a:t>2019 Benefit Year </a:t>
            </a:r>
            <a:r>
              <a:rPr lang="en-US" sz="2000" dirty="0"/>
              <a:t>(continued)</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11</a:t>
            </a:fld>
            <a:endParaRPr lang="en-US" dirty="0"/>
          </a:p>
        </p:txBody>
      </p:sp>
      <p:graphicFrame>
        <p:nvGraphicFramePr>
          <p:cNvPr id="5" name="Table Placeholder 4">
            <a:extLst>
              <a:ext uri="{FF2B5EF4-FFF2-40B4-BE49-F238E27FC236}">
                <a16:creationId xmlns:a16="http://schemas.microsoft.com/office/drawing/2014/main" id="{CD5A9625-AD99-4E5B-9929-AFF70EDF964F}"/>
              </a:ext>
            </a:extLst>
          </p:cNvPr>
          <p:cNvGraphicFramePr>
            <a:graphicFrameLocks/>
          </p:cNvGraphicFramePr>
          <p:nvPr/>
        </p:nvGraphicFramePr>
        <p:xfrm>
          <a:off x="216309" y="1007139"/>
          <a:ext cx="8440993" cy="3582864"/>
        </p:xfrm>
        <a:graphic>
          <a:graphicData uri="http://schemas.openxmlformats.org/drawingml/2006/table">
            <a:tbl>
              <a:tblPr firstRow="1" bandRow="1">
                <a:tableStyleId>{5C22544A-7EE6-4342-B048-85BDC9FD1C3A}</a:tableStyleId>
              </a:tblPr>
              <a:tblGrid>
                <a:gridCol w="2613898">
                  <a:extLst>
                    <a:ext uri="{9D8B030D-6E8A-4147-A177-3AD203B41FA5}">
                      <a16:colId xmlns:a16="http://schemas.microsoft.com/office/drawing/2014/main" val="4014351024"/>
                    </a:ext>
                  </a:extLst>
                </a:gridCol>
                <a:gridCol w="5827095">
                  <a:extLst>
                    <a:ext uri="{9D8B030D-6E8A-4147-A177-3AD203B41FA5}">
                      <a16:colId xmlns:a16="http://schemas.microsoft.com/office/drawing/2014/main" val="1018420945"/>
                    </a:ext>
                  </a:extLst>
                </a:gridCol>
              </a:tblGrid>
              <a:tr h="400421">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February 2022 </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2019 Benefit Year Results Report Suite </a:t>
                      </a: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released (exact date forthcoming)</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913961120"/>
                  </a:ext>
                </a:extLst>
              </a:tr>
              <a:tr h="246838">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30-calendar day window after</a:t>
                      </a: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release of HHS-RADV Final</a:t>
                      </a: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Results Memo and</a:t>
                      </a: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issuer/enrollee-level results</a:t>
                      </a: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(February 2022 – March 2022)</a:t>
                      </a:r>
                    </a:p>
                  </a:txBody>
                  <a:tcPr marL="68580" marR="68580" marT="0" marB="0">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2019 Benefit Year HHS-RADV Error Rate Calculation Discrepancy period </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(30-day discrepancy window)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occurs </a:t>
                      </a: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(exact date forthcoming)</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042421138"/>
                  </a:ext>
                </a:extLst>
              </a:tr>
              <a:tr h="246838">
                <a:tc>
                  <a:txBody>
                    <a:bodyPr/>
                    <a:lstStyle/>
                    <a:p>
                      <a:pPr marL="0" marR="0">
                        <a:lnSpc>
                          <a:spcPct val="107000"/>
                        </a:lnSpc>
                        <a:spcBef>
                          <a:spcPts val="0"/>
                        </a:spcBef>
                        <a:spcAft>
                          <a:spcPts val="0"/>
                        </a:spcAft>
                      </a:pPr>
                      <a:r>
                        <a:rPr lang="en-US" sz="1200" b="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 2022</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releases the 2019 and 2020 Benefit Year HHS-RADV Results Memo and issuer/enrollee-level results to issuers (Exact date to be determined)</a:t>
                      </a:r>
                    </a:p>
                  </a:txBody>
                  <a:tcPr marL="68580" marR="68580" marT="0" marB="0">
                    <a:solidFill>
                      <a:schemeClr val="tx2">
                        <a:lumMod val="20000"/>
                        <a:lumOff val="80000"/>
                      </a:schemeClr>
                    </a:solidFill>
                  </a:tcPr>
                </a:tc>
                <a:extLst>
                  <a:ext uri="{0D108BD9-81ED-4DB2-BD59-A6C34878D82A}">
                    <a16:rowId xmlns:a16="http://schemas.microsoft.com/office/drawing/2014/main" val="1385701365"/>
                  </a:ext>
                </a:extLst>
              </a:tr>
              <a:tr h="246838">
                <a:tc>
                  <a:txBody>
                    <a:bodyPr/>
                    <a:lstStyle/>
                    <a:p>
                      <a:pPr marL="0" marR="0">
                        <a:lnSpc>
                          <a:spcPct val="107000"/>
                        </a:lnSpc>
                        <a:spcBef>
                          <a:spcPts val="0"/>
                        </a:spcBef>
                        <a:spcAft>
                          <a:spcPts val="0"/>
                        </a:spcAft>
                      </a:pPr>
                      <a:r>
                        <a:rPr lang="en-US" sz="1200" b="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Summer 2022</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releases the Summary Report of 2019 and 2020 Benefit Years HHS-RADV Adjustments to Risk Adjustment Transfers</a:t>
                      </a:r>
                    </a:p>
                  </a:txBody>
                  <a:tcPr marL="68580" marR="68580" marT="0" marB="0"/>
                </a:tc>
                <a:extLst>
                  <a:ext uri="{0D108BD9-81ED-4DB2-BD59-A6C34878D82A}">
                    <a16:rowId xmlns:a16="http://schemas.microsoft.com/office/drawing/2014/main" val="1964105763"/>
                  </a:ext>
                </a:extLst>
              </a:tr>
              <a:tr h="246838">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30-calendar day window after </a:t>
                      </a: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release of Summary Report of 2019 Benefit Year Risk Adjustment Data Validation Adjustments to 2020 Benefit Year Risk Adjustment Transfers</a:t>
                      </a: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2019 Benefit Year SVA Findings Report Reconsiderations and Error Rate Methodology Reconsiderations period</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(30-day reconsideration window)</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occurs</a:t>
                      </a:r>
                    </a:p>
                  </a:txBody>
                  <a:tcPr marL="68580" marR="68580" marT="0" marB="0"/>
                </a:tc>
                <a:extLst>
                  <a:ext uri="{0D108BD9-81ED-4DB2-BD59-A6C34878D82A}">
                    <a16:rowId xmlns:a16="http://schemas.microsoft.com/office/drawing/2014/main" val="563235218"/>
                  </a:ext>
                </a:extLst>
              </a:tr>
            </a:tbl>
          </a:graphicData>
        </a:graphic>
      </p:graphicFrame>
    </p:spTree>
    <p:extLst>
      <p:ext uri="{BB962C8B-B14F-4D97-AF65-F5344CB8AC3E}">
        <p14:creationId xmlns:p14="http://schemas.microsoft.com/office/powerpoint/2010/main" val="91340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93455" y="14244"/>
            <a:ext cx="7886700" cy="994172"/>
          </a:xfrm>
        </p:spPr>
        <p:txBody>
          <a:bodyPr/>
          <a:lstStyle/>
          <a:p>
            <a:r>
              <a:rPr lang="en-US" sz="3600" dirty="0"/>
              <a:t>2020 Benefit Year</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12</a:t>
            </a:fld>
            <a:endParaRPr lang="en-US" dirty="0"/>
          </a:p>
        </p:txBody>
      </p:sp>
      <p:graphicFrame>
        <p:nvGraphicFramePr>
          <p:cNvPr id="8" name="Table Placeholder 4">
            <a:extLst>
              <a:ext uri="{FF2B5EF4-FFF2-40B4-BE49-F238E27FC236}">
                <a16:creationId xmlns:a16="http://schemas.microsoft.com/office/drawing/2014/main" id="{A62EF976-29D0-44C2-8A0E-E87D79DB7034}"/>
              </a:ext>
            </a:extLst>
          </p:cNvPr>
          <p:cNvGraphicFramePr>
            <a:graphicFrameLocks/>
          </p:cNvGraphicFramePr>
          <p:nvPr/>
        </p:nvGraphicFramePr>
        <p:xfrm>
          <a:off x="216309" y="1007139"/>
          <a:ext cx="8440993" cy="3653351"/>
        </p:xfrm>
        <a:graphic>
          <a:graphicData uri="http://schemas.openxmlformats.org/drawingml/2006/table">
            <a:tbl>
              <a:tblPr firstRow="1" bandRow="1">
                <a:tableStyleId>{5C22544A-7EE6-4342-B048-85BDC9FD1C3A}</a:tableStyleId>
              </a:tblPr>
              <a:tblGrid>
                <a:gridCol w="1838269">
                  <a:extLst>
                    <a:ext uri="{9D8B030D-6E8A-4147-A177-3AD203B41FA5}">
                      <a16:colId xmlns:a16="http://schemas.microsoft.com/office/drawing/2014/main" val="4014351024"/>
                    </a:ext>
                  </a:extLst>
                </a:gridCol>
                <a:gridCol w="6602724">
                  <a:extLst>
                    <a:ext uri="{9D8B030D-6E8A-4147-A177-3AD203B41FA5}">
                      <a16:colId xmlns:a16="http://schemas.microsoft.com/office/drawing/2014/main" val="1018420945"/>
                    </a:ext>
                  </a:extLst>
                </a:gridCol>
              </a:tblGrid>
              <a:tr h="300320">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March 2021</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Issuers contractually select IVA Entities for 2020 benefit year HHS-RADV</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32872676"/>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March 17 – April 30, 2021</a:t>
                      </a:r>
                    </a:p>
                  </a:txBody>
                  <a:tcPr marL="68580" marR="68580" marT="0" marB="0">
                    <a:solidFill>
                      <a:schemeClr val="bg1"/>
                    </a:solidFill>
                  </a:tcPr>
                </a:tc>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IVA Entities start to elect to participate for 2020 benefit year HHS-RADV</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151678942"/>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April 12, 2021</a:t>
                      </a: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Issuers start to designate IVA Entities within the HHS-RADV Audit Tool</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1478617"/>
                  </a:ext>
                </a:extLst>
              </a:tr>
              <a:tr h="459740">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April 30, 2021</a:t>
                      </a:r>
                    </a:p>
                  </a:txBody>
                  <a:tcPr marL="68580" marR="68580" marT="0" marB="0">
                    <a:solidFill>
                      <a:schemeClr val="bg1"/>
                    </a:solidFill>
                  </a:tcPr>
                </a:tc>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benefit year Risk Adjustment (RA) External Data Gathering Environment (EDGE) server data submission deadline</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687168409"/>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 2021</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91440">
                        <a:lnSpc>
                          <a:spcPct val="107000"/>
                        </a:lnSpc>
                        <a:spcBef>
                          <a:spcPts val="0"/>
                        </a:spcBef>
                        <a:spcAft>
                          <a:spcPts val="0"/>
                        </a:spcAft>
                        <a:tabLst>
                          <a:tab pos="447675" algn="l"/>
                        </a:tabLs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Release 2020 Benefit Year HHS-RADV Protocols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88648824"/>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a:t>
                      </a:r>
                      <a:r>
                        <a:rPr lang="en-US" sz="1200" spc="-35">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07000"/>
                        </a:lnSpc>
                        <a:spcBef>
                          <a:spcPts val="0"/>
                        </a:spcBef>
                        <a:spcAft>
                          <a:spcPts val="0"/>
                        </a:spcAft>
                        <a:tabLst>
                          <a:tab pos="397510"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HHS-RADV samples are generated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397510" algn="l"/>
                        </a:tabLst>
                      </a:pP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deploys preliminary HHS-RADV sampling command to EDGE</a:t>
                      </a:r>
                      <a:r>
                        <a:rPr lang="en-US" sz="1200" spc="-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servers. Issuers should execute the command by the designated date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390525" algn="l"/>
                        </a:tabLst>
                      </a:pP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validates reports. Reports are NOT available to</a:t>
                      </a:r>
                      <a:r>
                        <a:rPr lang="en-US"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issuers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397510" algn="l"/>
                        </a:tabLst>
                      </a:pP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deploys final HHS-RADV command to EDGE servers to release sampling reports to issuers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397510" algn="l"/>
                        </a:tabLst>
                      </a:pP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15-calendar day HHS-RADV sample discrepancy window opens after the final HHS-RADV command is deployed by CMS</a:t>
                      </a:r>
                      <a:r>
                        <a:rPr lang="en-US" sz="1200" strike="sngStrike"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(Exact dates will be determined)</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66111970"/>
                  </a:ext>
                </a:extLst>
              </a:tr>
            </a:tbl>
          </a:graphicData>
        </a:graphic>
      </p:graphicFrame>
    </p:spTree>
    <p:extLst>
      <p:ext uri="{BB962C8B-B14F-4D97-AF65-F5344CB8AC3E}">
        <p14:creationId xmlns:p14="http://schemas.microsoft.com/office/powerpoint/2010/main" val="202242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86698" y="12967"/>
            <a:ext cx="7886700" cy="994172"/>
          </a:xfrm>
        </p:spPr>
        <p:txBody>
          <a:bodyPr/>
          <a:lstStyle/>
          <a:p>
            <a:r>
              <a:rPr lang="en-US" sz="3600" dirty="0"/>
              <a:t>2020 Benefit Year </a:t>
            </a:r>
            <a:r>
              <a:rPr lang="en-US" sz="2000" dirty="0"/>
              <a:t>(continued)</a:t>
            </a:r>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13</a:t>
            </a:fld>
            <a:endParaRPr lang="en-US" dirty="0"/>
          </a:p>
        </p:txBody>
      </p:sp>
      <p:graphicFrame>
        <p:nvGraphicFramePr>
          <p:cNvPr id="8" name="Table Placeholder 4">
            <a:extLst>
              <a:ext uri="{FF2B5EF4-FFF2-40B4-BE49-F238E27FC236}">
                <a16:creationId xmlns:a16="http://schemas.microsoft.com/office/drawing/2014/main" id="{CE8FFB12-3B4A-4597-96FE-4EE013C3E27F}"/>
              </a:ext>
            </a:extLst>
          </p:cNvPr>
          <p:cNvGraphicFramePr>
            <a:graphicFrameLocks/>
          </p:cNvGraphicFramePr>
          <p:nvPr/>
        </p:nvGraphicFramePr>
        <p:xfrm>
          <a:off x="216309" y="1007139"/>
          <a:ext cx="8440993" cy="3482763"/>
        </p:xfrm>
        <a:graphic>
          <a:graphicData uri="http://schemas.openxmlformats.org/drawingml/2006/table">
            <a:tbl>
              <a:tblPr firstRow="1" bandRow="1">
                <a:tableStyleId>{5C22544A-7EE6-4342-B048-85BDC9FD1C3A}</a:tableStyleId>
              </a:tblPr>
              <a:tblGrid>
                <a:gridCol w="1228669">
                  <a:extLst>
                    <a:ext uri="{9D8B030D-6E8A-4147-A177-3AD203B41FA5}">
                      <a16:colId xmlns:a16="http://schemas.microsoft.com/office/drawing/2014/main" val="4014351024"/>
                    </a:ext>
                  </a:extLst>
                </a:gridCol>
                <a:gridCol w="7212324">
                  <a:extLst>
                    <a:ext uri="{9D8B030D-6E8A-4147-A177-3AD203B41FA5}">
                      <a16:colId xmlns:a16="http://schemas.microsoft.com/office/drawing/2014/main" val="1018420945"/>
                    </a:ext>
                  </a:extLst>
                </a:gridCol>
              </a:tblGrid>
              <a:tr h="300320">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 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3025" marR="0">
                        <a:lnSpc>
                          <a:spcPct val="107000"/>
                        </a:lnSpc>
                        <a:spcBef>
                          <a:spcPts val="0"/>
                        </a:spcBef>
                        <a:spcAft>
                          <a:spcPts val="0"/>
                        </a:spcAft>
                      </a:pPr>
                      <a:r>
                        <a:rPr lang="en-US" sz="1200" spc="-5"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solidFill>
                      <a:schemeClr val="tx2">
                        <a:lumMod val="20000"/>
                        <a:lumOff val="80000"/>
                      </a:schemeClr>
                    </a:solidFill>
                  </a:tcPr>
                </a:tc>
                <a:tc>
                  <a:txBody>
                    <a:bodyPr/>
                    <a:lstStyle/>
                    <a:p>
                      <a:pPr marL="0" marR="0">
                        <a:lnSpc>
                          <a:spcPct val="107000"/>
                        </a:lnSpc>
                        <a:spcBef>
                          <a:spcPts val="0"/>
                        </a:spcBef>
                        <a:spcAft>
                          <a:spcPts val="0"/>
                        </a:spcAft>
                      </a:pPr>
                      <a:r>
                        <a:rPr lang="en-US"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identifies and notifies eligible issuers of exemptions: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notifies eligible issuers identified as having $15 million or less in total premiums statewide who are exempt from the 2020 benefit year HHS-RADV IVA and Second Validation Audit (SVA) Requirements under 45 CFR 153.630(g)(2) and have not been selected for random or targeted sampling for 2020 benefit year HHS-RADV</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notifies issuers identified as having 500 or fewer billable member months statewide who are exempt from 2020 benefit year HHS-RADV IVA and SVA requirements</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under 45 CFR 153.630(g)(1)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CMS notifies issuers identified as only issuer in a state risk pool market (sole market risk pool issuers) and issuers offering only small group carry over coverage for the applicable benefit year who are exempt from 2020 benefit year HHS-RADV</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will </a:t>
                      </a:r>
                      <a:r>
                        <a:rPr lang="en-US"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instruct eligible exempt issuers how to complete the 2020 Benefit Year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HHS-RADV Issuer Exemption and DDVC Web Form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132872676"/>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a:t>
                      </a: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 </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January</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Issuers and IVA Entities conduct the 2020 benefit year IVA</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151678942"/>
                  </a:ext>
                </a:extLst>
              </a:tr>
              <a:tr h="246838">
                <a:tc>
                  <a:txBody>
                    <a:bodyPr/>
                    <a:lstStyle/>
                    <a:p>
                      <a:pPr marL="0" marR="0">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November 2021</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356870">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Tool opens for IVA Testing and Submission (Exact date to be determined)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11478617"/>
                  </a:ext>
                </a:extLst>
              </a:tr>
            </a:tbl>
          </a:graphicData>
        </a:graphic>
      </p:graphicFrame>
    </p:spTree>
    <p:extLst>
      <p:ext uri="{BB962C8B-B14F-4D97-AF65-F5344CB8AC3E}">
        <p14:creationId xmlns:p14="http://schemas.microsoft.com/office/powerpoint/2010/main" val="9824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86698" y="43368"/>
            <a:ext cx="7886700" cy="994172"/>
          </a:xfrm>
        </p:spPr>
        <p:txBody>
          <a:bodyPr/>
          <a:lstStyle/>
          <a:p>
            <a:r>
              <a:rPr lang="en-US" sz="3600" dirty="0"/>
              <a:t>2020 Benefit Year </a:t>
            </a:r>
            <a:r>
              <a:rPr lang="en-US" sz="2000" dirty="0"/>
              <a:t>(continued)</a:t>
            </a:r>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14</a:t>
            </a:fld>
            <a:endParaRPr lang="en-US" dirty="0"/>
          </a:p>
        </p:txBody>
      </p:sp>
      <p:graphicFrame>
        <p:nvGraphicFramePr>
          <p:cNvPr id="8" name="Table Placeholder 4">
            <a:extLst>
              <a:ext uri="{FF2B5EF4-FFF2-40B4-BE49-F238E27FC236}">
                <a16:creationId xmlns:a16="http://schemas.microsoft.com/office/drawing/2014/main" id="{CE8FFB12-3B4A-4597-96FE-4EE013C3E27F}"/>
              </a:ext>
            </a:extLst>
          </p:cNvPr>
          <p:cNvGraphicFramePr>
            <a:graphicFrameLocks/>
          </p:cNvGraphicFramePr>
          <p:nvPr/>
        </p:nvGraphicFramePr>
        <p:xfrm>
          <a:off x="216309" y="1007139"/>
          <a:ext cx="8440993" cy="3431632"/>
        </p:xfrm>
        <a:graphic>
          <a:graphicData uri="http://schemas.openxmlformats.org/drawingml/2006/table">
            <a:tbl>
              <a:tblPr firstRow="1" bandRow="1">
                <a:tableStyleId>{5C22544A-7EE6-4342-B048-85BDC9FD1C3A}</a:tableStyleId>
              </a:tblPr>
              <a:tblGrid>
                <a:gridCol w="1228669">
                  <a:extLst>
                    <a:ext uri="{9D8B030D-6E8A-4147-A177-3AD203B41FA5}">
                      <a16:colId xmlns:a16="http://schemas.microsoft.com/office/drawing/2014/main" val="4014351024"/>
                    </a:ext>
                  </a:extLst>
                </a:gridCol>
                <a:gridCol w="7212324">
                  <a:extLst>
                    <a:ext uri="{9D8B030D-6E8A-4147-A177-3AD203B41FA5}">
                      <a16:colId xmlns:a16="http://schemas.microsoft.com/office/drawing/2014/main" val="1018420945"/>
                    </a:ext>
                  </a:extLst>
                </a:gridCol>
              </a:tblGrid>
              <a:tr h="300320">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January 13,</a:t>
                      </a:r>
                      <a:r>
                        <a:rPr lang="en-US" sz="1200" spc="-2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Deadline for IVA Entities’ submission of Package 1audit findings and issuer signoff</a:t>
                      </a:r>
                      <a:endParaRPr lang="en-US" sz="120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CMS closes the Package 1 submission window at 8:00 p.m. ET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132872676"/>
                  </a:ext>
                </a:extLst>
              </a:tr>
              <a:tr h="246838">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January 20,</a:t>
                      </a:r>
                      <a:r>
                        <a:rPr lang="en-US" sz="1200" spc="-2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Deadline for IVA Entities’ submission of sampled enrollees’ medical records (Package 2) to CMS for the SVA subsample and issuer signoff</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CMS closes the Package 2 submission window at 8:00 p.m. ET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151678942"/>
                  </a:ext>
                </a:extLst>
              </a:tr>
              <a:tr h="246838">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January 20, 2022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356870">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IVA Entity Inter-rater Reliability (IRR) submission is due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11478617"/>
                  </a:ext>
                </a:extLst>
              </a:tr>
              <a:tr h="246838">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January 2022 – April 2022</a:t>
                      </a:r>
                    </a:p>
                  </a:txBody>
                  <a:tcPr marL="68580" marR="68580" marT="0" marB="0" anchor="ctr">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SVA Entity conducts the SVA </a:t>
                      </a:r>
                    </a:p>
                  </a:txBody>
                  <a:tcPr marL="68580" marR="68580" marT="0" marB="0" anchor="ctr">
                    <a:solidFill>
                      <a:schemeClr val="bg1"/>
                    </a:solidFill>
                  </a:tcPr>
                </a:tc>
                <a:extLst>
                  <a:ext uri="{0D108BD9-81ED-4DB2-BD59-A6C34878D82A}">
                    <a16:rowId xmlns:a16="http://schemas.microsoft.com/office/drawing/2014/main" val="1935463803"/>
                  </a:ext>
                </a:extLst>
              </a:tr>
              <a:tr h="246838">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March 2022</a:t>
                      </a:r>
                    </a:p>
                  </a:txBody>
                  <a:tcPr marL="68580" marR="68580" marT="0" marB="0" anchor="ctr">
                    <a:solidFill>
                      <a:schemeClr val="tx2">
                        <a:lumMod val="20000"/>
                        <a:lumOff val="80000"/>
                      </a:schemeClr>
                    </a:solidFill>
                  </a:tcPr>
                </a:tc>
                <a:tc>
                  <a:txBody>
                    <a:bodyPr/>
                    <a:lstStyle/>
                    <a:p>
                      <a:pPr marL="0" marR="40259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2020 Benefit Year Summary</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of Final Pairwise Results – HIOS ID(s) with Sufficient and Insufficient Agreement are released to issuers (Exact date to be determined)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4113364472"/>
                  </a:ext>
                </a:extLst>
              </a:tr>
              <a:tr h="246838">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calendar day window after release of Final Pairwise Results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Benefit Year HHS-RADV SVA Findings Report Attestation and Discrepancy Reporting period for issuers with insufficient agreement of final pairwise results (Exact date to be determined)</a:t>
                      </a:r>
                    </a:p>
                  </a:txBody>
                  <a:tcPr marL="68580" marR="68580" marT="0" marB="0" anchor="ctr">
                    <a:solidFill>
                      <a:schemeClr val="bg1"/>
                    </a:solidFill>
                  </a:tcPr>
                </a:tc>
                <a:extLst>
                  <a:ext uri="{0D108BD9-81ED-4DB2-BD59-A6C34878D82A}">
                    <a16:rowId xmlns:a16="http://schemas.microsoft.com/office/drawing/2014/main" val="3096429707"/>
                  </a:ext>
                </a:extLst>
              </a:tr>
            </a:tbl>
          </a:graphicData>
        </a:graphic>
      </p:graphicFrame>
    </p:spTree>
    <p:extLst>
      <p:ext uri="{BB962C8B-B14F-4D97-AF65-F5344CB8AC3E}">
        <p14:creationId xmlns:p14="http://schemas.microsoft.com/office/powerpoint/2010/main" val="390650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486698" y="43368"/>
            <a:ext cx="7886700" cy="994172"/>
          </a:xfrm>
        </p:spPr>
        <p:txBody>
          <a:bodyPr/>
          <a:lstStyle/>
          <a:p>
            <a:r>
              <a:rPr lang="en-US" sz="3600" dirty="0"/>
              <a:t>2020 Benefit Year </a:t>
            </a:r>
            <a:r>
              <a:rPr lang="en-US" sz="2000" dirty="0"/>
              <a:t>(continued)</a:t>
            </a:r>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15</a:t>
            </a:fld>
            <a:endParaRPr lang="en-US" dirty="0"/>
          </a:p>
        </p:txBody>
      </p:sp>
      <p:graphicFrame>
        <p:nvGraphicFramePr>
          <p:cNvPr id="8" name="Table Placeholder 4">
            <a:extLst>
              <a:ext uri="{FF2B5EF4-FFF2-40B4-BE49-F238E27FC236}">
                <a16:creationId xmlns:a16="http://schemas.microsoft.com/office/drawing/2014/main" id="{CE8FFB12-3B4A-4597-96FE-4EE013C3E27F}"/>
              </a:ext>
            </a:extLst>
          </p:cNvPr>
          <p:cNvGraphicFramePr>
            <a:graphicFrameLocks/>
          </p:cNvGraphicFramePr>
          <p:nvPr/>
        </p:nvGraphicFramePr>
        <p:xfrm>
          <a:off x="216309" y="1007139"/>
          <a:ext cx="8440993" cy="3431632"/>
        </p:xfrm>
        <a:graphic>
          <a:graphicData uri="http://schemas.openxmlformats.org/drawingml/2006/table">
            <a:tbl>
              <a:tblPr firstRow="1" bandRow="1">
                <a:tableStyleId>{5C22544A-7EE6-4342-B048-85BDC9FD1C3A}</a:tableStyleId>
              </a:tblPr>
              <a:tblGrid>
                <a:gridCol w="2033405">
                  <a:extLst>
                    <a:ext uri="{9D8B030D-6E8A-4147-A177-3AD203B41FA5}">
                      <a16:colId xmlns:a16="http://schemas.microsoft.com/office/drawing/2014/main" val="4014351024"/>
                    </a:ext>
                  </a:extLst>
                </a:gridCol>
                <a:gridCol w="6407588">
                  <a:extLst>
                    <a:ext uri="{9D8B030D-6E8A-4147-A177-3AD203B41FA5}">
                      <a16:colId xmlns:a16="http://schemas.microsoft.com/office/drawing/2014/main" val="1018420945"/>
                    </a:ext>
                  </a:extLst>
                </a:gridCol>
              </a:tblGrid>
              <a:tr h="300320">
                <a:tc>
                  <a:txBody>
                    <a:bodyPr/>
                    <a:lstStyle/>
                    <a:p>
                      <a:r>
                        <a:rPr lang="en-US" sz="1200" dirty="0">
                          <a:latin typeface="Arial" panose="020B0604020202020204" pitchFamily="34" charset="0"/>
                          <a:cs typeface="Arial" panose="020B0604020202020204" pitchFamily="34" charset="0"/>
                        </a:rPr>
                        <a:t>Date</a:t>
                      </a:r>
                    </a:p>
                  </a:txBody>
                  <a:tcPr>
                    <a:solidFill>
                      <a:srgbClr val="00529C"/>
                    </a:solidFill>
                  </a:tcPr>
                </a:tc>
                <a:tc>
                  <a:txBody>
                    <a:bodyPr/>
                    <a:lstStyle/>
                    <a:p>
                      <a:r>
                        <a:rPr lang="en-US" sz="1200" dirty="0">
                          <a:latin typeface="Arial" panose="020B0604020202020204" pitchFamily="34" charset="0"/>
                          <a:cs typeface="Arial" panose="020B0604020202020204" pitchFamily="34" charset="0"/>
                        </a:rPr>
                        <a:t>Activities and Descriptions</a:t>
                      </a:r>
                    </a:p>
                  </a:txBody>
                  <a:tcPr>
                    <a:solidFill>
                      <a:srgbClr val="00529C"/>
                    </a:solidFill>
                  </a:tcPr>
                </a:tc>
                <a:extLst>
                  <a:ext uri="{0D108BD9-81ED-4DB2-BD59-A6C34878D82A}">
                    <a16:rowId xmlns:a16="http://schemas.microsoft.com/office/drawing/2014/main" val="3459741188"/>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 2022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releases the 2019 and 2020 Benefit Year HHS-RADV Results Memo and issuer/enrollee-level results to issuers (Exact date to be determined)</a:t>
                      </a:r>
                    </a:p>
                  </a:txBody>
                  <a:tcPr marL="68580" marR="68580" marT="0" marB="0" anchor="ctr">
                    <a:solidFill>
                      <a:schemeClr val="tx2">
                        <a:lumMod val="20000"/>
                        <a:lumOff val="80000"/>
                      </a:schemeClr>
                    </a:solidFill>
                  </a:tcPr>
                </a:tc>
                <a:extLst>
                  <a:ext uri="{0D108BD9-81ED-4DB2-BD59-A6C34878D82A}">
                    <a16:rowId xmlns:a16="http://schemas.microsoft.com/office/drawing/2014/main" val="2892503395"/>
                  </a:ext>
                </a:extLst>
              </a:tr>
              <a:tr h="246838">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calendar day window after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release of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HHS-RADV </a:t>
                      </a: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Rates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Final Results Memo and issuer/enrollee-level results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Benefit Year Error Rate Calculation Attestation and Discrepancy Reporting period (Exact date to be determined)</a:t>
                      </a:r>
                    </a:p>
                  </a:txBody>
                  <a:tcPr marL="68580" marR="68580" marT="0" marB="0" anchor="ctr">
                    <a:solidFill>
                      <a:schemeClr val="bg1"/>
                    </a:solidFill>
                  </a:tcPr>
                </a:tc>
                <a:extLst>
                  <a:ext uri="{0D108BD9-81ED-4DB2-BD59-A6C34878D82A}">
                    <a16:rowId xmlns:a16="http://schemas.microsoft.com/office/drawing/2014/main" val="1485377303"/>
                  </a:ext>
                </a:extLst>
              </a:tr>
              <a:tr h="246838">
                <a:tc>
                  <a:txBody>
                    <a:bodyPr/>
                    <a:lstStyle/>
                    <a:p>
                      <a:pPr marL="0" marR="0">
                        <a:lnSpc>
                          <a:spcPct val="107000"/>
                        </a:lnSpc>
                        <a:spcBef>
                          <a:spcPts val="0"/>
                        </a:spcBef>
                        <a:spcAft>
                          <a:spcPts val="0"/>
                        </a:spcAft>
                      </a:pPr>
                      <a:r>
                        <a:rPr lang="en-US" sz="1200" spc="-5">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Summer 2022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CMS releases the Summary Report of 2019 and 2020 Benefit Years HHS-RADV Adjustments to Risk Adjustment Transfers</a:t>
                      </a:r>
                    </a:p>
                  </a:txBody>
                  <a:tcPr marL="68580" marR="68580" marT="0" marB="0" anchor="ctr">
                    <a:solidFill>
                      <a:schemeClr val="tx2">
                        <a:lumMod val="20000"/>
                        <a:lumOff val="80000"/>
                      </a:schemeClr>
                    </a:solidFill>
                  </a:tcPr>
                </a:tc>
                <a:extLst>
                  <a:ext uri="{0D108BD9-81ED-4DB2-BD59-A6C34878D82A}">
                    <a16:rowId xmlns:a16="http://schemas.microsoft.com/office/drawing/2014/main" val="1155096157"/>
                  </a:ext>
                </a:extLst>
              </a:tr>
              <a:tr h="246838">
                <a:tc>
                  <a:txBody>
                    <a:bodyPr/>
                    <a:lstStyle/>
                    <a:p>
                      <a:pPr marL="0" marR="0">
                        <a:lnSpc>
                          <a:spcPct val="107000"/>
                        </a:lnSpc>
                        <a:spcBef>
                          <a:spcPts val="0"/>
                        </a:spcBef>
                        <a:spcAft>
                          <a:spcPts val="0"/>
                        </a:spcAft>
                      </a:pP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calendar day window after</a:t>
                      </a:r>
                      <a:r>
                        <a:rPr lang="en-US" sz="1200" spc="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release of report setting forth </a:t>
                      </a:r>
                      <a:r>
                        <a:rPr lang="en-US" sz="1200" dirty="0">
                          <a:effectLst/>
                          <a:latin typeface="Arial" panose="020B0604020202020204" pitchFamily="34" charset="0"/>
                          <a:ea typeface="Calibri" panose="020F0502020204030204" pitchFamily="34" charset="0"/>
                          <a:cs typeface="Arial" panose="020B0604020202020204" pitchFamily="34" charset="0"/>
                        </a:rPr>
                        <a:t>2020 HHS-RADV adjustments reflected in 2020 benefit RA transfers </a:t>
                      </a:r>
                    </a:p>
                  </a:txBody>
                  <a:tcPr marL="68580" marR="68580" marT="0" marB="0" anchor="ctr">
                    <a:solidFill>
                      <a:schemeClr val="bg1"/>
                    </a:solidFill>
                  </a:tcPr>
                </a:tc>
                <a:tc>
                  <a:txBody>
                    <a:bodyPr/>
                    <a:lstStyle/>
                    <a:p>
                      <a:pPr marL="0" marR="40259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 Benefit Year Request for Reconsideration period (Exact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date to be determined)</a:t>
                      </a:r>
                    </a:p>
                  </a:txBody>
                  <a:tcPr marL="68580" marR="68580" marT="0" marB="0" anchor="ctr">
                    <a:solidFill>
                      <a:schemeClr val="bg1"/>
                    </a:solidFill>
                  </a:tcPr>
                </a:tc>
                <a:extLst>
                  <a:ext uri="{0D108BD9-81ED-4DB2-BD59-A6C34878D82A}">
                    <a16:rowId xmlns:a16="http://schemas.microsoft.com/office/drawing/2014/main" val="439200979"/>
                  </a:ext>
                </a:extLst>
              </a:tr>
            </a:tbl>
          </a:graphicData>
        </a:graphic>
      </p:graphicFrame>
    </p:spTree>
    <p:extLst>
      <p:ext uri="{BB962C8B-B14F-4D97-AF65-F5344CB8AC3E}">
        <p14:creationId xmlns:p14="http://schemas.microsoft.com/office/powerpoint/2010/main" val="69520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a:xfrm>
            <a:off x="401885" y="445948"/>
            <a:ext cx="3566611" cy="1662535"/>
          </a:xfrm>
        </p:spPr>
        <p:txBody>
          <a:bodyPr/>
          <a:lstStyle/>
          <a:p>
            <a:r>
              <a:rPr lang="en-US" sz="3600" dirty="0"/>
              <a:t>HHS-RADV Announcement</a:t>
            </a:r>
            <a:endParaRPr lang="en-US" dirty="0"/>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16</a:t>
            </a:fld>
            <a:endParaRPr lang="en-US" dirty="0"/>
          </a:p>
        </p:txBody>
      </p:sp>
    </p:spTree>
    <p:extLst>
      <p:ext uri="{BB962C8B-B14F-4D97-AF65-F5344CB8AC3E}">
        <p14:creationId xmlns:p14="http://schemas.microsoft.com/office/powerpoint/2010/main" val="255209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374904" y="9331"/>
            <a:ext cx="7886700" cy="994172"/>
          </a:xfrm>
        </p:spPr>
        <p:txBody>
          <a:bodyPr/>
          <a:lstStyle/>
          <a:p>
            <a:r>
              <a:rPr lang="en-US" sz="3600" dirty="0"/>
              <a:t>HHS-RADV Announcement</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a:xfrm>
            <a:off x="6457950" y="4869656"/>
            <a:ext cx="2057400" cy="273844"/>
          </a:xfrm>
        </p:spPr>
        <p:txBody>
          <a:bodyPr/>
          <a:lstStyle/>
          <a:p>
            <a:fld id="{A8293F48-28FC-5446-B693-64BAD680F382}" type="slidenum">
              <a:rPr lang="en-US" smtClean="0"/>
              <a:pPr/>
              <a:t>17</a:t>
            </a:fld>
            <a:endParaRPr lang="en-US" dirty="0"/>
          </a:p>
        </p:txBody>
      </p:sp>
      <p:sp>
        <p:nvSpPr>
          <p:cNvPr id="10" name="TextBox 9">
            <a:extLst>
              <a:ext uri="{FF2B5EF4-FFF2-40B4-BE49-F238E27FC236}">
                <a16:creationId xmlns:a16="http://schemas.microsoft.com/office/drawing/2014/main" id="{DD77CC51-3A6C-4D07-B6B4-598959D994FF}"/>
              </a:ext>
            </a:extLst>
          </p:cNvPr>
          <p:cNvSpPr txBox="1"/>
          <p:nvPr/>
        </p:nvSpPr>
        <p:spPr>
          <a:xfrm>
            <a:off x="374904" y="1118342"/>
            <a:ext cx="6720840" cy="1692771"/>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2019 Benefit Year HHS-RADV Protocols (add link here) were published to the Registration for Technical Assistance Portal (REGTAP) on </a:t>
            </a:r>
            <a:r>
              <a:rPr kumimoji="0" lang="en-US" sz="2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{March XX, 2021}</a:t>
            </a:r>
          </a:p>
        </p:txBody>
      </p:sp>
    </p:spTree>
    <p:extLst>
      <p:ext uri="{BB962C8B-B14F-4D97-AF65-F5344CB8AC3E}">
        <p14:creationId xmlns:p14="http://schemas.microsoft.com/office/powerpoint/2010/main" val="124934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a:xfrm>
            <a:off x="401885" y="445948"/>
            <a:ext cx="3694627" cy="1662535"/>
          </a:xfrm>
        </p:spPr>
        <p:txBody>
          <a:bodyPr>
            <a:normAutofit fontScale="90000"/>
          </a:bodyPr>
          <a:lstStyle/>
          <a:p>
            <a:r>
              <a:rPr lang="en-US" dirty="0"/>
              <a:t>2019 Benefit Year HHS-RADV Protocol</a:t>
            </a:r>
            <a:r>
              <a:rPr lang="en-US" strike="sngStrike" dirty="0">
                <a:solidFill>
                  <a:srgbClr val="FF0000"/>
                </a:solidFill>
              </a:rPr>
              <a:t>s</a:t>
            </a:r>
            <a:r>
              <a:rPr lang="en-US" dirty="0"/>
              <a:t> Updates</a:t>
            </a:r>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18</a:t>
            </a:fld>
            <a:endParaRPr lang="en-US" dirty="0"/>
          </a:p>
        </p:txBody>
      </p:sp>
    </p:spTree>
    <p:extLst>
      <p:ext uri="{BB962C8B-B14F-4D97-AF65-F5344CB8AC3E}">
        <p14:creationId xmlns:p14="http://schemas.microsoft.com/office/powerpoint/2010/main" val="682983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476905" y="23479"/>
            <a:ext cx="7886700" cy="994172"/>
          </a:xfrm>
        </p:spPr>
        <p:txBody>
          <a:bodyPr>
            <a:normAutofit fontScale="90000"/>
          </a:bodyPr>
          <a:lstStyle/>
          <a:p>
            <a:r>
              <a:rPr lang="en-US" dirty="0"/>
              <a:t>2019 Benefit Year HHS-RADV </a:t>
            </a:r>
            <a:br>
              <a:rPr lang="en-US" dirty="0"/>
            </a:br>
            <a:r>
              <a:rPr lang="en-US" dirty="0"/>
              <a:t>Protocols Updates</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19</a:t>
            </a:fld>
            <a:endParaRPr lang="en-US" dirty="0"/>
          </a:p>
        </p:txBody>
      </p:sp>
      <p:graphicFrame>
        <p:nvGraphicFramePr>
          <p:cNvPr id="8" name="Table 7">
            <a:extLst>
              <a:ext uri="{FF2B5EF4-FFF2-40B4-BE49-F238E27FC236}">
                <a16:creationId xmlns:a16="http://schemas.microsoft.com/office/drawing/2014/main" id="{CA7B08D5-46F1-4578-9FA9-90FE0907A399}"/>
              </a:ext>
            </a:extLst>
          </p:cNvPr>
          <p:cNvGraphicFramePr>
            <a:graphicFrameLocks noGrp="1"/>
          </p:cNvGraphicFramePr>
          <p:nvPr>
            <p:extLst>
              <p:ext uri="{D42A27DB-BD31-4B8C-83A1-F6EECF244321}">
                <p14:modId xmlns:p14="http://schemas.microsoft.com/office/powerpoint/2010/main" val="2365012286"/>
              </p:ext>
            </p:extLst>
          </p:nvPr>
        </p:nvGraphicFramePr>
        <p:xfrm>
          <a:off x="1011743" y="1081100"/>
          <a:ext cx="6817024" cy="3831382"/>
        </p:xfrm>
        <a:graphic>
          <a:graphicData uri="http://schemas.openxmlformats.org/drawingml/2006/table">
            <a:tbl>
              <a:tblPr>
                <a:tableStyleId>{5C22544A-7EE6-4342-B048-85BDC9FD1C3A}</a:tableStyleId>
              </a:tblPr>
              <a:tblGrid>
                <a:gridCol w="1261096">
                  <a:extLst>
                    <a:ext uri="{9D8B030D-6E8A-4147-A177-3AD203B41FA5}">
                      <a16:colId xmlns:a16="http://schemas.microsoft.com/office/drawing/2014/main" val="770546909"/>
                    </a:ext>
                  </a:extLst>
                </a:gridCol>
                <a:gridCol w="5555928">
                  <a:extLst>
                    <a:ext uri="{9D8B030D-6E8A-4147-A177-3AD203B41FA5}">
                      <a16:colId xmlns:a16="http://schemas.microsoft.com/office/drawing/2014/main" val="3615596532"/>
                    </a:ext>
                  </a:extLst>
                </a:gridCol>
              </a:tblGrid>
              <a:tr h="310942">
                <a:tc>
                  <a:txBody>
                    <a:bodyPr/>
                    <a:lstStyle/>
                    <a:p>
                      <a:pPr marL="0" marR="0" algn="ctr">
                        <a:lnSpc>
                          <a:spcPct val="100000"/>
                        </a:lnSpc>
                        <a:spcBef>
                          <a:spcPts val="0"/>
                        </a:spcBef>
                        <a:spcAft>
                          <a:spcPts val="0"/>
                        </a:spcAft>
                      </a:pPr>
                      <a:r>
                        <a:rPr lang="en-US" sz="12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2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2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2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488470">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All Sections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General </a:t>
                      </a:r>
                      <a:r>
                        <a:rPr lang="en-US" sz="1500" strike="sngStrike" kern="1200" dirty="0">
                          <a:solidFill>
                            <a:srgbClr val="FF0000"/>
                          </a:solidFill>
                          <a:effectLst/>
                          <a:latin typeface="Arial" panose="020B0604020202020204" pitchFamily="34" charset="0"/>
                          <a:ea typeface="+mn-ea"/>
                          <a:cs typeface="Arial" panose="020B0604020202020204" pitchFamily="34" charset="0"/>
                        </a:rPr>
                        <a:t>R</a:t>
                      </a:r>
                      <a:r>
                        <a:rPr lang="en-US" sz="1500" kern="1200" dirty="0">
                          <a:solidFill>
                            <a:srgbClr val="FF0000"/>
                          </a:solidFill>
                          <a:effectLst/>
                          <a:latin typeface="Arial" panose="020B0604020202020204" pitchFamily="34" charset="0"/>
                          <a:ea typeface="+mn-ea"/>
                          <a:cs typeface="Arial" panose="020B0604020202020204" pitchFamily="34" charset="0"/>
                        </a:rPr>
                        <a:t>r</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eorganization of Protocols</a:t>
                      </a:r>
                    </a:p>
                    <a:p>
                      <a:pPr marL="742950" marR="0" lvl="1" indent="-28575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Simplified the overall language and reorganized</a:t>
                      </a:r>
                      <a:r>
                        <a:rPr lang="en-US" sz="1400" kern="1200" dirty="0">
                          <a:solidFill>
                            <a:srgbClr val="159315"/>
                          </a:solidFill>
                          <a:effectLst/>
                          <a:latin typeface="Arial" panose="020B0604020202020204" pitchFamily="34" charset="0"/>
                          <a:ea typeface="+mn-ea"/>
                          <a:cs typeface="Arial" panose="020B0604020202020204" pitchFamily="34" charset="0"/>
                        </a:rPr>
                        <a:t> </a:t>
                      </a:r>
                      <a:r>
                        <a:rPr lang="en-US" sz="1400" kern="1200" dirty="0">
                          <a:solidFill>
                            <a:srgbClr val="FF0000"/>
                          </a:solidFill>
                          <a:effectLst/>
                          <a:latin typeface="Arial" panose="020B0604020202020204" pitchFamily="34" charset="0"/>
                          <a:ea typeface="+mn-ea"/>
                          <a:cs typeface="Arial" panose="020B0604020202020204" pitchFamily="34" charset="0"/>
                        </a:rPr>
                        <a:t>the</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 sections to improve clarity of the HHS-RADV audit guidance</a:t>
                      </a:r>
                    </a:p>
                    <a:p>
                      <a:pPr marL="1200150" marR="0" lvl="2" indent="-285750" algn="l">
                        <a:lnSpc>
                          <a:spcPct val="100000"/>
                        </a:lnSpc>
                        <a:spcBef>
                          <a:spcPts val="600"/>
                        </a:spcBef>
                        <a:spcAft>
                          <a:spcPts val="600"/>
                        </a:spcAft>
                        <a:buFont typeface="Calibri" panose="020F050202020403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Each section includes a short overview of the section content and includes, where applicable, a list of 2019 benefit year specific </a:t>
                      </a:r>
                      <a:r>
                        <a:rPr lang="en-US" sz="1200" kern="1200" dirty="0">
                          <a:solidFill>
                            <a:srgbClr val="FF0000"/>
                          </a:solidFill>
                          <a:effectLst/>
                          <a:latin typeface="Arial" panose="020B0604020202020204" pitchFamily="34" charset="0"/>
                          <a:ea typeface="+mn-ea"/>
                          <a:cs typeface="Arial" panose="020B0604020202020204" pitchFamily="34" charset="0"/>
                        </a:rPr>
                        <a:t>changes or </a:t>
                      </a: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updates</a:t>
                      </a:r>
                    </a:p>
                    <a:p>
                      <a:pPr marL="731520" marR="0" lvl="1" indent="-27432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Included policy </a:t>
                      </a:r>
                      <a:r>
                        <a:rPr lang="en-US" sz="1400" strike="sngStrike" kern="1200" dirty="0">
                          <a:solidFill>
                            <a:srgbClr val="FF0000"/>
                          </a:solidFill>
                          <a:effectLst/>
                          <a:latin typeface="Arial" panose="020B0604020202020204" pitchFamily="34" charset="0"/>
                          <a:ea typeface="+mn-ea"/>
                          <a:cs typeface="Arial" panose="020B0604020202020204" pitchFamily="34" charset="0"/>
                        </a:rPr>
                        <a:t>guidance</a:t>
                      </a:r>
                      <a:r>
                        <a:rPr lang="en-US" sz="1400" strike="sngStrike" kern="1200" dirty="0">
                          <a:solidFill>
                            <a:srgbClr val="159315"/>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related to the applicable proposals finalized in the 2021 Payment Notice that </a:t>
                      </a:r>
                      <a:r>
                        <a:rPr lang="en-US" sz="1400" strike="sngStrike" kern="1200" dirty="0">
                          <a:solidFill>
                            <a:srgbClr val="FF0000"/>
                          </a:solidFill>
                          <a:effectLst/>
                          <a:latin typeface="Arial" panose="020B0604020202020204" pitchFamily="34" charset="0"/>
                          <a:ea typeface="+mn-ea"/>
                          <a:cs typeface="Arial" panose="020B0604020202020204" pitchFamily="34" charset="0"/>
                        </a:rPr>
                        <a:t>is</a:t>
                      </a:r>
                      <a:r>
                        <a:rPr lang="en-US" sz="1400" kern="1200" dirty="0">
                          <a:solidFill>
                            <a:srgbClr val="FF0000"/>
                          </a:solidFill>
                          <a:effectLst/>
                          <a:latin typeface="Arial" panose="020B0604020202020204" pitchFamily="34" charset="0"/>
                          <a:ea typeface="+mn-ea"/>
                          <a:cs typeface="Arial" panose="020B0604020202020204" pitchFamily="34" charset="0"/>
                        </a:rPr>
                        <a:t> are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effective for the 2019 benefit year HHS-RADV </a:t>
                      </a:r>
                      <a:r>
                        <a:rPr lang="en-US" sz="1400" strike="sngStrike" kern="1200" dirty="0">
                          <a:solidFill>
                            <a:srgbClr val="FF0000"/>
                          </a:solidFill>
                          <a:effectLst/>
                          <a:latin typeface="Arial" panose="020B0604020202020204" pitchFamily="34" charset="0"/>
                          <a:ea typeface="+mn-ea"/>
                          <a:cs typeface="Arial" panose="020B0604020202020204" pitchFamily="34" charset="0"/>
                        </a:rPr>
                        <a:t>audit</a:t>
                      </a:r>
                    </a:p>
                    <a:p>
                      <a:pPr marL="731520" marR="0" lvl="1" indent="-274320" algn="l">
                        <a:lnSpc>
                          <a:spcPct val="100000"/>
                        </a:lnSpc>
                        <a:spcBef>
                          <a:spcPts val="600"/>
                        </a:spcBef>
                        <a:spcAft>
                          <a:spcPts val="600"/>
                        </a:spcAft>
                        <a:buFont typeface="Arial" panose="020B0604020202020204" pitchFamily="34" charset="0"/>
                        <a:buChar char="•"/>
                      </a:pPr>
                      <a:r>
                        <a:rPr lang="en-US" sz="1400" strike="sngStrike" kern="1200" dirty="0">
                          <a:solidFill>
                            <a:srgbClr val="FF0000"/>
                          </a:solidFill>
                          <a:effectLst/>
                          <a:latin typeface="Arial" panose="020B0604020202020204" pitchFamily="34" charset="0"/>
                          <a:ea typeface="+mn-ea"/>
                          <a:cs typeface="Arial" panose="020B0604020202020204" pitchFamily="34" charset="0"/>
                        </a:rPr>
                        <a:t>Provided clarity</a:t>
                      </a:r>
                      <a:r>
                        <a:rPr lang="en-US" sz="1400" strike="noStrike" kern="1200" dirty="0">
                          <a:solidFill>
                            <a:srgbClr val="FF0000"/>
                          </a:solidFill>
                          <a:effectLst/>
                          <a:latin typeface="Arial" panose="020B0604020202020204" pitchFamily="34" charset="0"/>
                          <a:ea typeface="+mn-ea"/>
                          <a:cs typeface="Arial" panose="020B0604020202020204" pitchFamily="34" charset="0"/>
                        </a:rPr>
                        <a:t> Clarified </a:t>
                      </a:r>
                      <a:r>
                        <a:rPr lang="en-US" sz="1400" strike="sngStrike" kern="1200" dirty="0">
                          <a:solidFill>
                            <a:srgbClr val="FF0000"/>
                          </a:solidFill>
                          <a:effectLst/>
                          <a:latin typeface="Arial" panose="020B0604020202020204" pitchFamily="34" charset="0"/>
                          <a:ea typeface="+mn-ea"/>
                          <a:cs typeface="Arial" panose="020B0604020202020204" pitchFamily="34" charset="0"/>
                        </a:rPr>
                        <a:t>for the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audit process </a:t>
                      </a:r>
                      <a:r>
                        <a:rPr lang="en-US" sz="1400" kern="1200" dirty="0">
                          <a:solidFill>
                            <a:srgbClr val="FF0000"/>
                          </a:solidFill>
                          <a:effectLst/>
                          <a:latin typeface="Arial" panose="020B0604020202020204" pitchFamily="34" charset="0"/>
                          <a:ea typeface="+mn-ea"/>
                          <a:cs typeface="Arial" panose="020B0604020202020204" pitchFamily="34" charset="0"/>
                        </a:rPr>
                        <a:t>operational guidelines </a:t>
                      </a:r>
                      <a:r>
                        <a:rPr lang="en-US" sz="1400" strike="sngStrike" kern="1200" dirty="0">
                          <a:solidFill>
                            <a:srgbClr val="FF0000"/>
                          </a:solidFill>
                          <a:effectLst/>
                          <a:latin typeface="Arial" panose="020B0604020202020204" pitchFamily="34" charset="0"/>
                          <a:ea typeface="+mn-ea"/>
                          <a:cs typeface="Arial" panose="020B0604020202020204" pitchFamily="34" charset="0"/>
                        </a:rPr>
                        <a:t>guidance</a:t>
                      </a:r>
                      <a:r>
                        <a:rPr lang="en-US" sz="1400" kern="1200" dirty="0">
                          <a:solidFill>
                            <a:srgbClr val="FF0000"/>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based on IVA Entity and Issuer Lessons Learned, as well as stakeholder questions </a:t>
                      </a:r>
                      <a:r>
                        <a:rPr lang="en-US" sz="1400" strike="sngStrike" kern="1200" dirty="0">
                          <a:solidFill>
                            <a:srgbClr val="FF0000"/>
                          </a:solidFill>
                          <a:effectLst/>
                          <a:latin typeface="Arial" panose="020B0604020202020204" pitchFamily="34" charset="0"/>
                          <a:ea typeface="+mn-ea"/>
                          <a:cs typeface="Arial" panose="020B0604020202020204" pitchFamily="34" charset="0"/>
                        </a:rPr>
                        <a:t>captured</a:t>
                      </a:r>
                      <a:r>
                        <a:rPr lang="en-US" sz="1400" strike="sngStrike" kern="1200" dirty="0">
                          <a:solidFill>
                            <a:srgbClr val="159315"/>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from the 2018 benefit year HHS-RADV audit</a:t>
                      </a:r>
                      <a:endParaRPr lang="en-US" sz="1400" dirty="0">
                        <a:solidFill>
                          <a:schemeClr val="tx1">
                            <a:lumMod val="85000"/>
                            <a:lumOff val="15000"/>
                          </a:schemeClr>
                        </a:solidFill>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105064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254D1B-6D8E-104F-8720-CC63AA64E2E5}"/>
              </a:ext>
            </a:extLst>
          </p:cNvPr>
          <p:cNvSpPr>
            <a:spLocks noGrp="1"/>
          </p:cNvSpPr>
          <p:nvPr>
            <p:ph type="title"/>
          </p:nvPr>
        </p:nvSpPr>
        <p:spPr/>
        <p:txBody>
          <a:bodyPr>
            <a:normAutofit fontScale="90000"/>
          </a:bodyPr>
          <a:lstStyle/>
          <a:p>
            <a:r>
              <a:rPr lang="en-US" dirty="0"/>
              <a:t>HHS Risk Adjustment Data Validation (HHS-RADV) Webinar Series V</a:t>
            </a:r>
          </a:p>
        </p:txBody>
      </p:sp>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464575" y="1796068"/>
            <a:ext cx="8288593" cy="1978072"/>
          </a:xfrm>
        </p:spPr>
        <p:txBody>
          <a:bodyPr>
            <a:normAutofit fontScale="92500" lnSpcReduction="10000"/>
          </a:bodyPr>
          <a:lstStyle/>
          <a:p>
            <a:r>
              <a:rPr lang="en-US" sz="2800" dirty="0">
                <a:latin typeface="Articulate Extrabold" panose="02000503050000020004"/>
                <a:cs typeface="Calibri" panose="020F0502020204030204" pitchFamily="34" charset="0"/>
              </a:rPr>
              <a:t>2019 Benefit Year HHS-RADV </a:t>
            </a:r>
            <a:br>
              <a:rPr lang="en-US" sz="2800" dirty="0">
                <a:latin typeface="Articulate Extrabold" panose="02000503050000020004"/>
                <a:cs typeface="Calibri" panose="020F0502020204030204" pitchFamily="34" charset="0"/>
              </a:rPr>
            </a:br>
            <a:r>
              <a:rPr lang="en-US" sz="2800" dirty="0">
                <a:latin typeface="Articulate Extrabold" panose="02000503050000020004"/>
                <a:cs typeface="Calibri" panose="020F0502020204030204" pitchFamily="34" charset="0"/>
              </a:rPr>
              <a:t>Protocol Updates from </a:t>
            </a:r>
            <a:r>
              <a:rPr lang="en-US" sz="2800" dirty="0">
                <a:solidFill>
                  <a:srgbClr val="FF0000"/>
                </a:solidFill>
                <a:latin typeface="Articulate Extrabold" panose="02000503050000020004"/>
                <a:cs typeface="Calibri" panose="020F0502020204030204" pitchFamily="34" charset="0"/>
              </a:rPr>
              <a:t>Stand Alone Rule, Error Estimation</a:t>
            </a:r>
          </a:p>
          <a:p>
            <a:endParaRPr lang="en-US" sz="2400" dirty="0">
              <a:latin typeface="Articulate Extrabold" panose="02000503050000020004"/>
              <a:cs typeface="Calibri" panose="020F0502020204030204" pitchFamily="34" charset="0"/>
            </a:endParaRPr>
          </a:p>
          <a:p>
            <a:endParaRPr lang="en-US" sz="2400" dirty="0">
              <a:latin typeface="Articulate Extrabold" panose="02000503050000020004"/>
              <a:cs typeface="Calibri" panose="020F0502020204030204" pitchFamily="34" charset="0"/>
            </a:endParaRPr>
          </a:p>
          <a:p>
            <a:r>
              <a:rPr lang="en-US" sz="2400" dirty="0">
                <a:solidFill>
                  <a:srgbClr val="FF0000"/>
                </a:solidFill>
                <a:latin typeface="Articulate Extrabold" panose="02000503050000020004"/>
                <a:cs typeface="Calibri" panose="020F0502020204030204" pitchFamily="34" charset="0"/>
              </a:rPr>
              <a:t>April 7</a:t>
            </a:r>
            <a:r>
              <a:rPr lang="en-US" sz="2400" dirty="0">
                <a:latin typeface="Articulate Extrabold" panose="02000503050000020004"/>
                <a:cs typeface="Calibri" panose="020F0502020204030204" pitchFamily="34" charset="0"/>
              </a:rPr>
              <a:t>, 2021</a:t>
            </a:r>
          </a:p>
        </p:txBody>
      </p:sp>
    </p:spTree>
    <p:extLst>
      <p:ext uri="{BB962C8B-B14F-4D97-AF65-F5344CB8AC3E}">
        <p14:creationId xmlns:p14="http://schemas.microsoft.com/office/powerpoint/2010/main" val="267096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61"/>
            <a:ext cx="7886700" cy="994172"/>
          </a:xfrm>
        </p:spPr>
        <p:txBody>
          <a:bodyPr>
            <a:normAutofit fontScale="90000"/>
          </a:bodyPr>
          <a:lstStyle/>
          <a:p>
            <a:r>
              <a:rPr lang="en-US" dirty="0"/>
              <a:t>2019 Benefit Year HHS-RADV </a:t>
            </a:r>
            <a:br>
              <a:rPr lang="en-US" dirty="0"/>
            </a:br>
            <a:r>
              <a:rPr lang="en-US" dirty="0"/>
              <a:t>Protocols Updates </a:t>
            </a:r>
            <a:r>
              <a:rPr lang="en-US" sz="1500" dirty="0"/>
              <a:t>(continued)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20</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159304848"/>
              </p:ext>
            </p:extLst>
          </p:nvPr>
        </p:nvGraphicFramePr>
        <p:xfrm>
          <a:off x="970844" y="1161287"/>
          <a:ext cx="7236178" cy="3605975"/>
        </p:xfrm>
        <a:graphic>
          <a:graphicData uri="http://schemas.openxmlformats.org/drawingml/2006/table">
            <a:tbl>
              <a:tblPr>
                <a:tableStyleId>{5C22544A-7EE6-4342-B048-85BDC9FD1C3A}</a:tableStyleId>
              </a:tblPr>
              <a:tblGrid>
                <a:gridCol w="2004806">
                  <a:extLst>
                    <a:ext uri="{9D8B030D-6E8A-4147-A177-3AD203B41FA5}">
                      <a16:colId xmlns:a16="http://schemas.microsoft.com/office/drawing/2014/main" val="770546909"/>
                    </a:ext>
                  </a:extLst>
                </a:gridCol>
                <a:gridCol w="5231372">
                  <a:extLst>
                    <a:ext uri="{9D8B030D-6E8A-4147-A177-3AD203B41FA5}">
                      <a16:colId xmlns:a16="http://schemas.microsoft.com/office/drawing/2014/main" val="3615596532"/>
                    </a:ext>
                  </a:extLst>
                </a:gridCol>
              </a:tblGrid>
              <a:tr h="281318">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324657">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1.2.2  HHS-RADV Program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a:t>
                      </a:r>
                      <a:r>
                        <a:rPr lang="en-US" sz="1800" strike="sngStrike" kern="1200" dirty="0">
                          <a:solidFill>
                            <a:srgbClr val="FF0000"/>
                          </a:solidFill>
                          <a:effectLst/>
                          <a:latin typeface="Arial" panose="020B0604020202020204" pitchFamily="34" charset="0"/>
                          <a:ea typeface="+mn-ea"/>
                          <a:cs typeface="Arial" panose="020B0604020202020204" pitchFamily="34" charset="0"/>
                        </a:rPr>
                        <a:t>guidance stating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that issuers should review their HHS-RADV Sampling Reports to ensure they are representative of the issuer’s population in the risk pool markets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a:t>
                      </a:r>
                      <a:r>
                        <a:rPr lang="en-US" sz="1800" strike="sngStrike" kern="1200" dirty="0">
                          <a:solidFill>
                            <a:srgbClr val="FF0000"/>
                          </a:solidFill>
                          <a:effectLst/>
                          <a:latin typeface="Arial" panose="020B0604020202020204" pitchFamily="34" charset="0"/>
                          <a:ea typeface="+mn-ea"/>
                          <a:cs typeface="Arial" panose="020B0604020202020204" pitchFamily="34" charset="0"/>
                        </a:rPr>
                        <a:t>guidance stating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that upon issuers’ review of HHS-RADV Sampling Reports, the issuer must complete the HHS-RADV Attestation and Discrepancy reporting process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81231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21</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1268300037"/>
              </p:ext>
            </p:extLst>
          </p:nvPr>
        </p:nvGraphicFramePr>
        <p:xfrm>
          <a:off x="965200" y="1388608"/>
          <a:ext cx="7241822" cy="3296280"/>
        </p:xfrm>
        <a:graphic>
          <a:graphicData uri="http://schemas.openxmlformats.org/drawingml/2006/table">
            <a:tbl>
              <a:tblPr>
                <a:tableStyleId>{5C22544A-7EE6-4342-B048-85BDC9FD1C3A}</a:tableStyleId>
              </a:tblPr>
              <a:tblGrid>
                <a:gridCol w="2666941">
                  <a:extLst>
                    <a:ext uri="{9D8B030D-6E8A-4147-A177-3AD203B41FA5}">
                      <a16:colId xmlns:a16="http://schemas.microsoft.com/office/drawing/2014/main" val="770546909"/>
                    </a:ext>
                  </a:extLst>
                </a:gridCol>
                <a:gridCol w="4574881">
                  <a:extLst>
                    <a:ext uri="{9D8B030D-6E8A-4147-A177-3AD203B41FA5}">
                      <a16:colId xmlns:a16="http://schemas.microsoft.com/office/drawing/2014/main" val="3615596532"/>
                    </a:ext>
                  </a:extLst>
                </a:gridCol>
              </a:tblGrid>
              <a:tr h="251135">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045145">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1.2.6.1 Exemption from HHS-RADV</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exemptions are determined at the </a:t>
                      </a:r>
                      <a:r>
                        <a:rPr lang="en-US" sz="1800" kern="1200" dirty="0">
                          <a:solidFill>
                            <a:srgbClr val="FF0000"/>
                          </a:solidFill>
                          <a:effectLst/>
                          <a:latin typeface="Arial" panose="020B0604020202020204" pitchFamily="34" charset="0"/>
                          <a:ea typeface="+mn-ea"/>
                          <a:cs typeface="Arial" panose="020B0604020202020204" pitchFamily="34" charset="0"/>
                        </a:rPr>
                        <a:t>Health Insurance Oversight System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HIOS</a:t>
                      </a:r>
                      <a:r>
                        <a:rPr lang="en-US" sz="1800"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ID level, not the issuer company level</a:t>
                      </a:r>
                      <a:endParaRPr lang="en-US" sz="1800" strike="sngStrike" kern="1200" dirty="0">
                        <a:solidFill>
                          <a:srgbClr val="FF0000"/>
                        </a:solidFill>
                        <a:effectLst/>
                        <a:latin typeface="Arial" panose="020B0604020202020204" pitchFamily="34" charset="0"/>
                        <a:ea typeface="+mn-ea"/>
                        <a:cs typeface="Arial" panose="020B0604020202020204" pitchFamily="34" charset="0"/>
                      </a:endParaRPr>
                    </a:p>
                    <a:p>
                      <a:pPr marL="274320" marR="0" indent="-274320" algn="l">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Issuers with multiple HIOS IDs may have some HIOS IDs exempt and some required to participate in HHS-RADV for a given benefit year</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9940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22</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228122855"/>
              </p:ext>
            </p:extLst>
          </p:nvPr>
        </p:nvGraphicFramePr>
        <p:xfrm>
          <a:off x="970844" y="1360731"/>
          <a:ext cx="7191023" cy="3245136"/>
        </p:xfrm>
        <a:graphic>
          <a:graphicData uri="http://schemas.openxmlformats.org/drawingml/2006/table">
            <a:tbl>
              <a:tblPr>
                <a:tableStyleId>{5C22544A-7EE6-4342-B048-85BDC9FD1C3A}</a:tableStyleId>
              </a:tblPr>
              <a:tblGrid>
                <a:gridCol w="1857463">
                  <a:extLst>
                    <a:ext uri="{9D8B030D-6E8A-4147-A177-3AD203B41FA5}">
                      <a16:colId xmlns:a16="http://schemas.microsoft.com/office/drawing/2014/main" val="770546909"/>
                    </a:ext>
                  </a:extLst>
                </a:gridCol>
                <a:gridCol w="5333560">
                  <a:extLst>
                    <a:ext uri="{9D8B030D-6E8A-4147-A177-3AD203B41FA5}">
                      <a16:colId xmlns:a16="http://schemas.microsoft.com/office/drawing/2014/main" val="3615596532"/>
                    </a:ext>
                  </a:extLst>
                </a:gridCol>
              </a:tblGrid>
              <a:tr h="24038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004756">
                <a:tc>
                  <a:txBody>
                    <a:bodyPr/>
                    <a:lstStyle/>
                    <a:p>
                      <a:pPr marL="0" marR="0" lvl="0" indent="0" algn="l" defTabSz="914400" rtl="0" eaLnBrk="1" latinLnBrk="0" hangingPunct="1">
                        <a:lnSpc>
                          <a:spcPct val="100000"/>
                        </a:lnSpc>
                        <a:spcBef>
                          <a:spcPts val="600"/>
                        </a:spcBef>
                        <a:spcAft>
                          <a:spcPts val="600"/>
                        </a:spcAft>
                        <a:buFont typeface="Arial" panose="020B0604020202020204" pitchFamily="34" charset="0"/>
                        <a:buNone/>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3.2.2  </a:t>
                      </a:r>
                      <a:r>
                        <a:rPr lang="en-US" sz="1800" kern="1200" dirty="0">
                          <a:solidFill>
                            <a:srgbClr val="FF0000"/>
                          </a:solidFill>
                          <a:effectLst/>
                          <a:latin typeface="Arial" panose="020B0604020202020204" pitchFamily="34" charset="0"/>
                          <a:ea typeface="+mn-ea"/>
                          <a:cs typeface="Arial" panose="020B0604020202020204" pitchFamily="34" charset="0"/>
                        </a:rPr>
                        <a:t>HHS-</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RADV Process Timeline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800" kern="1200" dirty="0">
                          <a:solidFill>
                            <a:srgbClr val="FF0000"/>
                          </a:solidFill>
                          <a:effectLst/>
                          <a:latin typeface="Arial" panose="020B0604020202020204" pitchFamily="34" charset="0"/>
                          <a:ea typeface="+mn-ea"/>
                          <a:cs typeface="Arial" panose="020B0604020202020204" pitchFamily="34" charset="0"/>
                        </a:rPr>
                        <a:t>Delayed start to timeline and shifted deadlines for the 2019 benefit year HHS-RADV due to the Coronavirus 2019 (COVID-19) public health emergency</a:t>
                      </a:r>
                    </a:p>
                    <a:p>
                      <a:pPr marL="274320" marR="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upon issuer sign-off of Package 1, the issuer is acknowledging agreement with IVA findings and understands that there is no right to file a discrepancy or appeal the IVA findings to CMS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96387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50"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23</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779813575"/>
              </p:ext>
            </p:extLst>
          </p:nvPr>
        </p:nvGraphicFramePr>
        <p:xfrm>
          <a:off x="970845" y="1144062"/>
          <a:ext cx="7224888" cy="3627482"/>
        </p:xfrm>
        <a:graphic>
          <a:graphicData uri="http://schemas.openxmlformats.org/drawingml/2006/table">
            <a:tbl>
              <a:tblPr>
                <a:tableStyleId>{5C22544A-7EE6-4342-B048-85BDC9FD1C3A}</a:tableStyleId>
              </a:tblPr>
              <a:tblGrid>
                <a:gridCol w="1204132">
                  <a:extLst>
                    <a:ext uri="{9D8B030D-6E8A-4147-A177-3AD203B41FA5}">
                      <a16:colId xmlns:a16="http://schemas.microsoft.com/office/drawing/2014/main" val="770546909"/>
                    </a:ext>
                  </a:extLst>
                </a:gridCol>
                <a:gridCol w="6020756">
                  <a:extLst>
                    <a:ext uri="{9D8B030D-6E8A-4147-A177-3AD203B41FA5}">
                      <a16:colId xmlns:a16="http://schemas.microsoft.com/office/drawing/2014/main" val="3615596532"/>
                    </a:ext>
                  </a:extLst>
                </a:gridCol>
              </a:tblGrid>
              <a:tr h="244202">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383280">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7.2.2.1.1 Neyman Allocation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200" strike="sngStrike" kern="1200" dirty="0">
                          <a:solidFill>
                            <a:srgbClr val="FF0000"/>
                          </a:solidFill>
                          <a:effectLst/>
                          <a:latin typeface="Arial" panose="020B0604020202020204" pitchFamily="34" charset="0"/>
                          <a:ea typeface="+mn-ea"/>
                          <a:cs typeface="Arial" panose="020B0604020202020204" pitchFamily="34" charset="0"/>
                        </a:rPr>
                        <a:t>Included policy guidance (where applicable) related to</a:t>
                      </a:r>
                      <a:r>
                        <a:rPr lang="en-US" sz="1200" strike="noStrike" kern="1200" dirty="0">
                          <a:solidFill>
                            <a:srgbClr val="FF0000"/>
                          </a:solidFill>
                          <a:effectLst/>
                          <a:latin typeface="Arial" panose="020B0604020202020204" pitchFamily="34" charset="0"/>
                          <a:ea typeface="+mn-ea"/>
                          <a:cs typeface="Arial" panose="020B0604020202020204" pitchFamily="34" charset="0"/>
                        </a:rPr>
                        <a:t> Updated to reflect the proposal finalized in the</a:t>
                      </a:r>
                      <a:r>
                        <a:rPr lang="en-US" sz="1200" strike="sngStrike" kern="1200" dirty="0">
                          <a:solidFill>
                            <a:srgbClr val="FF0000"/>
                          </a:solidFill>
                          <a:effectLst/>
                          <a:latin typeface="Arial" panose="020B0604020202020204" pitchFamily="34" charset="0"/>
                          <a:ea typeface="+mn-ea"/>
                          <a:cs typeface="Arial" panose="020B0604020202020204" pitchFamily="34" charset="0"/>
                        </a:rPr>
                        <a:t> final </a:t>
                      </a:r>
                      <a:r>
                        <a:rPr lang="en-US" sz="1200" kern="1200" dirty="0">
                          <a:solidFill>
                            <a:srgbClr val="FF0000"/>
                          </a:solidFill>
                          <a:effectLst/>
                          <a:latin typeface="Arial" panose="020B0604020202020204" pitchFamily="34" charset="0"/>
                          <a:ea typeface="+mn-ea"/>
                          <a:cs typeface="Arial" panose="020B0604020202020204" pitchFamily="34" charset="0"/>
                        </a:rPr>
                        <a:t>2020 Payment Notice to apply the Neyman optimal sample allocation method to all strata [Strata 1-10]</a:t>
                      </a:r>
                      <a:r>
                        <a:rPr lang="en-US" sz="1200" kern="1200" baseline="0" dirty="0">
                          <a:solidFill>
                            <a:srgbClr val="FF0000"/>
                          </a:solidFill>
                          <a:effectLst/>
                          <a:latin typeface="Arial" panose="020B0604020202020204" pitchFamily="34" charset="0"/>
                          <a:ea typeface="+mn-ea"/>
                          <a:cs typeface="Arial" panose="020B0604020202020204" pitchFamily="34" charset="0"/>
                        </a:rPr>
                        <a:t> </a:t>
                      </a: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beginning with 2019 benefit year HHS-RADV</a:t>
                      </a:r>
                      <a:endParaRPr lang="en-US" sz="1200" strike="sngStrike" kern="1200" dirty="0">
                        <a:solidFill>
                          <a:srgbClr val="159315"/>
                        </a:solidFill>
                        <a:effectLst/>
                        <a:latin typeface="Arial" panose="020B0604020202020204" pitchFamily="34" charset="0"/>
                        <a:ea typeface="+mn-ea"/>
                        <a:cs typeface="Arial" panose="020B0604020202020204" pitchFamily="34" charset="0"/>
                      </a:endParaRPr>
                    </a:p>
                    <a:p>
                      <a:pPr marL="742950" marR="0" lvl="1" indent="-285750" algn="l">
                        <a:lnSpc>
                          <a:spcPct val="100000"/>
                        </a:lnSpc>
                        <a:spcBef>
                          <a:spcPts val="600"/>
                        </a:spcBef>
                        <a:spcAft>
                          <a:spcPts val="600"/>
                        </a:spcAft>
                        <a:buFont typeface="Arial" panose="020B0604020202020204" pitchFamily="34" charset="0"/>
                        <a:buChar char="‒"/>
                      </a:pPr>
                      <a:r>
                        <a:rPr lang="en-US" sz="1200" strike="sngStrike" kern="1200" dirty="0">
                          <a:solidFill>
                            <a:srgbClr val="FF0000"/>
                          </a:solidFill>
                          <a:effectLst/>
                          <a:latin typeface="Arial" panose="020B0604020202020204" pitchFamily="34" charset="0"/>
                          <a:ea typeface="+mn-ea"/>
                          <a:cs typeface="Arial" panose="020B0604020202020204" pitchFamily="34" charset="0"/>
                        </a:rPr>
                        <a:t>More specifically, the changes reflect that the Neyman optimal sample allocation method is applied to all strata [Strata 1-10]</a:t>
                      </a:r>
                    </a:p>
                    <a:p>
                      <a:pPr marL="742950" marR="0" lvl="1" indent="-285750" algn="l">
                        <a:lnSpc>
                          <a:spcPct val="100000"/>
                        </a:lnSpc>
                        <a:spcBef>
                          <a:spcPts val="600"/>
                        </a:spcBef>
                        <a:spcAft>
                          <a:spcPts val="600"/>
                        </a:spcAft>
                        <a:buFont typeface="Arial" panose="020B0604020202020204" pitchFamily="34" charset="0"/>
                        <a:buChar char="‒"/>
                      </a:pPr>
                      <a:r>
                        <a:rPr lang="en-US" sz="1200" strike="sngStrike" kern="1200" dirty="0">
                          <a:solidFill>
                            <a:srgbClr val="FF0000"/>
                          </a:solidFill>
                          <a:effectLst/>
                          <a:latin typeface="Arial" panose="020B0604020202020204" pitchFamily="34" charset="0"/>
                          <a:ea typeface="+mn-ea"/>
                          <a:cs typeface="Arial" panose="020B0604020202020204" pitchFamily="34" charset="0"/>
                        </a:rPr>
                        <a:t>Prior to 2019 benefit year HHS-RADV, Stratum 10 (enrollees without HCCs) did not have the Neyman optimal sample allocation method applied</a:t>
                      </a:r>
                    </a:p>
                    <a:p>
                      <a:pPr marL="274320" marR="0" indent="-274320" algn="l">
                        <a:lnSpc>
                          <a:spcPct val="100000"/>
                        </a:lnSpc>
                        <a:spcBef>
                          <a:spcPts val="600"/>
                        </a:spcBef>
                        <a:spcAft>
                          <a:spcPts val="600"/>
                        </a:spcAft>
                        <a:buFont typeface="Arial" panose="020B060402020202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This optimizes issuers’ IVA samples with the goal of improving precision  results when compared to the one-third/two-thirds approach used in prior benefit years</a:t>
                      </a:r>
                    </a:p>
                    <a:p>
                      <a:pPr marL="742950" marR="0" lvl="1" indent="-285750" algn="l">
                        <a:lnSpc>
                          <a:spcPct val="100000"/>
                        </a:lnSpc>
                        <a:spcBef>
                          <a:spcPts val="600"/>
                        </a:spcBef>
                        <a:spcAft>
                          <a:spcPts val="600"/>
                        </a:spcAft>
                        <a:buFont typeface="Arial" panose="020B060402020202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Prior to the 2019 benefit year HHS-RADV, two-thirds of the total sample size was allocated to the </a:t>
                      </a:r>
                      <a:r>
                        <a:rPr lang="en-US" sz="1200" kern="1200" dirty="0">
                          <a:solidFill>
                            <a:srgbClr val="FF0000"/>
                          </a:solidFill>
                          <a:effectLst/>
                          <a:latin typeface="Arial" panose="020B0604020202020204" pitchFamily="34" charset="0"/>
                          <a:ea typeface="+mn-ea"/>
                          <a:cs typeface="Arial" panose="020B0604020202020204" pitchFamily="34" charset="0"/>
                        </a:rPr>
                        <a:t>Hierarchical Condition Category (</a:t>
                      </a: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HCC</a:t>
                      </a:r>
                      <a:r>
                        <a:rPr lang="en-US" sz="1200" kern="1200" dirty="0">
                          <a:solidFill>
                            <a:srgbClr val="FF0000"/>
                          </a:solidFill>
                          <a:effectLst/>
                          <a:latin typeface="Arial" panose="020B0604020202020204" pitchFamily="34" charset="0"/>
                          <a:ea typeface="+mn-ea"/>
                          <a:cs typeface="Arial" panose="020B0604020202020204" pitchFamily="34" charset="0"/>
                        </a:rPr>
                        <a:t>)</a:t>
                      </a: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 strata [Strata 1-9] with the remaining one-third assigned to the No HCCs and No RXCs Stratum 10</a:t>
                      </a:r>
                      <a:endParaRPr lang="en-US" sz="1200" kern="1200" dirty="0">
                        <a:solidFill>
                          <a:srgbClr val="159315"/>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86610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3" name="Text Placeholder 2">
            <a:extLst>
              <a:ext uri="{FF2B5EF4-FFF2-40B4-BE49-F238E27FC236}">
                <a16:creationId xmlns:a16="http://schemas.microsoft.com/office/drawing/2014/main" id="{CAC51B98-3090-4B19-981C-08586F6AF801}"/>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14"/>
          </p:nvPr>
        </p:nvSpPr>
        <p:spPr/>
        <p:txBody>
          <a:bodyPr/>
          <a:lstStyle/>
          <a:p>
            <a:fld id="{F5F378B0-41BB-4CD7-A5CB-1F340C797645}" type="slidenum">
              <a:rPr lang="en-US" smtClean="0"/>
              <a:pPr/>
              <a:t>24</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nvGraphicFramePr>
        <p:xfrm>
          <a:off x="1453774" y="2000250"/>
          <a:ext cx="6236451" cy="1645920"/>
        </p:xfrm>
        <a:graphic>
          <a:graphicData uri="http://schemas.openxmlformats.org/drawingml/2006/table">
            <a:tbl>
              <a:tblPr>
                <a:tableStyleId>{5C22544A-7EE6-4342-B048-85BDC9FD1C3A}</a:tableStyleId>
              </a:tblPr>
              <a:tblGrid>
                <a:gridCol w="2296694">
                  <a:extLst>
                    <a:ext uri="{9D8B030D-6E8A-4147-A177-3AD203B41FA5}">
                      <a16:colId xmlns:a16="http://schemas.microsoft.com/office/drawing/2014/main" val="770546909"/>
                    </a:ext>
                  </a:extLst>
                </a:gridCol>
                <a:gridCol w="3939757">
                  <a:extLst>
                    <a:ext uri="{9D8B030D-6E8A-4147-A177-3AD203B41FA5}">
                      <a16:colId xmlns:a16="http://schemas.microsoft.com/office/drawing/2014/main" val="3615596532"/>
                    </a:ext>
                  </a:extLst>
                </a:gridCol>
              </a:tblGrid>
              <a:tr h="235132">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410788">
                <a:tc>
                  <a:txBody>
                    <a:bodyPr/>
                    <a:lstStyle/>
                    <a:p>
                      <a:pPr marL="91440" marR="0" lvl="0">
                        <a:lnSpc>
                          <a:spcPct val="100000"/>
                        </a:lnSpc>
                        <a:spcBef>
                          <a:spcPts val="600"/>
                        </a:spcBef>
                        <a:spcAft>
                          <a:spcPts val="600"/>
                        </a:spcAft>
                      </a:pPr>
                      <a:r>
                        <a:rPr lang="en-US" sz="1800" b="0" strike="sngStrike" dirty="0">
                          <a:solidFill>
                            <a:srgbClr val="00B0F0"/>
                          </a:solidFill>
                          <a:effectLst/>
                          <a:latin typeface="Arial" panose="020B0604020202020204" pitchFamily="34" charset="0"/>
                          <a:ea typeface="Calibri" panose="020F0502020204030204" pitchFamily="34" charset="0"/>
                          <a:cs typeface="Arial" panose="020B0604020202020204" pitchFamily="34" charset="0"/>
                        </a:rPr>
                        <a:t>8.3.3.2 – Verify Representativeness of IVA Sample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800" strike="sngStrike" kern="1200" dirty="0">
                          <a:solidFill>
                            <a:srgbClr val="00B0F0"/>
                          </a:solidFill>
                          <a:effectLst/>
                          <a:latin typeface="Arial" panose="020B0604020202020204" pitchFamily="34" charset="0"/>
                          <a:ea typeface="+mn-ea"/>
                          <a:cs typeface="Arial" panose="020B0604020202020204" pitchFamily="34" charset="0"/>
                        </a:rPr>
                        <a:t>Added procedural steps to help allow issuers to check whether the IVA sample appears representative of the total issuer HHS-RADV population risk</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cxnSp>
        <p:nvCxnSpPr>
          <p:cNvPr id="5" name="Straight Connector 4">
            <a:extLst>
              <a:ext uri="{FF2B5EF4-FFF2-40B4-BE49-F238E27FC236}">
                <a16:creationId xmlns:a16="http://schemas.microsoft.com/office/drawing/2014/main" id="{149AF7D9-D5EC-4FFD-8188-9BABDEE741C3}"/>
              </a:ext>
            </a:extLst>
          </p:cNvPr>
          <p:cNvCxnSpPr/>
          <p:nvPr/>
        </p:nvCxnSpPr>
        <p:spPr>
          <a:xfrm>
            <a:off x="1278114" y="211470"/>
            <a:ext cx="6251399" cy="44748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7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86"/>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25</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1970930845"/>
              </p:ext>
            </p:extLst>
          </p:nvPr>
        </p:nvGraphicFramePr>
        <p:xfrm>
          <a:off x="982133" y="1148579"/>
          <a:ext cx="7191023" cy="3360420"/>
        </p:xfrm>
        <a:graphic>
          <a:graphicData uri="http://schemas.openxmlformats.org/drawingml/2006/table">
            <a:tbl>
              <a:tblPr>
                <a:tableStyleId>{5C22544A-7EE6-4342-B048-85BDC9FD1C3A}</a:tableStyleId>
              </a:tblPr>
              <a:tblGrid>
                <a:gridCol w="1659771">
                  <a:extLst>
                    <a:ext uri="{9D8B030D-6E8A-4147-A177-3AD203B41FA5}">
                      <a16:colId xmlns:a16="http://schemas.microsoft.com/office/drawing/2014/main" val="770546909"/>
                    </a:ext>
                  </a:extLst>
                </a:gridCol>
                <a:gridCol w="5531252">
                  <a:extLst>
                    <a:ext uri="{9D8B030D-6E8A-4147-A177-3AD203B41FA5}">
                      <a16:colId xmlns:a16="http://schemas.microsoft.com/office/drawing/2014/main" val="3615596532"/>
                    </a:ext>
                  </a:extLst>
                </a:gridCol>
              </a:tblGrid>
              <a:tr h="24929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111130">
                <a:tc>
                  <a:txBody>
                    <a:bodyPr/>
                    <a:lstStyle/>
                    <a:p>
                      <a:pPr marL="91440" marR="0" lvl="0">
                        <a:lnSpc>
                          <a:spcPct val="100000"/>
                        </a:lnSpc>
                        <a:spcBef>
                          <a:spcPts val="600"/>
                        </a:spcBef>
                        <a:spcAft>
                          <a:spcPts val="600"/>
                        </a:spcAft>
                      </a:pPr>
                      <a:r>
                        <a:rPr lang="en-US" sz="1400" b="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Section </a:t>
                      </a:r>
                      <a:r>
                        <a:rPr lang="en-US" sz="14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  Audit Execution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title to ‘Section 9 – Audit Execution’ from the previous 2018 benefit year title ‘Audit Procedures and Reporting Requirements’</a:t>
                      </a:r>
                    </a:p>
                    <a:p>
                      <a:pPr marL="274320" marR="0" indent="-27432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procedural sub-steps to clarify and consolidate audit requirements, </a:t>
                      </a:r>
                      <a:r>
                        <a:rPr lang="en-US" sz="1400" kern="1200" dirty="0">
                          <a:solidFill>
                            <a:srgbClr val="FF0000"/>
                          </a:solidFill>
                          <a:effectLst/>
                          <a:latin typeface="Arial" panose="020B0604020202020204" pitchFamily="34" charset="0"/>
                          <a:ea typeface="+mn-ea"/>
                          <a:cs typeface="Arial" panose="020B0604020202020204" pitchFamily="34" charset="0"/>
                        </a:rPr>
                        <a:t>and to enhance </a:t>
                      </a:r>
                      <a:r>
                        <a:rPr lang="en-US" sz="1400" strike="sngStrike" kern="1200" dirty="0">
                          <a:solidFill>
                            <a:srgbClr val="FF0000"/>
                          </a:solidFill>
                          <a:effectLst/>
                          <a:latin typeface="Arial" panose="020B0604020202020204" pitchFamily="34" charset="0"/>
                          <a:ea typeface="+mn-ea"/>
                          <a:cs typeface="Arial" panose="020B0604020202020204" pitchFamily="34" charset="0"/>
                        </a:rPr>
                        <a:t>enhanced</a:t>
                      </a:r>
                      <a:r>
                        <a:rPr lang="en-US" sz="1400" kern="1200" dirty="0">
                          <a:solidFill>
                            <a:srgbClr val="FF0000"/>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ordering, including consolidation of mapping documentation requirements</a:t>
                      </a:r>
                    </a:p>
                    <a:p>
                      <a:pPr marL="274320" marR="0" indent="-27432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Renamed Phase 1 from </a:t>
                      </a:r>
                      <a:r>
                        <a:rPr lang="en-US" sz="1400" kern="1200" dirty="0">
                          <a:solidFill>
                            <a:schemeClr val="accent6"/>
                          </a:solidFill>
                          <a:effectLst/>
                          <a:latin typeface="Arial" panose="020B0604020202020204" pitchFamily="34" charset="0"/>
                          <a:ea typeface="+mn-ea"/>
                          <a:cs typeface="Arial" panose="020B0604020202020204" pitchFamily="34" charset="0"/>
                        </a:rPr>
                        <a:t>‘</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Creating D&amp;E Mapping Documentation (Issuer)’ to ‘Create Supporting Documents’ – Section 9.2.12</a:t>
                      </a:r>
                    </a:p>
                    <a:p>
                      <a:pPr marL="274320" marR="0" indent="-274320" algn="l">
                        <a:lnSpc>
                          <a:spcPct val="100000"/>
                        </a:lnSpc>
                        <a:spcBef>
                          <a:spcPts val="600"/>
                        </a:spcBef>
                        <a:spcAft>
                          <a:spcPts val="600"/>
                        </a:spcAft>
                        <a:buFont typeface="Arial" panose="020B0604020202020204" pitchFamily="34" charset="0"/>
                        <a:buChar cha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Moved all</a:t>
                      </a:r>
                      <a:r>
                        <a:rPr lang="en-US" sz="1400" kern="1200" dirty="0">
                          <a:solidFill>
                            <a:srgbClr val="159315"/>
                          </a:solidFill>
                          <a:effectLst/>
                          <a:latin typeface="Arial" panose="020B0604020202020204" pitchFamily="34" charset="0"/>
                          <a:ea typeface="+mn-ea"/>
                          <a:cs typeface="Arial" panose="020B0604020202020204" pitchFamily="34" charset="0"/>
                        </a:rPr>
                        <a:t> </a:t>
                      </a:r>
                      <a:r>
                        <a:rPr lang="en-US" sz="1400" kern="1200" dirty="0">
                          <a:solidFill>
                            <a:srgbClr val="FF0000"/>
                          </a:solidFill>
                          <a:effectLst/>
                          <a:latin typeface="Arial" panose="020B0604020202020204" pitchFamily="34" charset="0"/>
                          <a:ea typeface="+mn-ea"/>
                          <a:cs typeface="Arial" panose="020B0604020202020204" pitchFamily="34" charset="0"/>
                        </a:rPr>
                        <a:t>information </a:t>
                      </a:r>
                      <a:r>
                        <a:rPr lang="en-US" sz="1400" strike="sngStrike" kern="1200" dirty="0">
                          <a:solidFill>
                            <a:srgbClr val="FF0000"/>
                          </a:solidFill>
                          <a:effectLst/>
                          <a:latin typeface="Arial" panose="020B0604020202020204" pitchFamily="34" charset="0"/>
                          <a:ea typeface="+mn-ea"/>
                          <a:cs typeface="Arial" panose="020B0604020202020204" pitchFamily="34" charset="0"/>
                        </a:rPr>
                        <a:t>guidance</a:t>
                      </a:r>
                      <a:r>
                        <a:rPr lang="en-US" sz="1400" kern="1200" dirty="0">
                          <a:solidFill>
                            <a:srgbClr val="FF0000"/>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from Appendix B – D&amp;E Subsample Data Elements (of the 2018 benefit year version) into Section 9.2.4.2.1 – Validation of D&amp;E Data Elements and removed D&amp;E guidance from the Appendices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71029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26</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091957403"/>
              </p:ext>
            </p:extLst>
          </p:nvPr>
        </p:nvGraphicFramePr>
        <p:xfrm>
          <a:off x="936978" y="1143001"/>
          <a:ext cx="7247466" cy="3093720"/>
        </p:xfrm>
        <a:graphic>
          <a:graphicData uri="http://schemas.openxmlformats.org/drawingml/2006/table">
            <a:tbl>
              <a:tblPr>
                <a:tableStyleId>{5C22544A-7EE6-4342-B048-85BDC9FD1C3A}</a:tableStyleId>
              </a:tblPr>
              <a:tblGrid>
                <a:gridCol w="2000696">
                  <a:extLst>
                    <a:ext uri="{9D8B030D-6E8A-4147-A177-3AD203B41FA5}">
                      <a16:colId xmlns:a16="http://schemas.microsoft.com/office/drawing/2014/main" val="770546909"/>
                    </a:ext>
                  </a:extLst>
                </a:gridCol>
                <a:gridCol w="5246770">
                  <a:extLst>
                    <a:ext uri="{9D8B030D-6E8A-4147-A177-3AD203B41FA5}">
                      <a16:colId xmlns:a16="http://schemas.microsoft.com/office/drawing/2014/main" val="3615596532"/>
                    </a:ext>
                  </a:extLst>
                </a:gridCol>
              </a:tblGrid>
              <a:tr h="22860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697480">
                <a:tc>
                  <a:txBody>
                    <a:bodyPr/>
                    <a:lstStyle/>
                    <a:p>
                      <a:pPr marL="91440" marR="0" lvl="0">
                        <a:lnSpc>
                          <a:spcPct val="100000"/>
                        </a:lnSpc>
                        <a:spcBef>
                          <a:spcPts val="600"/>
                        </a:spcBef>
                        <a:spcAft>
                          <a:spcPts val="600"/>
                        </a:spcAft>
                      </a:pPr>
                      <a:r>
                        <a:rPr lang="en-US" sz="14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9.2.2.1.3.3  Mapping Claim Processed Data and Time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and clarified </a:t>
                      </a:r>
                      <a:r>
                        <a:rPr lang="en-US" sz="1400" kern="1200" dirty="0">
                          <a:solidFill>
                            <a:srgbClr val="FF0000"/>
                          </a:solidFill>
                          <a:effectLst/>
                          <a:latin typeface="Arial" panose="020B0604020202020204" pitchFamily="34" charset="0"/>
                          <a:ea typeface="+mn-ea"/>
                          <a:cs typeface="Arial" panose="020B0604020202020204" pitchFamily="34" charset="0"/>
                        </a:rPr>
                        <a:t>how to use </a:t>
                      </a:r>
                      <a:r>
                        <a:rPr lang="en-US" sz="1400" strike="sngStrike" kern="1200" dirty="0">
                          <a:solidFill>
                            <a:srgbClr val="FF0000"/>
                          </a:solidFill>
                          <a:effectLst/>
                          <a:latin typeface="Arial" panose="020B0604020202020204" pitchFamily="34" charset="0"/>
                          <a:ea typeface="+mn-ea"/>
                          <a:cs typeface="Arial" panose="020B0604020202020204" pitchFamily="34" charset="0"/>
                        </a:rPr>
                        <a:t>requirements for RXC validation in</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 mapping documentation and workpapers </a:t>
                      </a:r>
                      <a:r>
                        <a:rPr lang="en-US" sz="1400" kern="1200" dirty="0">
                          <a:solidFill>
                            <a:srgbClr val="FF0000"/>
                          </a:solidFill>
                          <a:effectLst/>
                          <a:latin typeface="Arial" panose="020B0604020202020204" pitchFamily="34" charset="0"/>
                          <a:ea typeface="+mn-ea"/>
                          <a:cs typeface="Arial" panose="020B0604020202020204" pitchFamily="34" charset="0"/>
                        </a:rPr>
                        <a:t>for </a:t>
                      </a:r>
                      <a:r>
                        <a:rPr lang="en-US" sz="1400" strike="sngStrike" kern="1200" dirty="0">
                          <a:solidFill>
                            <a:srgbClr val="FF0000"/>
                          </a:solidFill>
                          <a:effectLst/>
                          <a:latin typeface="Arial" panose="020B0604020202020204" pitchFamily="34" charset="0"/>
                          <a:ea typeface="+mn-ea"/>
                          <a:cs typeface="Arial" panose="020B0604020202020204" pitchFamily="34" charset="0"/>
                        </a:rPr>
                        <a:t>specific to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systemic </a:t>
                      </a:r>
                      <a:r>
                        <a:rPr lang="en-US" sz="1400" kern="1200" dirty="0">
                          <a:solidFill>
                            <a:srgbClr val="FF0000"/>
                          </a:solidFill>
                          <a:effectLst/>
                          <a:latin typeface="Arial" panose="020B0604020202020204" pitchFamily="34" charset="0"/>
                          <a:ea typeface="+mn-ea"/>
                          <a:cs typeface="Arial" panose="020B0604020202020204" pitchFamily="34" charset="0"/>
                        </a:rPr>
                        <a:t>issues identified in </a:t>
                      </a:r>
                      <a:r>
                        <a:rPr lang="en-US" sz="1400" strike="sngStrike" kern="1200" dirty="0">
                          <a:solidFill>
                            <a:srgbClr val="FF0000"/>
                          </a:solidFill>
                          <a:effectLst/>
                          <a:latin typeface="Arial" panose="020B0604020202020204" pitchFamily="34" charset="0"/>
                          <a:ea typeface="+mn-ea"/>
                          <a:cs typeface="Arial" panose="020B0604020202020204" pitchFamily="34" charset="0"/>
                        </a:rPr>
                        <a:t>within</a:t>
                      </a:r>
                      <a:r>
                        <a:rPr lang="en-US" sz="1400" kern="1200" dirty="0">
                          <a:solidFill>
                            <a:srgbClr val="FF0000"/>
                          </a:solidFill>
                          <a:effectLst/>
                          <a:latin typeface="Arial" panose="020B0604020202020204" pitchFamily="34" charset="0"/>
                          <a:ea typeface="+mn-ea"/>
                          <a:cs typeface="Arial" panose="020B0604020202020204" pitchFamily="34" charset="0"/>
                        </a:rPr>
                        <a: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issuers’ </a:t>
                      </a:r>
                      <a:r>
                        <a:rPr lang="en-US" sz="1400" kern="1200" dirty="0">
                          <a:solidFill>
                            <a:srgbClr val="FF0000"/>
                          </a:solidFill>
                          <a:effectLst/>
                          <a:latin typeface="Arial" panose="020B0604020202020204" pitchFamily="34" charset="0"/>
                          <a:ea typeface="+mn-ea"/>
                          <a:cs typeface="Arial" panose="020B0604020202020204" pitchFamily="34" charset="0"/>
                        </a:rPr>
                        <a:t>External Data Gathering Environment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EDGE</a:t>
                      </a:r>
                      <a:r>
                        <a:rPr lang="en-US" sz="1400" kern="1200" dirty="0">
                          <a:solidFill>
                            <a:srgbClr val="FF0000"/>
                          </a:solidFill>
                          <a:effectLst/>
                          <a:latin typeface="Arial" panose="020B0604020202020204" pitchFamily="34" charset="0"/>
                          <a:ea typeface="+mn-ea"/>
                          <a:cs typeface="Arial" panose="020B0604020202020204" pitchFamily="34" charset="0"/>
                        </a:rPr>
                        <a:t>)</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 data submissions </a:t>
                      </a:r>
                      <a:r>
                        <a:rPr lang="en-US" sz="1400" kern="1200" dirty="0">
                          <a:solidFill>
                            <a:srgbClr val="FF0000"/>
                          </a:solidFill>
                          <a:effectLst/>
                          <a:latin typeface="Arial" panose="020B0604020202020204" pitchFamily="34" charset="0"/>
                          <a:ea typeface="+mn-ea"/>
                          <a:cs typeface="Arial" panose="020B0604020202020204" pitchFamily="34" charset="0"/>
                        </a:rPr>
                        <a:t>during RXC validation of the </a:t>
                      </a:r>
                      <a:r>
                        <a:rPr lang="en-US" sz="1400" strike="sngStrike" kern="1200" dirty="0">
                          <a:solidFill>
                            <a:srgbClr val="FF0000"/>
                          </a:solidFill>
                          <a:effectLst/>
                          <a:latin typeface="Arial" panose="020B0604020202020204" pitchFamily="34" charset="0"/>
                          <a:ea typeface="+mn-ea"/>
                          <a:cs typeface="Arial" panose="020B0604020202020204" pitchFamily="34" charset="0"/>
                        </a:rPr>
                        <a:t>related to </a:t>
                      </a:r>
                      <a:r>
                        <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rPr>
                        <a:t>prescription drug claim data element “Claim Processed Date Time”</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400" kern="1200" dirty="0">
                          <a:solidFill>
                            <a:srgbClr val="FF0000"/>
                          </a:solidFill>
                          <a:effectLst/>
                          <a:latin typeface="Arial" panose="020B0604020202020204" pitchFamily="34" charset="0"/>
                          <a:ea typeface="+mn-ea"/>
                          <a:cs typeface="Arial" panose="020B0604020202020204" pitchFamily="34" charset="0"/>
                        </a:rPr>
                        <a:t>Clarified language to indicate that “Claim Processed Date Time” values do not need to be within the benefit year being audited but must confirm the claim is in a paid/positively adjudicated status.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400"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21173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27</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4172199846"/>
              </p:ext>
            </p:extLst>
          </p:nvPr>
        </p:nvGraphicFramePr>
        <p:xfrm>
          <a:off x="982133" y="1670757"/>
          <a:ext cx="7179733" cy="1806221"/>
        </p:xfrm>
        <a:graphic>
          <a:graphicData uri="http://schemas.openxmlformats.org/drawingml/2006/table">
            <a:tbl>
              <a:tblPr>
                <a:tableStyleId>{5C22544A-7EE6-4342-B048-85BDC9FD1C3A}</a:tableStyleId>
              </a:tblPr>
              <a:tblGrid>
                <a:gridCol w="1981999">
                  <a:extLst>
                    <a:ext uri="{9D8B030D-6E8A-4147-A177-3AD203B41FA5}">
                      <a16:colId xmlns:a16="http://schemas.microsoft.com/office/drawing/2014/main" val="770546909"/>
                    </a:ext>
                  </a:extLst>
                </a:gridCol>
                <a:gridCol w="5197734">
                  <a:extLst>
                    <a:ext uri="{9D8B030D-6E8A-4147-A177-3AD203B41FA5}">
                      <a16:colId xmlns:a16="http://schemas.microsoft.com/office/drawing/2014/main" val="3615596532"/>
                    </a:ext>
                  </a:extLst>
                </a:gridCol>
              </a:tblGrid>
              <a:tr h="249453">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556768">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9.2.2.2 Source System Documentation (Screenshots)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a:t>
                      </a:r>
                      <a:r>
                        <a:rPr lang="en-US" sz="1800" kern="1200" dirty="0">
                          <a:solidFill>
                            <a:schemeClr val="tx1"/>
                          </a:solidFill>
                          <a:effectLst/>
                          <a:latin typeface="Arial" panose="020B0604020202020204" pitchFamily="34" charset="0"/>
                          <a:ea typeface="+mn-ea"/>
                          <a:cs typeface="Arial" panose="020B0604020202020204" pitchFamily="34" charset="0"/>
                        </a:rPr>
                        <a:t>i</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ssuers may grant IVA Entities access to their source system(s) to obtain screenshots required for audit purposes</a:t>
                      </a:r>
                      <a:endParaRPr lang="en-US" sz="1800" strike="sng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7359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28</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577240151"/>
              </p:ext>
            </p:extLst>
          </p:nvPr>
        </p:nvGraphicFramePr>
        <p:xfrm>
          <a:off x="970843" y="1186961"/>
          <a:ext cx="7191023" cy="3497580"/>
        </p:xfrm>
        <a:graphic>
          <a:graphicData uri="http://schemas.openxmlformats.org/drawingml/2006/table">
            <a:tbl>
              <a:tblPr>
                <a:tableStyleId>{5C22544A-7EE6-4342-B048-85BDC9FD1C3A}</a:tableStyleId>
              </a:tblPr>
              <a:tblGrid>
                <a:gridCol w="1285378">
                  <a:extLst>
                    <a:ext uri="{9D8B030D-6E8A-4147-A177-3AD203B41FA5}">
                      <a16:colId xmlns:a16="http://schemas.microsoft.com/office/drawing/2014/main" val="770546909"/>
                    </a:ext>
                  </a:extLst>
                </a:gridCol>
                <a:gridCol w="5905645">
                  <a:extLst>
                    <a:ext uri="{9D8B030D-6E8A-4147-A177-3AD203B41FA5}">
                      <a16:colId xmlns:a16="http://schemas.microsoft.com/office/drawing/2014/main" val="3615596532"/>
                    </a:ext>
                  </a:extLst>
                </a:gridCol>
              </a:tblGrid>
              <a:tr h="24568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251900">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9.2.2.4.1  Medical Record Submission Guidance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Medical Record Submission Guidance to clarify that an IVA Entity may, after consulting with the issuer, identify any medical records reviewed by the IVA Entity in the IVA Entity Audit Results Submission XML regardless of whether or not the medical records were valid or a diagnosis was abstracted</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strike="noStrike" kern="1200" dirty="0">
                          <a:solidFill>
                            <a:schemeClr val="tx1"/>
                          </a:solidFill>
                          <a:effectLst/>
                          <a:latin typeface="Arial" panose="020B0604020202020204" pitchFamily="34" charset="0"/>
                          <a:ea typeface="+mn-ea"/>
                          <a:cs typeface="Arial" panose="020B0604020202020204" pitchFamily="34" charset="0"/>
                        </a:rPr>
                        <a:t>In cases of disagreement on validity of a medical record or diagnosis coding between the issuer and the IVA Entity, IVA Entities should follow issuer guidance on which medical records the IVA Entity should submit to the Audit Tool</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The RADV IVA Submission XML ICD and XML Data Elements Job Aid located in the Audit Tool library provides further technical </a:t>
                      </a:r>
                      <a:r>
                        <a:rPr lang="en-US" sz="1500" strike="sngStrike" kern="1200" dirty="0">
                          <a:solidFill>
                            <a:srgbClr val="FF0000"/>
                          </a:solidFill>
                          <a:effectLst/>
                          <a:latin typeface="Arial" panose="020B0604020202020204" pitchFamily="34" charset="0"/>
                          <a:ea typeface="+mn-ea"/>
                          <a:cs typeface="Arial" panose="020B0604020202020204" pitchFamily="34" charset="0"/>
                        </a:rPr>
                        <a:t>requirements </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detail</a:t>
                      </a:r>
                      <a:r>
                        <a:rPr lang="en-US" sz="1500" kern="1200" dirty="0">
                          <a:solidFill>
                            <a:srgbClr val="FF0000"/>
                          </a:solidFill>
                          <a:effectLst/>
                          <a:latin typeface="Arial" panose="020B0604020202020204" pitchFamily="34" charset="0"/>
                          <a:ea typeface="+mn-ea"/>
                          <a:cs typeface="Arial" panose="020B0604020202020204" pitchFamily="34" charset="0"/>
                        </a:rPr>
                        <a: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53809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69"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3" name="Text Placeholder 2">
            <a:extLst>
              <a:ext uri="{FF2B5EF4-FFF2-40B4-BE49-F238E27FC236}">
                <a16:creationId xmlns:a16="http://schemas.microsoft.com/office/drawing/2014/main" id="{6A0CFD73-3ACD-470A-B1C6-2D9C8FFBA28A}"/>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14"/>
          </p:nvPr>
        </p:nvSpPr>
        <p:spPr/>
        <p:txBody>
          <a:bodyPr/>
          <a:lstStyle/>
          <a:p>
            <a:fld id="{F5F378B0-41BB-4CD7-A5CB-1F340C797645}" type="slidenum">
              <a:rPr lang="en-US" smtClean="0"/>
              <a:pPr/>
              <a:t>29</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174341616"/>
              </p:ext>
            </p:extLst>
          </p:nvPr>
        </p:nvGraphicFramePr>
        <p:xfrm>
          <a:off x="1371313" y="1828800"/>
          <a:ext cx="6444237" cy="1920240"/>
        </p:xfrm>
        <a:graphic>
          <a:graphicData uri="http://schemas.openxmlformats.org/drawingml/2006/table">
            <a:tbl>
              <a:tblPr>
                <a:tableStyleId>{5C22544A-7EE6-4342-B048-85BDC9FD1C3A}</a:tableStyleId>
              </a:tblPr>
              <a:tblGrid>
                <a:gridCol w="1321551">
                  <a:extLst>
                    <a:ext uri="{9D8B030D-6E8A-4147-A177-3AD203B41FA5}">
                      <a16:colId xmlns:a16="http://schemas.microsoft.com/office/drawing/2014/main" val="770546909"/>
                    </a:ext>
                  </a:extLst>
                </a:gridCol>
                <a:gridCol w="5122686">
                  <a:extLst>
                    <a:ext uri="{9D8B030D-6E8A-4147-A177-3AD203B41FA5}">
                      <a16:colId xmlns:a16="http://schemas.microsoft.com/office/drawing/2014/main" val="3615596532"/>
                    </a:ext>
                  </a:extLst>
                </a:gridCol>
              </a:tblGrid>
              <a:tr h="24003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680210">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9.2.4 Phase 3 – D&amp;E Data Validation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four (4) or more errors present for a single data element in a HIOS ID constitutes a failed </a:t>
                      </a:r>
                      <a:r>
                        <a:rPr lang="en-US" sz="1800" kern="1200" dirty="0">
                          <a:solidFill>
                            <a:srgbClr val="FF0000"/>
                          </a:solidFill>
                          <a:effectLst/>
                          <a:latin typeface="Arial" panose="020B0604020202020204" pitchFamily="34" charset="0"/>
                          <a:ea typeface="+mn-ea"/>
                          <a:cs typeface="Arial" panose="020B0604020202020204" pitchFamily="34" charset="0"/>
                        </a:rPr>
                        <a:t>Demographic and Enrollment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D&amp;E</a:t>
                      </a:r>
                      <a:r>
                        <a:rPr lang="en-US" sz="1800"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status and requires additional outreach to issuers to determine if further actions are required</a:t>
                      </a:r>
                      <a:endParaRPr lang="en-US" sz="1800" strike="sng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97465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Session Agenda</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3</a:t>
            </a:fld>
            <a:endParaRPr lang="en-US" dirty="0"/>
          </a:p>
        </p:txBody>
      </p:sp>
      <p:sp>
        <p:nvSpPr>
          <p:cNvPr id="10" name="Content Placeholder 1">
            <a:extLst>
              <a:ext uri="{FF2B5EF4-FFF2-40B4-BE49-F238E27FC236}">
                <a16:creationId xmlns:a16="http://schemas.microsoft.com/office/drawing/2014/main" id="{88AEF78D-0B26-4A11-B3ED-6FB672B9A4B9}"/>
              </a:ext>
            </a:extLst>
          </p:cNvPr>
          <p:cNvSpPr txBox="1">
            <a:spLocks/>
          </p:cNvSpPr>
          <p:nvPr/>
        </p:nvSpPr>
        <p:spPr>
          <a:xfrm>
            <a:off x="628650" y="1087574"/>
            <a:ext cx="7829550" cy="4495800"/>
          </a:xfrm>
          <a:prstGeom prst="rect">
            <a:avLst/>
          </a:prstGeom>
        </p:spPr>
        <p:txBody>
          <a:bodyPr numCol="1">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Session Guidelines</a:t>
            </a:r>
          </a:p>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Intended Audience and Session Purpose</a:t>
            </a:r>
          </a:p>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HHS-RADV Timeline and Announcement</a:t>
            </a:r>
          </a:p>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2019 Benefit Year HHS-RADV Protocols Updates</a:t>
            </a:r>
          </a:p>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Question &amp; Answer (Q&amp;A)</a:t>
            </a:r>
          </a:p>
          <a:p>
            <a:pPr>
              <a:lnSpc>
                <a:spcPct val="100000"/>
              </a:lnSpc>
              <a:spcBef>
                <a:spcPts val="300"/>
              </a:spcBef>
            </a:pPr>
            <a:r>
              <a:rPr lang="en-US" sz="1800" dirty="0">
                <a:solidFill>
                  <a:schemeClr val="tx1">
                    <a:lumMod val="85000"/>
                    <a:lumOff val="15000"/>
                  </a:schemeClr>
                </a:solidFill>
                <a:latin typeface="Arial" panose="020B0604020202020204" pitchFamily="34" charset="0"/>
                <a:cs typeface="Arial" panose="020B0604020202020204" pitchFamily="34" charset="0"/>
              </a:rPr>
              <a:t>Next Steps &amp; Resources</a:t>
            </a:r>
          </a:p>
          <a:p>
            <a:pPr>
              <a:spcBef>
                <a:spcPts val="20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82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32"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30</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673285833"/>
              </p:ext>
            </p:extLst>
          </p:nvPr>
        </p:nvGraphicFramePr>
        <p:xfrm>
          <a:off x="970845" y="1761067"/>
          <a:ext cx="7224888" cy="1704622"/>
        </p:xfrm>
        <a:graphic>
          <a:graphicData uri="http://schemas.openxmlformats.org/drawingml/2006/table">
            <a:tbl>
              <a:tblPr>
                <a:tableStyleId>{5C22544A-7EE6-4342-B048-85BDC9FD1C3A}</a:tableStyleId>
              </a:tblPr>
              <a:tblGrid>
                <a:gridCol w="1481643">
                  <a:extLst>
                    <a:ext uri="{9D8B030D-6E8A-4147-A177-3AD203B41FA5}">
                      <a16:colId xmlns:a16="http://schemas.microsoft.com/office/drawing/2014/main" val="770546909"/>
                    </a:ext>
                  </a:extLst>
                </a:gridCol>
                <a:gridCol w="5743245">
                  <a:extLst>
                    <a:ext uri="{9D8B030D-6E8A-4147-A177-3AD203B41FA5}">
                      <a16:colId xmlns:a16="http://schemas.microsoft.com/office/drawing/2014/main" val="3615596532"/>
                    </a:ext>
                  </a:extLst>
                </a:gridCol>
              </a:tblGrid>
              <a:tr h="281541">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423081">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9.2.5 Phase 4 – RXC Validation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to reflect that the operation of the 2019 benefit year HHS-RADV RXC validation will be a second pilot year, as finalized in the 2021 Payment Notice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148146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7" y="2409"/>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31</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783666943"/>
              </p:ext>
            </p:extLst>
          </p:nvPr>
        </p:nvGraphicFramePr>
        <p:xfrm>
          <a:off x="982133" y="1600200"/>
          <a:ext cx="7213600" cy="2768600"/>
        </p:xfrm>
        <a:graphic>
          <a:graphicData uri="http://schemas.openxmlformats.org/drawingml/2006/table">
            <a:tbl>
              <a:tblPr>
                <a:tableStyleId>{5C22544A-7EE6-4342-B048-85BDC9FD1C3A}</a:tableStyleId>
              </a:tblPr>
              <a:tblGrid>
                <a:gridCol w="1479328">
                  <a:extLst>
                    <a:ext uri="{9D8B030D-6E8A-4147-A177-3AD203B41FA5}">
                      <a16:colId xmlns:a16="http://schemas.microsoft.com/office/drawing/2014/main" val="770546909"/>
                    </a:ext>
                  </a:extLst>
                </a:gridCol>
                <a:gridCol w="5734272">
                  <a:extLst>
                    <a:ext uri="{9D8B030D-6E8A-4147-A177-3AD203B41FA5}">
                      <a16:colId xmlns:a16="http://schemas.microsoft.com/office/drawing/2014/main" val="3615596532"/>
                    </a:ext>
                  </a:extLst>
                </a:gridCol>
              </a:tblGrid>
              <a:tr h="266211">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502389">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9.2.5.2 Identifying RXC Source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Provided additional details specifying how </a:t>
                      </a:r>
                      <a:r>
                        <a:rPr lang="en-US" sz="1800" kern="1200" dirty="0">
                          <a:solidFill>
                            <a:srgbClr val="FF0000"/>
                          </a:solidFill>
                          <a:effectLst/>
                          <a:latin typeface="Arial" panose="020B0604020202020204" pitchFamily="34" charset="0"/>
                          <a:ea typeface="+mn-ea"/>
                          <a:cs typeface="Arial" panose="020B0604020202020204" pitchFamily="34" charset="0"/>
                        </a:rPr>
                        <a:t>National Drug Codes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NDCs</a:t>
                      </a:r>
                      <a:r>
                        <a:rPr lang="en-US" sz="1800"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in </a:t>
                      </a:r>
                      <a:r>
                        <a:rPr lang="en-US" sz="1800" kern="1200" dirty="0">
                          <a:solidFill>
                            <a:srgbClr val="FF0000"/>
                          </a:solidFill>
                          <a:effectLst/>
                          <a:latin typeface="Arial" panose="020B0604020202020204" pitchFamily="34" charset="0"/>
                          <a:ea typeface="+mn-ea"/>
                          <a:cs typeface="Arial" panose="020B0604020202020204" pitchFamily="34" charset="0"/>
                        </a:rPr>
                        <a:t>Do-it-Yourself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DIY</a:t>
                      </a:r>
                      <a:r>
                        <a:rPr lang="en-US" sz="1800"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Table 10a are provided in the HIPAA NDC 11 format, and clarified that issuers and IVA Entities must coordinate to identify the appropriate HIPAA NDC 11 codes for medications, which crosswalk to RXCs in the RA model and referenced in DIY Table 10a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24109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52" y="-6576"/>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32</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549484698"/>
              </p:ext>
            </p:extLst>
          </p:nvPr>
        </p:nvGraphicFramePr>
        <p:xfrm>
          <a:off x="970844" y="1416182"/>
          <a:ext cx="7224889" cy="3344334"/>
        </p:xfrm>
        <a:graphic>
          <a:graphicData uri="http://schemas.openxmlformats.org/drawingml/2006/table">
            <a:tbl>
              <a:tblPr>
                <a:tableStyleId>{5C22544A-7EE6-4342-B048-85BDC9FD1C3A}</a:tableStyleId>
              </a:tblPr>
              <a:tblGrid>
                <a:gridCol w="1411164">
                  <a:extLst>
                    <a:ext uri="{9D8B030D-6E8A-4147-A177-3AD203B41FA5}">
                      <a16:colId xmlns:a16="http://schemas.microsoft.com/office/drawing/2014/main" val="770546909"/>
                    </a:ext>
                  </a:extLst>
                </a:gridCol>
                <a:gridCol w="5813725">
                  <a:extLst>
                    <a:ext uri="{9D8B030D-6E8A-4147-A177-3AD203B41FA5}">
                      <a16:colId xmlns:a16="http://schemas.microsoft.com/office/drawing/2014/main" val="3615596532"/>
                    </a:ext>
                  </a:extLst>
                </a:gridCol>
              </a:tblGrid>
              <a:tr h="221236">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115734">
                <a:tc>
                  <a:txBody>
                    <a:bodyPr/>
                    <a:lstStyle/>
                    <a:p>
                      <a:pPr marL="91440" marR="0" lvl="0">
                        <a:lnSpc>
                          <a:spcPct val="100000"/>
                        </a:lnSpc>
                        <a:spcBef>
                          <a:spcPts val="600"/>
                        </a:spcBef>
                        <a:spcAft>
                          <a:spcPts val="600"/>
                        </a:spcAft>
                      </a:pPr>
                      <a:r>
                        <a:rPr lang="en-US" sz="17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9.2.6.5.1 Cross Year Claims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dates of service or claim dates for future dates beyond the applicable benefit year are not allowed for HHS-RADV, including dates of service</a:t>
                      </a:r>
                      <a:r>
                        <a:rPr lang="en-US" sz="1700" b="0" strike="noStrike" kern="1200" baseline="0" dirty="0">
                          <a:solidFill>
                            <a:schemeClr val="tx1">
                              <a:lumMod val="85000"/>
                              <a:lumOff val="15000"/>
                            </a:schemeClr>
                          </a:solidFill>
                          <a:effectLst/>
                          <a:latin typeface="Arial" panose="020B0604020202020204" pitchFamily="34" charset="0"/>
                          <a:ea typeface="+mn-ea"/>
                          <a:cs typeface="Arial" panose="020B0604020202020204" pitchFamily="34" charset="0"/>
                        </a:rPr>
                        <a:t> </a:t>
                      </a: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associated with Lifelong Permanent Conditions</a:t>
                      </a:r>
                      <a:endParaRPr lang="en-US" sz="1700" b="0" strike="sng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diagnoses </a:t>
                      </a:r>
                      <a:r>
                        <a:rPr lang="en-US" sz="1700" b="0" strike="noStrike" kern="1200" dirty="0">
                          <a:solidFill>
                            <a:srgbClr val="FF0000"/>
                          </a:solidFill>
                          <a:effectLst/>
                          <a:latin typeface="Arial" panose="020B0604020202020204" pitchFamily="34" charset="0"/>
                          <a:ea typeface="+mn-ea"/>
                          <a:cs typeface="Arial" panose="020B0604020202020204" pitchFamily="34" charset="0"/>
                        </a:rPr>
                        <a:t>made</a:t>
                      </a: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 prior to the </a:t>
                      </a:r>
                      <a:r>
                        <a:rPr lang="en-US" sz="1700" b="0" strike="noStrike" kern="1200" dirty="0">
                          <a:solidFill>
                            <a:srgbClr val="FF0000"/>
                          </a:solidFill>
                          <a:effectLst/>
                          <a:latin typeface="Arial" panose="020B0604020202020204" pitchFamily="34" charset="0"/>
                          <a:ea typeface="+mn-ea"/>
                          <a:cs typeface="Arial" panose="020B0604020202020204" pitchFamily="34" charset="0"/>
                        </a:rPr>
                        <a:t>applicable </a:t>
                      </a: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benefit year that are associated with Lifelong Permanent Conditions may be abstracted </a:t>
                      </a:r>
                      <a:r>
                        <a:rPr lang="en-US" sz="1700" b="0" strike="noStrike" kern="1200" dirty="0">
                          <a:solidFill>
                            <a:srgbClr val="FF0000"/>
                          </a:solidFill>
                          <a:effectLst/>
                          <a:latin typeface="Arial" panose="020B0604020202020204" pitchFamily="34" charset="0"/>
                          <a:ea typeface="+mn-ea"/>
                          <a:cs typeface="Arial" panose="020B0604020202020204" pitchFamily="34" charset="0"/>
                        </a:rPr>
                        <a:t>from medical records and claims with acceptable dates of service </a:t>
                      </a:r>
                      <a:r>
                        <a:rPr lang="en-US" sz="1700" b="0" strike="sngStrike" kern="1200" dirty="0">
                          <a:solidFill>
                            <a:srgbClr val="FF0000"/>
                          </a:solidFill>
                          <a:effectLst/>
                          <a:latin typeface="Arial" panose="020B0604020202020204" pitchFamily="34" charset="0"/>
                          <a:ea typeface="+mn-ea"/>
                          <a:cs typeface="Arial" panose="020B0604020202020204" pitchFamily="34" charset="0"/>
                        </a:rPr>
                        <a:t>as long as the requirements in Section 9.2.6.6 Acceptable Date of Medical Record or Claim are met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628874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33</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982132773"/>
              </p:ext>
            </p:extLst>
          </p:nvPr>
        </p:nvGraphicFramePr>
        <p:xfrm>
          <a:off x="959557" y="1421639"/>
          <a:ext cx="7258754" cy="2125980"/>
        </p:xfrm>
        <a:graphic>
          <a:graphicData uri="http://schemas.openxmlformats.org/drawingml/2006/table">
            <a:tbl>
              <a:tblPr>
                <a:tableStyleId>{5C22544A-7EE6-4342-B048-85BDC9FD1C3A}</a:tableStyleId>
              </a:tblPr>
              <a:tblGrid>
                <a:gridCol w="1583727">
                  <a:extLst>
                    <a:ext uri="{9D8B030D-6E8A-4147-A177-3AD203B41FA5}">
                      <a16:colId xmlns:a16="http://schemas.microsoft.com/office/drawing/2014/main" val="770546909"/>
                    </a:ext>
                  </a:extLst>
                </a:gridCol>
                <a:gridCol w="5675027">
                  <a:extLst>
                    <a:ext uri="{9D8B030D-6E8A-4147-A177-3AD203B41FA5}">
                      <a16:colId xmlns:a16="http://schemas.microsoft.com/office/drawing/2014/main" val="3615596532"/>
                    </a:ext>
                  </a:extLst>
                </a:gridCol>
              </a:tblGrid>
              <a:tr h="234915">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891065">
                <a:tc>
                  <a:txBody>
                    <a:bodyPr/>
                    <a:lstStyle/>
                    <a:p>
                      <a:pPr marL="91440" marR="0" lvl="0">
                        <a:lnSpc>
                          <a:spcPct val="100000"/>
                        </a:lnSpc>
                        <a:spcBef>
                          <a:spcPts val="600"/>
                        </a:spcBef>
                        <a:spcAft>
                          <a:spcPts val="600"/>
                        </a:spcAft>
                      </a:pPr>
                      <a:r>
                        <a:rPr lang="en-US" sz="17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9.2.6.10.1 Medical Record Attestations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provider attestation guidance to specify that an issuer should submit workpaper documentation if a provider attestation cannot be obtained for any reason (e.g., physician death, left the practice, or no longer practicing) and the issuer elects to submit an unauthenticated and invalid medical record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
        <p:nvSpPr>
          <p:cNvPr id="3" name="TextBox 2"/>
          <p:cNvSpPr txBox="1"/>
          <p:nvPr/>
        </p:nvSpPr>
        <p:spPr>
          <a:xfrm>
            <a:off x="2424082" y="3761458"/>
            <a:ext cx="5122070" cy="559961"/>
          </a:xfrm>
          <a:prstGeom prst="rect">
            <a:avLst/>
          </a:prstGeom>
          <a:noFill/>
          <a:ln w="28575">
            <a:solidFill>
              <a:srgbClr val="FF0000"/>
            </a:solidFill>
          </a:ln>
        </p:spPr>
        <p:txBody>
          <a:bodyPr wrap="square" rtlCol="0">
            <a:spAutoFit/>
          </a:bodyPr>
          <a:lstStyle/>
          <a:p>
            <a:r>
              <a:rPr lang="en-US" sz="1013" strike="sngStrike" dirty="0">
                <a:solidFill>
                  <a:srgbClr val="FF0000"/>
                </a:solidFill>
                <a:latin typeface="Arial" panose="020B0604020202020204" pitchFamily="34" charset="0"/>
                <a:cs typeface="Arial" panose="020B0604020202020204" pitchFamily="34" charset="0"/>
              </a:rPr>
              <a:t>Please </a:t>
            </a:r>
            <a:r>
              <a:rPr lang="en-US" sz="1013" dirty="0">
                <a:solidFill>
                  <a:schemeClr val="tx1">
                    <a:lumMod val="85000"/>
                    <a:lumOff val="15000"/>
                  </a:schemeClr>
                </a:solidFill>
                <a:latin typeface="Arial" panose="020B0604020202020204" pitchFamily="34" charset="0"/>
                <a:cs typeface="Arial" panose="020B0604020202020204" pitchFamily="34" charset="0"/>
              </a:rPr>
              <a:t>Note: Absence of a signature or attestation will render the medical record invalid for diagnosis abstraction </a:t>
            </a:r>
            <a:r>
              <a:rPr lang="en-US" sz="1013" dirty="0">
                <a:solidFill>
                  <a:srgbClr val="FF0000"/>
                </a:solidFill>
                <a:latin typeface="Arial" panose="020B0604020202020204" pitchFamily="34" charset="0"/>
                <a:cs typeface="Arial" panose="020B0604020202020204" pitchFamily="34" charset="0"/>
              </a:rPr>
              <a:t>for HHS-RADV, including but not limited to </a:t>
            </a:r>
            <a:r>
              <a:rPr lang="en-US" sz="1013" dirty="0">
                <a:solidFill>
                  <a:schemeClr val="tx1">
                    <a:lumMod val="85000"/>
                    <a:lumOff val="15000"/>
                  </a:schemeClr>
                </a:solidFill>
                <a:latin typeface="Arial" panose="020B0604020202020204" pitchFamily="34" charset="0"/>
                <a:cs typeface="Arial" panose="020B0604020202020204" pitchFamily="34" charset="0"/>
              </a:rPr>
              <a:t>if reviewed by the SVA in the selected sample</a:t>
            </a:r>
          </a:p>
        </p:txBody>
      </p:sp>
      <p:pic>
        <p:nvPicPr>
          <p:cNvPr id="5" name="Picture 4"/>
          <p:cNvPicPr>
            <a:picLocks noChangeAspect="1"/>
          </p:cNvPicPr>
          <p:nvPr/>
        </p:nvPicPr>
        <p:blipFill>
          <a:blip r:embed="rId2"/>
          <a:stretch>
            <a:fillRect/>
          </a:stretch>
        </p:blipFill>
        <p:spPr>
          <a:xfrm>
            <a:off x="1771651" y="3737002"/>
            <a:ext cx="469091" cy="466214"/>
          </a:xfrm>
          <a:prstGeom prst="rect">
            <a:avLst/>
          </a:prstGeom>
        </p:spPr>
      </p:pic>
    </p:spTree>
    <p:extLst>
      <p:ext uri="{BB962C8B-B14F-4D97-AF65-F5344CB8AC3E}">
        <p14:creationId xmlns:p14="http://schemas.microsoft.com/office/powerpoint/2010/main" val="355532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1" y="0"/>
            <a:ext cx="7886700" cy="994172"/>
          </a:xfrm>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34</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077467063"/>
              </p:ext>
            </p:extLst>
          </p:nvPr>
        </p:nvGraphicFramePr>
        <p:xfrm>
          <a:off x="964504" y="1075225"/>
          <a:ext cx="7202466" cy="3639860"/>
        </p:xfrm>
        <a:graphic>
          <a:graphicData uri="http://schemas.openxmlformats.org/drawingml/2006/table">
            <a:tbl>
              <a:tblPr>
                <a:tableStyleId>{5C22544A-7EE6-4342-B048-85BDC9FD1C3A}</a:tableStyleId>
              </a:tblPr>
              <a:tblGrid>
                <a:gridCol w="1794416">
                  <a:extLst>
                    <a:ext uri="{9D8B030D-6E8A-4147-A177-3AD203B41FA5}">
                      <a16:colId xmlns:a16="http://schemas.microsoft.com/office/drawing/2014/main" val="770546909"/>
                    </a:ext>
                  </a:extLst>
                </a:gridCol>
                <a:gridCol w="5408050">
                  <a:extLst>
                    <a:ext uri="{9D8B030D-6E8A-4147-A177-3AD203B41FA5}">
                      <a16:colId xmlns:a16="http://schemas.microsoft.com/office/drawing/2014/main" val="3615596532"/>
                    </a:ext>
                  </a:extLst>
                </a:gridCol>
              </a:tblGrid>
              <a:tr h="23372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406140">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11.3.3 Error Estimation Analysis Processes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a:t>
                      </a:r>
                      <a:r>
                        <a:rPr lang="en-US" sz="1800" kern="1200" dirty="0">
                          <a:solidFill>
                            <a:srgbClr val="FF0000"/>
                          </a:solidFill>
                          <a:effectLst/>
                          <a:latin typeface="Arial" panose="020B0604020202020204" pitchFamily="34" charset="0"/>
                          <a:ea typeface="+mn-ea"/>
                          <a:cs typeface="Arial" panose="020B0604020202020204" pitchFamily="34" charset="0"/>
                        </a:rPr>
                        <a:t>to reflect applicable policies finalized in the 2020 HHS-RADV Amendment Rule, to state </a:t>
                      </a:r>
                      <a:r>
                        <a:rPr lang="en-US" sz="1800" strike="sngStrike" kern="1200" dirty="0">
                          <a:solidFill>
                            <a:srgbClr val="FF0000"/>
                          </a:solidFill>
                          <a:effectLst/>
                          <a:latin typeface="Arial" panose="020B0604020202020204" pitchFamily="34" charset="0"/>
                          <a:ea typeface="+mn-ea"/>
                          <a:cs typeface="Arial" panose="020B0604020202020204" pitchFamily="34" charset="0"/>
                        </a:rPr>
                        <a:t>note</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that for 2019 benefit year non-exiting issuers, </a:t>
                      </a:r>
                      <a:r>
                        <a:rPr lang="en-US" sz="1800" strike="sngStrike" kern="1200" dirty="0">
                          <a:solidFill>
                            <a:srgbClr val="FF0000"/>
                          </a:solidFill>
                          <a:effectLst/>
                          <a:latin typeface="Arial" panose="020B0604020202020204" pitchFamily="34" charset="0"/>
                          <a:ea typeface="+mn-ea"/>
                          <a:cs typeface="Arial" panose="020B0604020202020204" pitchFamily="34" charset="0"/>
                        </a:rPr>
                        <a:t>benefit year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2019 and 2020 HHS-RADV error rates will be averaged and applied to 2020 </a:t>
                      </a:r>
                      <a:r>
                        <a:rPr lang="en-US" sz="1800" kern="1200" dirty="0">
                          <a:solidFill>
                            <a:srgbClr val="FF0000"/>
                          </a:solidFill>
                          <a:effectLst/>
                          <a:latin typeface="Arial" panose="020B0604020202020204" pitchFamily="34" charset="0"/>
                          <a:ea typeface="+mn-ea"/>
                          <a:cs typeface="Arial" panose="020B0604020202020204" pitchFamily="34" charset="0"/>
                        </a:rPr>
                        <a:t>plan liability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risk scores to adjust transfers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strike="sngStrike" kern="1200" dirty="0">
                          <a:solidFill>
                            <a:srgbClr val="FF0000"/>
                          </a:solidFill>
                          <a:effectLst/>
                          <a:latin typeface="Arial" panose="020B0604020202020204" pitchFamily="34" charset="0"/>
                          <a:ea typeface="+mn-ea"/>
                          <a:cs typeface="Arial" panose="020B0604020202020204" pitchFamily="34" charset="0"/>
                        </a:rPr>
                        <a:t>From 2021 benefit year HHS-RADV onwards, plan liability risk scores and transfers will only be adjusted based on the same benefit year’s HHS-RADV results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180065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a:t>
            </a:r>
            <a:r>
              <a:rPr lang="en-US" sz="1500" dirty="0"/>
              <a:t> (continued)</a:t>
            </a:r>
            <a:endParaRPr lang="en-US" sz="1500" strike="sngStrike" dirty="0">
              <a:solidFill>
                <a:srgbClr val="FF0000"/>
              </a:solidFill>
            </a:endParaRPr>
          </a:p>
        </p:txBody>
      </p:sp>
      <p:sp>
        <p:nvSpPr>
          <p:cNvPr id="4" name="Slide Number Placeholder 3"/>
          <p:cNvSpPr>
            <a:spLocks noGrp="1"/>
          </p:cNvSpPr>
          <p:nvPr>
            <p:ph type="sldNum" sz="quarter" idx="14"/>
          </p:nvPr>
        </p:nvSpPr>
        <p:spPr/>
        <p:txBody>
          <a:bodyPr/>
          <a:lstStyle/>
          <a:p>
            <a:fld id="{F5F378B0-41BB-4CD7-A5CB-1F340C797645}" type="slidenum">
              <a:rPr lang="en-US" smtClean="0"/>
              <a:pPr/>
              <a:t>35</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41389276"/>
              </p:ext>
            </p:extLst>
          </p:nvPr>
        </p:nvGraphicFramePr>
        <p:xfrm>
          <a:off x="948267" y="1704622"/>
          <a:ext cx="7247466" cy="2417111"/>
        </p:xfrm>
        <a:graphic>
          <a:graphicData uri="http://schemas.openxmlformats.org/drawingml/2006/table">
            <a:tbl>
              <a:tblPr>
                <a:tableStyleId>{5C22544A-7EE6-4342-B048-85BDC9FD1C3A}</a:tableStyleId>
              </a:tblPr>
              <a:tblGrid>
                <a:gridCol w="1805628">
                  <a:extLst>
                    <a:ext uri="{9D8B030D-6E8A-4147-A177-3AD203B41FA5}">
                      <a16:colId xmlns:a16="http://schemas.microsoft.com/office/drawing/2014/main" val="770546909"/>
                    </a:ext>
                  </a:extLst>
                </a:gridCol>
                <a:gridCol w="5441838">
                  <a:extLst>
                    <a:ext uri="{9D8B030D-6E8A-4147-A177-3AD203B41FA5}">
                      <a16:colId xmlns:a16="http://schemas.microsoft.com/office/drawing/2014/main" val="3615596532"/>
                    </a:ext>
                  </a:extLst>
                </a:gridCol>
              </a:tblGrid>
              <a:tr h="241711">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175400">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11.3.3.1 Categorize All Super HCCs into Three </a:t>
                      </a:r>
                      <a:r>
                        <a:rPr lang="en-US" sz="1500" b="0" strike="no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 Groups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the </a:t>
                      </a:r>
                      <a:r>
                        <a:rPr lang="en-US" sz="1500" strike="sngStrike" kern="1200" dirty="0">
                          <a:solidFill>
                            <a:srgbClr val="FF0000"/>
                          </a:solidFill>
                          <a:effectLst/>
                          <a:latin typeface="Arial" panose="020B0604020202020204" pitchFamily="34" charset="0"/>
                          <a:ea typeface="+mn-ea"/>
                          <a:cs typeface="Arial" panose="020B0604020202020204" pitchFamily="34" charset="0"/>
                        </a:rPr>
                        <a:t>hierarchical condition categories (</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HCC</a:t>
                      </a:r>
                      <a:r>
                        <a:rPr lang="en-US" sz="1500" strike="sngStrike" kern="1200" dirty="0">
                          <a:solidFill>
                            <a:srgbClr val="FF0000"/>
                          </a:solidFill>
                          <a:effectLst/>
                          <a:latin typeface="Arial" panose="020B0604020202020204" pitchFamily="34" charset="0"/>
                          <a:ea typeface="+mn-ea"/>
                          <a:cs typeface="Arial" panose="020B0604020202020204" pitchFamily="34" charset="0"/>
                        </a:rPr>
                        <a:t>)</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 grouping process </a:t>
                      </a:r>
                      <a:r>
                        <a:rPr lang="en-US" sz="1500" kern="1200" dirty="0">
                          <a:solidFill>
                            <a:srgbClr val="FF0000"/>
                          </a:solidFill>
                          <a:effectLst/>
                          <a:latin typeface="Arial" panose="020B0604020202020204" pitchFamily="34" charset="0"/>
                          <a:ea typeface="+mn-ea"/>
                          <a:cs typeface="Arial" panose="020B0604020202020204" pitchFamily="34" charset="0"/>
                        </a:rPr>
                        <a:t>to reflect </a:t>
                      </a:r>
                      <a:r>
                        <a:rPr lang="en-US" sz="1500" strike="sngStrike" kern="1200" dirty="0">
                          <a:solidFill>
                            <a:srgbClr val="FF0000"/>
                          </a:solidFill>
                          <a:effectLst/>
                          <a:latin typeface="Arial" panose="020B0604020202020204" pitchFamily="34" charset="0"/>
                          <a:ea typeface="+mn-ea"/>
                          <a:cs typeface="Arial" panose="020B0604020202020204" pitchFamily="34" charset="0"/>
                        </a:rPr>
                        <a:t>with</a:t>
                      </a:r>
                      <a:r>
                        <a:rPr lang="en-US" sz="1500" kern="1200" dirty="0">
                          <a:solidFill>
                            <a:srgbClr val="FF0000"/>
                          </a:solidFill>
                          <a:effectLst/>
                          <a:latin typeface="Arial" panose="020B0604020202020204" pitchFamily="34" charset="0"/>
                          <a:ea typeface="+mn-ea"/>
                          <a:cs typeface="Arial" panose="020B0604020202020204" pitchFamily="34" charset="0"/>
                        </a:rPr>
                        <a:t> </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the revised methodology finalized in the 2020 HHS-RADV Amendments Rule, which aggregates HCCs that are in the same HCC coefficient estimation groups in the </a:t>
                      </a:r>
                      <a:r>
                        <a:rPr lang="en-US" sz="1500" strike="sngStrike" kern="1200" dirty="0">
                          <a:solidFill>
                            <a:srgbClr val="FF0000"/>
                          </a:solidFill>
                          <a:effectLst/>
                          <a:latin typeface="Arial" panose="020B0604020202020204" pitchFamily="34" charset="0"/>
                          <a:ea typeface="+mn-ea"/>
                          <a:cs typeface="Arial" panose="020B0604020202020204" pitchFamily="34" charset="0"/>
                        </a:rPr>
                        <a:t>adult </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risk adjustment models into a composite HCC called a “Super HCC” prior to sorting them into Low, Medium, and High Failure Rate Groups (85 FR 76979)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77566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36</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3659115217"/>
              </p:ext>
            </p:extLst>
          </p:nvPr>
        </p:nvGraphicFramePr>
        <p:xfrm>
          <a:off x="948268" y="1657350"/>
          <a:ext cx="7236176" cy="2674620"/>
        </p:xfrm>
        <a:graphic>
          <a:graphicData uri="http://schemas.openxmlformats.org/drawingml/2006/table">
            <a:tbl>
              <a:tblPr>
                <a:tableStyleId>{5C22544A-7EE6-4342-B048-85BDC9FD1C3A}</a:tableStyleId>
              </a:tblPr>
              <a:tblGrid>
                <a:gridCol w="1802815">
                  <a:extLst>
                    <a:ext uri="{9D8B030D-6E8A-4147-A177-3AD203B41FA5}">
                      <a16:colId xmlns:a16="http://schemas.microsoft.com/office/drawing/2014/main" val="770546909"/>
                    </a:ext>
                  </a:extLst>
                </a:gridCol>
                <a:gridCol w="5433361">
                  <a:extLst>
                    <a:ext uri="{9D8B030D-6E8A-4147-A177-3AD203B41FA5}">
                      <a16:colId xmlns:a16="http://schemas.microsoft.com/office/drawing/2014/main" val="3615596532"/>
                    </a:ext>
                  </a:extLst>
                </a:gridCol>
              </a:tblGrid>
              <a:tr h="278501">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396119">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11.3.3.2.2  Identify Issuer Outliers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Added a minimum HCC frequency threshold required for an issuer to be </a:t>
                      </a:r>
                      <a:r>
                        <a:rPr lang="en-US" sz="1800" kern="1200" dirty="0">
                          <a:solidFill>
                            <a:srgbClr val="FF0000"/>
                          </a:solidFill>
                          <a:effectLst/>
                          <a:latin typeface="Arial" panose="020B0604020202020204" pitchFamily="34" charset="0"/>
                          <a:ea typeface="+mn-ea"/>
                          <a:cs typeface="Arial" panose="020B0604020202020204" pitchFamily="34" charset="0"/>
                        </a:rPr>
                        <a:t>identified </a:t>
                      </a:r>
                      <a:r>
                        <a:rPr lang="en-US" sz="1800" strike="sngStrike" kern="1200" dirty="0">
                          <a:solidFill>
                            <a:srgbClr val="FF0000"/>
                          </a:solidFill>
                          <a:effectLst/>
                          <a:latin typeface="Arial" panose="020B0604020202020204" pitchFamily="34" charset="0"/>
                          <a:ea typeface="+mn-ea"/>
                          <a:cs typeface="Arial" panose="020B0604020202020204" pitchFamily="34" charset="0"/>
                        </a:rPr>
                        <a:t>considered</a:t>
                      </a:r>
                      <a:r>
                        <a:rPr lang="en-US" sz="1800" kern="1200" dirty="0">
                          <a:solidFill>
                            <a:srgbClr val="FF0000"/>
                          </a:solidFill>
                          <a:effectLst/>
                          <a:latin typeface="Arial" panose="020B0604020202020204" pitchFamily="34" charset="0"/>
                          <a:ea typeface="+mn-ea"/>
                          <a:cs typeface="Arial" panose="020B0604020202020204" pitchFamily="34" charset="0"/>
                        </a:rPr>
                        <a:t>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as an outlier</a:t>
                      </a:r>
                      <a:r>
                        <a:rPr lang="en-US" sz="1800" strike="sngStrike"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to reflect the policy </a:t>
                      </a:r>
                      <a:r>
                        <a:rPr lang="en-US" sz="1800" strike="sngStrike" kern="1200" dirty="0">
                          <a:solidFill>
                            <a:srgbClr val="FF0000"/>
                          </a:solidFill>
                          <a:effectLst/>
                          <a:latin typeface="Arial" panose="020B0604020202020204" pitchFamily="34" charset="0"/>
                          <a:ea typeface="+mn-ea"/>
                          <a:cs typeface="Arial" panose="020B0604020202020204" pitchFamily="34" charset="0"/>
                        </a:rPr>
                        <a:t>As</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finalized in the 2021 Payment Notice, </a:t>
                      </a:r>
                      <a:r>
                        <a:rPr lang="en-US" sz="1800" kern="1200" dirty="0">
                          <a:solidFill>
                            <a:srgbClr val="FF0000"/>
                          </a:solidFill>
                          <a:effectLst/>
                          <a:latin typeface="Arial" panose="020B0604020202020204" pitchFamily="34" charset="0"/>
                          <a:ea typeface="+mn-ea"/>
                          <a:cs typeface="Arial" panose="020B0604020202020204" pitchFamily="34" charset="0"/>
                        </a:rPr>
                        <a:t>whereby</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issuers are not considered an outlier for an HCC failure rate group in which the issuer has fewer than 30 EDGE HCCs (85 FR 29164)</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25568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37</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2860994600"/>
              </p:ext>
            </p:extLst>
          </p:nvPr>
        </p:nvGraphicFramePr>
        <p:xfrm>
          <a:off x="959557" y="1143001"/>
          <a:ext cx="7236176" cy="3581400"/>
        </p:xfrm>
        <a:graphic>
          <a:graphicData uri="http://schemas.openxmlformats.org/drawingml/2006/table">
            <a:tbl>
              <a:tblPr>
                <a:tableStyleId>{5C22544A-7EE6-4342-B048-85BDC9FD1C3A}</a:tableStyleId>
              </a:tblPr>
              <a:tblGrid>
                <a:gridCol w="1802814">
                  <a:extLst>
                    <a:ext uri="{9D8B030D-6E8A-4147-A177-3AD203B41FA5}">
                      <a16:colId xmlns:a16="http://schemas.microsoft.com/office/drawing/2014/main" val="770546909"/>
                    </a:ext>
                  </a:extLst>
                </a:gridCol>
                <a:gridCol w="5433362">
                  <a:extLst>
                    <a:ext uri="{9D8B030D-6E8A-4147-A177-3AD203B41FA5}">
                      <a16:colId xmlns:a16="http://schemas.microsoft.com/office/drawing/2014/main" val="3615596532"/>
                    </a:ext>
                  </a:extLst>
                </a:gridCol>
              </a:tblGrid>
              <a:tr h="202885">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101937">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11.3.3.2.3 Calculate the GAF for Outlier Issuers</a:t>
                      </a:r>
                    </a:p>
                    <a:p>
                      <a:pPr marL="91440" marR="0" lvl="0">
                        <a:lnSpc>
                          <a:spcPct val="100000"/>
                        </a:lnSpc>
                        <a:spcBef>
                          <a:spcPts val="600"/>
                        </a:spcBef>
                        <a:spcAft>
                          <a:spcPts val="600"/>
                        </a:spcAft>
                      </a:pPr>
                      <a:endPar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the method for outlier detection and calculation of the Group Adjustment Factor (GAF)</a:t>
                      </a:r>
                      <a:r>
                        <a:rPr lang="en-US" sz="1500" strike="sngStrike" kern="1200" dirty="0">
                          <a:solidFill>
                            <a:srgbClr val="FF0000"/>
                          </a:solidFill>
                          <a:effectLst/>
                          <a:latin typeface="Arial" panose="020B0604020202020204" pitchFamily="34" charset="0"/>
                          <a:ea typeface="+mn-ea"/>
                          <a:cs typeface="Arial" panose="020B0604020202020204" pitchFamily="34" charset="0"/>
                        </a:rPr>
                        <a:t>. </a:t>
                      </a:r>
                      <a:r>
                        <a:rPr lang="en-US" sz="1500" strike="noStrike" kern="1200" dirty="0">
                          <a:solidFill>
                            <a:srgbClr val="FF0000"/>
                          </a:solidFill>
                          <a:effectLst/>
                          <a:latin typeface="Arial" panose="020B0604020202020204" pitchFamily="34" charset="0"/>
                          <a:ea typeface="+mn-ea"/>
                          <a:cs typeface="Arial" panose="020B0604020202020204" pitchFamily="34" charset="0"/>
                        </a:rPr>
                        <a:t>to reflect the revised methodology </a:t>
                      </a:r>
                      <a:r>
                        <a:rPr lang="en-US" sz="1500" strike="sngStrike" kern="1200" dirty="0">
                          <a:solidFill>
                            <a:srgbClr val="FF0000"/>
                          </a:solidFill>
                          <a:effectLst/>
                          <a:latin typeface="Arial" panose="020B0604020202020204" pitchFamily="34" charset="0"/>
                          <a:ea typeface="+mn-ea"/>
                          <a:cs typeface="Arial" panose="020B0604020202020204" pitchFamily="34" charset="0"/>
                        </a:rPr>
                        <a:t>As</a:t>
                      </a:r>
                      <a:r>
                        <a:rPr lang="en-US" sz="1500" kern="1200" dirty="0">
                          <a:solidFill>
                            <a:srgbClr val="FF0000"/>
                          </a:solidFill>
                          <a:effectLst/>
                          <a:latin typeface="Arial" panose="020B0604020202020204" pitchFamily="34" charset="0"/>
                          <a:ea typeface="+mn-ea"/>
                          <a:cs typeface="Arial" panose="020B0604020202020204" pitchFamily="34" charset="0"/>
                        </a:rPr>
                        <a:t> </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finalized in the 2020 HHS-RADV Amendments Rule</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Beginning with the 2019 benefit year HHS-RADV, CMS will identify outliers and apply a sliding scale adjustment on outlier issuers with group failure rates (GFRs) between the 90 and 99.7 percent confidence intervals, and adjust issuers to the mean if their GFR falls outside of the 99.7 percent confidence interval </a:t>
                      </a:r>
                      <a:r>
                        <a:rPr lang="en-US" sz="1500" strike="sngStrike" kern="1200" dirty="0">
                          <a:solidFill>
                            <a:srgbClr val="FF0000"/>
                          </a:solidFill>
                          <a:effectLst/>
                          <a:latin typeface="Arial" panose="020B0604020202020204" pitchFamily="34" charset="0"/>
                          <a:ea typeface="+mn-ea"/>
                          <a:cs typeface="Arial" panose="020B0604020202020204" pitchFamily="34" charset="0"/>
                        </a:rPr>
                        <a:t>thereby mitigating</a:t>
                      </a:r>
                      <a:r>
                        <a:rPr lang="en-US" sz="1500" strike="sngStrike" kern="1200" baseline="0" dirty="0">
                          <a:solidFill>
                            <a:srgbClr val="FF0000"/>
                          </a:solidFill>
                          <a:effectLst/>
                          <a:latin typeface="Arial" panose="020B0604020202020204" pitchFamily="34" charset="0"/>
                          <a:ea typeface="+mn-ea"/>
                          <a:cs typeface="Arial" panose="020B0604020202020204" pitchFamily="34" charset="0"/>
                        </a:rPr>
                        <a:t> </a:t>
                      </a:r>
                      <a:r>
                        <a:rPr lang="en-US" sz="1500" strike="sngStrike" kern="1200" dirty="0">
                          <a:solidFill>
                            <a:srgbClr val="FF0000"/>
                          </a:solidFill>
                          <a:effectLst/>
                          <a:latin typeface="Arial" panose="020B0604020202020204" pitchFamily="34" charset="0"/>
                          <a:ea typeface="+mn-ea"/>
                          <a:cs typeface="Arial" panose="020B0604020202020204" pitchFamily="34" charset="0"/>
                        </a:rPr>
                        <a:t>the “payment cliff” effect experienced between issuers inside and outside the confidence intervals in prior years, where CMS applied a 95 percent confidence interval and adjusted to the mean for all outlier issuers (85 FR 76979)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019993"/>
                  </a:ext>
                </a:extLst>
              </a:tr>
            </a:tbl>
          </a:graphicData>
        </a:graphic>
      </p:graphicFrame>
    </p:spTree>
    <p:extLst>
      <p:ext uri="{BB962C8B-B14F-4D97-AF65-F5344CB8AC3E}">
        <p14:creationId xmlns:p14="http://schemas.microsoft.com/office/powerpoint/2010/main" val="407981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38</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742645194"/>
              </p:ext>
            </p:extLst>
          </p:nvPr>
        </p:nvGraphicFramePr>
        <p:xfrm>
          <a:off x="982133" y="1316313"/>
          <a:ext cx="7224889" cy="3154680"/>
        </p:xfrm>
        <a:graphic>
          <a:graphicData uri="http://schemas.openxmlformats.org/drawingml/2006/table">
            <a:tbl>
              <a:tblPr>
                <a:tableStyleId>{5C22544A-7EE6-4342-B048-85BDC9FD1C3A}</a:tableStyleId>
              </a:tblPr>
              <a:tblGrid>
                <a:gridCol w="1800002">
                  <a:extLst>
                    <a:ext uri="{9D8B030D-6E8A-4147-A177-3AD203B41FA5}">
                      <a16:colId xmlns:a16="http://schemas.microsoft.com/office/drawing/2014/main" val="770546909"/>
                    </a:ext>
                  </a:extLst>
                </a:gridCol>
                <a:gridCol w="5424887">
                  <a:extLst>
                    <a:ext uri="{9D8B030D-6E8A-4147-A177-3AD203B41FA5}">
                      <a16:colId xmlns:a16="http://schemas.microsoft.com/office/drawing/2014/main" val="3615596532"/>
                    </a:ext>
                  </a:extLst>
                </a:gridCol>
              </a:tblGrid>
              <a:tr h="265008">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889672">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a:t>
                      </a:r>
                      <a:r>
                        <a:rPr lang="en-US" sz="1800" b="0"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.3.3.2.3 Calculate the GAF for Outlier Issuers </a:t>
                      </a:r>
                      <a:r>
                        <a:rPr lang="en-US" sz="1500" b="0" strike="noStrike" kern="1200" dirty="0">
                          <a:solidFill>
                            <a:srgbClr val="FF0000"/>
                          </a:solidFill>
                          <a:effectLst/>
                          <a:latin typeface="Arial" panose="020B0604020202020204" pitchFamily="34" charset="0"/>
                          <a:ea typeface="+mn-ea"/>
                          <a:cs typeface="Arial" panose="020B0604020202020204" pitchFamily="34" charset="0"/>
                        </a:rPr>
                        <a:t>(continued)</a:t>
                      </a:r>
                      <a:endPar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Incorporated a constraint to be applied to the GAF calculation for negative error rate outliers with negative failure rates</a:t>
                      </a:r>
                      <a:r>
                        <a:rPr lang="en-US" sz="1800" strike="sngStrike" kern="1200" dirty="0">
                          <a:solidFill>
                            <a:srgbClr val="FF0000"/>
                          </a:solidFill>
                          <a:effectLst/>
                          <a:latin typeface="Arial" panose="020B0604020202020204" pitchFamily="34" charset="0"/>
                          <a:ea typeface="+mn-ea"/>
                          <a:cs typeface="Arial" panose="020B0604020202020204" pitchFamily="34" charset="0"/>
                        </a:rPr>
                        <a:t> A</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as finalized in the 2020 HHS-RADV Amendments Rule</a:t>
                      </a:r>
                      <a:r>
                        <a:rPr lang="en-US" sz="1800" strike="sngStrike" kern="1200" dirty="0">
                          <a:solidFill>
                            <a:srgbClr val="FF0000"/>
                          </a:solidFill>
                          <a:effectLst/>
                          <a:latin typeface="Arial" panose="020B0604020202020204" pitchFamily="34" charset="0"/>
                          <a:ea typeface="+mn-ea"/>
                          <a:cs typeface="Arial" panose="020B0604020202020204" pitchFamily="34" charset="0"/>
                        </a:rPr>
                        <a: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 </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dirty="0">
                          <a:solidFill>
                            <a:srgbClr val="FF0000"/>
                          </a:solidFill>
                          <a:effectLst/>
                          <a:latin typeface="Arial" panose="020B0604020202020204" pitchFamily="34" charset="0"/>
                          <a:ea typeface="+mn-ea"/>
                          <a:cs typeface="Arial" panose="020B0604020202020204" pitchFamily="34" charset="0"/>
                        </a:rPr>
                        <a:t>T</a:t>
                      </a:r>
                      <a:r>
                        <a:rPr lang="en-US" sz="1800" strike="sngStrike" kern="1200" dirty="0">
                          <a:solidFill>
                            <a:srgbClr val="FF0000"/>
                          </a:solidFill>
                          <a:effectLst/>
                          <a:latin typeface="Arial" panose="020B0604020202020204" pitchFamily="34" charset="0"/>
                          <a:ea typeface="+mn-ea"/>
                          <a:cs typeface="Arial" panose="020B0604020202020204" pitchFamily="34" charset="0"/>
                        </a:rPr>
                        <a:t>t</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he GAFs for negative error rate outlier issuers with negative failure rates </a:t>
                      </a:r>
                      <a:r>
                        <a:rPr lang="en-US" sz="1800" kern="1200" dirty="0">
                          <a:solidFill>
                            <a:srgbClr val="FF0000"/>
                          </a:solidFill>
                          <a:effectLst/>
                          <a:latin typeface="Arial" panose="020B0604020202020204" pitchFamily="34" charset="0"/>
                          <a:ea typeface="+mn-ea"/>
                          <a:cs typeface="Arial" panose="020B0604020202020204" pitchFamily="34" charset="0"/>
                        </a:rPr>
                        <a:t>will </a:t>
                      </a:r>
                      <a:r>
                        <a:rPr lang="en-US" sz="1800" strike="sngStrike" kern="1200" dirty="0">
                          <a:solidFill>
                            <a:srgbClr val="FF0000"/>
                          </a:solidFill>
                          <a:effectLst/>
                          <a:latin typeface="Arial" panose="020B0604020202020204" pitchFamily="34" charset="0"/>
                          <a:ea typeface="+mn-ea"/>
                          <a:cs typeface="Arial" panose="020B0604020202020204" pitchFamily="34" charset="0"/>
                        </a:rPr>
                        <a:t>would</a:t>
                      </a:r>
                      <a:r>
                        <a:rPr lang="en-US" sz="1800" kern="1200" dirty="0">
                          <a:solidFill>
                            <a:srgbClr val="FF0000"/>
                          </a:solidFill>
                          <a:effectLst/>
                          <a:latin typeface="Arial" panose="020B0604020202020204" pitchFamily="34" charset="0"/>
                          <a:ea typeface="+mn-ea"/>
                          <a:cs typeface="Arial" panose="020B0604020202020204" pitchFamily="34" charset="0"/>
                        </a:rPr>
                        <a:t> </a:t>
                      </a: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be calculated as the difference between zero (0) and the weighted mean failure rate for the HCC grouping (85 FR 76979)</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019993"/>
                  </a:ext>
                </a:extLst>
              </a:tr>
            </a:tbl>
          </a:graphicData>
        </a:graphic>
      </p:graphicFrame>
    </p:spTree>
    <p:extLst>
      <p:ext uri="{BB962C8B-B14F-4D97-AF65-F5344CB8AC3E}">
        <p14:creationId xmlns:p14="http://schemas.microsoft.com/office/powerpoint/2010/main" val="166656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39</a:t>
            </a:fld>
            <a:endParaRPr lang="en-US" dirty="0"/>
          </a:p>
        </p:txBody>
      </p:sp>
      <p:graphicFrame>
        <p:nvGraphicFramePr>
          <p:cNvPr id="6" name="Table 5">
            <a:extLst>
              <a:ext uri="{FF2B5EF4-FFF2-40B4-BE49-F238E27FC236}">
                <a16:creationId xmlns:a16="http://schemas.microsoft.com/office/drawing/2014/main" id="{4DB9400C-62C0-4031-8189-7314AE856877}"/>
              </a:ext>
            </a:extLst>
          </p:cNvPr>
          <p:cNvGraphicFramePr>
            <a:graphicFrameLocks noGrp="1"/>
          </p:cNvGraphicFramePr>
          <p:nvPr>
            <p:extLst>
              <p:ext uri="{D42A27DB-BD31-4B8C-83A1-F6EECF244321}">
                <p14:modId xmlns:p14="http://schemas.microsoft.com/office/powerpoint/2010/main" val="951169558"/>
              </p:ext>
            </p:extLst>
          </p:nvPr>
        </p:nvGraphicFramePr>
        <p:xfrm>
          <a:off x="914400" y="1058178"/>
          <a:ext cx="7358231" cy="4038600"/>
        </p:xfrm>
        <a:graphic>
          <a:graphicData uri="http://schemas.openxmlformats.org/drawingml/2006/table">
            <a:tbl>
              <a:tblPr>
                <a:tableStyleId>{5C22544A-7EE6-4342-B048-85BDC9FD1C3A}</a:tableStyleId>
              </a:tblPr>
              <a:tblGrid>
                <a:gridCol w="1577181">
                  <a:extLst>
                    <a:ext uri="{9D8B030D-6E8A-4147-A177-3AD203B41FA5}">
                      <a16:colId xmlns:a16="http://schemas.microsoft.com/office/drawing/2014/main" val="770546909"/>
                    </a:ext>
                  </a:extLst>
                </a:gridCol>
                <a:gridCol w="5781050">
                  <a:extLst>
                    <a:ext uri="{9D8B030D-6E8A-4147-A177-3AD203B41FA5}">
                      <a16:colId xmlns:a16="http://schemas.microsoft.com/office/drawing/2014/main" val="3615596532"/>
                    </a:ext>
                  </a:extLst>
                </a:gridCol>
              </a:tblGrid>
              <a:tr h="212482">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3541373">
                <a:tc>
                  <a:txBody>
                    <a:bodyPr/>
                    <a:lstStyle/>
                    <a:p>
                      <a:pPr marL="91440" marR="0" lvl="0" indent="0" algn="l" defTabSz="914400" rtl="0" eaLnBrk="1" fontAlgn="auto" latinLnBrk="0" hangingPunct="1">
                        <a:lnSpc>
                          <a:spcPct val="100000"/>
                        </a:lnSpc>
                        <a:spcBef>
                          <a:spcPts val="600"/>
                        </a:spcBef>
                        <a:spcAft>
                          <a:spcPts val="600"/>
                        </a:spcAft>
                        <a:buClrTx/>
                        <a:buSzTx/>
                        <a:buFontTx/>
                        <a:buNone/>
                        <a:tabLst/>
                        <a:defRPr/>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11.3.4   Illustration of the Pairwise and Error Estimation Processes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strike="sngStrike" kern="1200" dirty="0">
                          <a:solidFill>
                            <a:srgbClr val="FF0000"/>
                          </a:solidFill>
                          <a:effectLst/>
                          <a:latin typeface="Arial" panose="020B0604020202020204" pitchFamily="34" charset="0"/>
                          <a:ea typeface="+mn-ea"/>
                          <a:cs typeface="Arial" panose="020B0604020202020204" pitchFamily="34" charset="0"/>
                        </a:rPr>
                        <a:t>Illustrated example of the pairwise and error estimation processes was updated based on the procedural changes noted above and on the previous slides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rgbClr val="FF0000"/>
                          </a:solidFill>
                          <a:effectLst/>
                          <a:latin typeface="Arial" panose="020B0604020202020204" pitchFamily="34" charset="0"/>
                          <a:ea typeface="+mn-ea"/>
                          <a:cs typeface="Arial" panose="020B0604020202020204" pitchFamily="34" charset="0"/>
                        </a:rPr>
                        <a:t>Updated text to clarify the impact of newly identified HCCs in the calculation of adjusted enrollee risk scores, issuer adjustment factors, and national failure rate groups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Integrated Error Estimation calculation details previously </a:t>
                      </a:r>
                      <a:r>
                        <a:rPr lang="en-US" sz="1500" strike="sngStrike" kern="1200" dirty="0">
                          <a:solidFill>
                            <a:srgbClr val="FF0000"/>
                          </a:solidFill>
                          <a:effectLst/>
                          <a:latin typeface="Arial" panose="020B0604020202020204" pitchFamily="34" charset="0"/>
                          <a:ea typeface="+mn-ea"/>
                          <a:cs typeface="Arial" panose="020B0604020202020204" pitchFamily="34" charset="0"/>
                        </a:rPr>
                        <a:t>located</a:t>
                      </a:r>
                      <a:r>
                        <a:rPr lang="en-US" sz="1500" kern="1200" baseline="0" dirty="0">
                          <a:solidFill>
                            <a:srgbClr val="FF0000"/>
                          </a:solidFill>
                          <a:effectLst/>
                          <a:latin typeface="Arial" panose="020B0604020202020204" pitchFamily="34" charset="0"/>
                          <a:ea typeface="+mn-ea"/>
                          <a:cs typeface="Arial" panose="020B0604020202020204" pitchFamily="34" charset="0"/>
                        </a:rPr>
                        <a:t> </a:t>
                      </a:r>
                      <a:r>
                        <a:rPr lang="en-US" sz="1500" kern="1200" baseline="0" dirty="0">
                          <a:solidFill>
                            <a:schemeClr val="tx1">
                              <a:lumMod val="85000"/>
                              <a:lumOff val="15000"/>
                            </a:schemeClr>
                          </a:solidFill>
                          <a:effectLst/>
                          <a:latin typeface="Arial" panose="020B0604020202020204" pitchFamily="34" charset="0"/>
                          <a:ea typeface="+mn-ea"/>
                          <a:cs typeface="Arial" panose="020B0604020202020204" pitchFamily="34" charset="0"/>
                        </a:rPr>
                        <a:t>in</a:t>
                      </a: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 Appendix </a:t>
                      </a:r>
                      <a:r>
                        <a:rPr lang="en-US" sz="1500" strike="sngStrike" kern="1200" dirty="0">
                          <a:solidFill>
                            <a:srgbClr val="FF0000"/>
                          </a:solidFill>
                          <a:effectLst/>
                          <a:latin typeface="Arial" panose="020B0604020202020204" pitchFamily="34" charset="0"/>
                          <a:ea typeface="+mn-ea"/>
                          <a:cs typeface="Arial" panose="020B0604020202020204" pitchFamily="34" charset="0"/>
                        </a:rPr>
                        <a:t>H - Error Estimation Example (of the 2018 benefit year HHS-RADV Protocols)</a:t>
                      </a:r>
                      <a:r>
                        <a:rPr lang="en-US" sz="1500" b="0" strike="sngStrike" kern="1200" dirty="0">
                          <a:solidFill>
                            <a:srgbClr val="FF0000"/>
                          </a:solidFill>
                          <a:effectLst/>
                          <a:latin typeface="Arial" panose="020B0604020202020204" pitchFamily="34" charset="0"/>
                          <a:ea typeface="+mn-ea"/>
                          <a:cs typeface="Arial" panose="020B0604020202020204" pitchFamily="34" charset="0"/>
                        </a:rPr>
                        <a:t>. </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b="0" strike="sngStrike" kern="1200" dirty="0">
                          <a:solidFill>
                            <a:srgbClr val="FF0000"/>
                          </a:solidFill>
                          <a:effectLst/>
                          <a:latin typeface="Arial" panose="020B0604020202020204" pitchFamily="34" charset="0"/>
                          <a:ea typeface="+mn-ea"/>
                          <a:cs typeface="Arial" panose="020B0604020202020204" pitchFamily="34" charset="0"/>
                        </a:rPr>
                        <a:t>S</a:t>
                      </a:r>
                      <a:r>
                        <a:rPr lang="en-US" sz="1500" strike="sngStrike" kern="1200" dirty="0">
                          <a:solidFill>
                            <a:srgbClr val="FF0000"/>
                          </a:solidFill>
                          <a:effectLst/>
                          <a:latin typeface="Arial" panose="020B0604020202020204" pitchFamily="34" charset="0"/>
                          <a:ea typeface="+mn-ea"/>
                          <a:cs typeface="Arial" panose="020B0604020202020204" pitchFamily="34" charset="0"/>
                        </a:rPr>
                        <a:t>pecifically, guidance associated with establishing final enrollee results and determining HCC failure rate groups, calculating issuer GFRs and GAFs, and determining final issuer error rates</a:t>
                      </a:r>
                    </a:p>
                    <a:p>
                      <a:pPr marL="274320" marR="0" lvl="0" indent="-27432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500" strike="sngStrike" kern="1200" dirty="0">
                          <a:solidFill>
                            <a:srgbClr val="FF0000"/>
                          </a:solidFill>
                          <a:effectLst/>
                          <a:latin typeface="Arial" panose="020B0604020202020204" pitchFamily="34" charset="0"/>
                          <a:ea typeface="+mn-ea"/>
                          <a:cs typeface="Arial" panose="020B0604020202020204" pitchFamily="34" charset="0"/>
                        </a:rPr>
                        <a:t>Removed stand-alone Error Estimation Example from Appendix as a result of the update detailed above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351908"/>
                  </a:ext>
                </a:extLst>
              </a:tr>
            </a:tbl>
          </a:graphicData>
        </a:graphic>
      </p:graphicFrame>
    </p:spTree>
    <p:extLst>
      <p:ext uri="{BB962C8B-B14F-4D97-AF65-F5344CB8AC3E}">
        <p14:creationId xmlns:p14="http://schemas.microsoft.com/office/powerpoint/2010/main" val="358408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Session Guidelines</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4</a:t>
            </a:fld>
            <a:endParaRPr lang="en-US" dirty="0"/>
          </a:p>
        </p:txBody>
      </p:sp>
      <p:sp>
        <p:nvSpPr>
          <p:cNvPr id="5" name="Content Placeholder 2">
            <a:extLst>
              <a:ext uri="{FF2B5EF4-FFF2-40B4-BE49-F238E27FC236}">
                <a16:creationId xmlns:a16="http://schemas.microsoft.com/office/drawing/2014/main" id="{5AB2D7AA-25D9-448F-8745-16983BA172DC}"/>
              </a:ext>
            </a:extLst>
          </p:cNvPr>
          <p:cNvSpPr txBox="1">
            <a:spLocks/>
          </p:cNvSpPr>
          <p:nvPr/>
        </p:nvSpPr>
        <p:spPr>
          <a:xfrm>
            <a:off x="628650" y="1081420"/>
            <a:ext cx="7829550" cy="41910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spcAft>
                <a:spcPts val="600"/>
              </a:spcAft>
            </a:pPr>
            <a:r>
              <a:rPr lang="en-US" sz="2000" dirty="0">
                <a:latin typeface="Arial" panose="020B0604020202020204" pitchFamily="34" charset="0"/>
                <a:cs typeface="Arial" panose="020B0604020202020204" pitchFamily="34" charset="0"/>
              </a:rPr>
              <a:t>This is a 60-minute webinar session </a:t>
            </a:r>
          </a:p>
          <a:p>
            <a:pPr>
              <a:lnSpc>
                <a:spcPct val="100000"/>
              </a:lnSpc>
              <a:spcBef>
                <a:spcPts val="600"/>
              </a:spcBef>
            </a:pPr>
            <a:r>
              <a:rPr lang="en-US" sz="2000" dirty="0">
                <a:latin typeface="Arial" panose="020B0604020202020204" pitchFamily="34" charset="0"/>
                <a:cs typeface="Arial" panose="020B0604020202020204" pitchFamily="34" charset="0"/>
              </a:rPr>
              <a:t>Stakeholders may listen to today’s event via their computer speakers or telephone</a:t>
            </a:r>
          </a:p>
          <a:p>
            <a:pPr lvl="1">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To listen through your computer speakers, please ensure your computer volume is not muted</a:t>
            </a:r>
          </a:p>
          <a:p>
            <a:pPr lvl="1">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To listen through your telephone, dial 1-866-442-5690 and enter your unique six-digit Personal Identification Number (PIN)</a:t>
            </a:r>
          </a:p>
          <a:p>
            <a:pPr>
              <a:lnSpc>
                <a:spcPct val="100000"/>
              </a:lnSpc>
              <a:spcBef>
                <a:spcPts val="600"/>
              </a:spcBef>
            </a:pPr>
            <a:r>
              <a:rPr lang="en-US" sz="2000" dirty="0">
                <a:latin typeface="Arial" panose="020B0604020202020204" pitchFamily="34" charset="0"/>
                <a:cs typeface="Arial" panose="020B0604020202020204" pitchFamily="34" charset="0"/>
              </a:rPr>
              <a:t>If you cannot hear today’s audio or are having other technical issues, please contact the Registrar at </a:t>
            </a:r>
            <a:r>
              <a:rPr lang="en-US"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registrar@regtap.info</a:t>
            </a:r>
            <a:r>
              <a:rPr lang="en-US" sz="2000" dirty="0">
                <a:solidFill>
                  <a:srgbClr val="0000FF"/>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(800) 257-9520</a:t>
            </a:r>
          </a:p>
        </p:txBody>
      </p:sp>
    </p:spTree>
    <p:extLst>
      <p:ext uri="{BB962C8B-B14F-4D97-AF65-F5344CB8AC3E}">
        <p14:creationId xmlns:p14="http://schemas.microsoft.com/office/powerpoint/2010/main" val="3859628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40</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662436676"/>
              </p:ext>
            </p:extLst>
          </p:nvPr>
        </p:nvGraphicFramePr>
        <p:xfrm>
          <a:off x="948267" y="1704622"/>
          <a:ext cx="7247466" cy="1827248"/>
        </p:xfrm>
        <a:graphic>
          <a:graphicData uri="http://schemas.openxmlformats.org/drawingml/2006/table">
            <a:tbl>
              <a:tblPr>
                <a:tableStyleId>{5C22544A-7EE6-4342-B048-85BDC9FD1C3A}</a:tableStyleId>
              </a:tblPr>
              <a:tblGrid>
                <a:gridCol w="2005997">
                  <a:extLst>
                    <a:ext uri="{9D8B030D-6E8A-4147-A177-3AD203B41FA5}">
                      <a16:colId xmlns:a16="http://schemas.microsoft.com/office/drawing/2014/main" val="770546909"/>
                    </a:ext>
                  </a:extLst>
                </a:gridCol>
                <a:gridCol w="5241469">
                  <a:extLst>
                    <a:ext uri="{9D8B030D-6E8A-4147-A177-3AD203B41FA5}">
                      <a16:colId xmlns:a16="http://schemas.microsoft.com/office/drawing/2014/main" val="3615596532"/>
                    </a:ext>
                  </a:extLst>
                </a:gridCol>
              </a:tblGrid>
              <a:tr h="288550">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538698">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A: 2019 Benefit Year Documentation Examples</a:t>
                      </a:r>
                      <a:endParaRPr lang="en-US" sz="1800" b="0" strike="noStrike" dirty="0">
                        <a:solidFill>
                          <a:schemeClr val="tx1">
                            <a:lumMod val="85000"/>
                            <a:lumOff val="15000"/>
                          </a:schemeClr>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title of Appendix A – ‘2019 Benefit Year Documentation Examples’ to reflect that the guidance and examples provided are applicable to all workpaper documents developed for HHS-RADV</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1508416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41</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17482776"/>
              </p:ext>
            </p:extLst>
          </p:nvPr>
        </p:nvGraphicFramePr>
        <p:xfrm>
          <a:off x="948267" y="1367486"/>
          <a:ext cx="7247466" cy="3012603"/>
        </p:xfrm>
        <a:graphic>
          <a:graphicData uri="http://schemas.openxmlformats.org/drawingml/2006/table">
            <a:tbl>
              <a:tblPr>
                <a:tableStyleId>{5C22544A-7EE6-4342-B048-85BDC9FD1C3A}</a:tableStyleId>
              </a:tblPr>
              <a:tblGrid>
                <a:gridCol w="1617739">
                  <a:extLst>
                    <a:ext uri="{9D8B030D-6E8A-4147-A177-3AD203B41FA5}">
                      <a16:colId xmlns:a16="http://schemas.microsoft.com/office/drawing/2014/main" val="770546909"/>
                    </a:ext>
                  </a:extLst>
                </a:gridCol>
                <a:gridCol w="5629727">
                  <a:extLst>
                    <a:ext uri="{9D8B030D-6E8A-4147-A177-3AD203B41FA5}">
                      <a16:colId xmlns:a16="http://schemas.microsoft.com/office/drawing/2014/main" val="3615596532"/>
                    </a:ext>
                  </a:extLst>
                </a:gridCol>
              </a:tblGrid>
              <a:tr h="278132">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734471">
                <a:tc>
                  <a:txBody>
                    <a:bodyPr/>
                    <a:lstStyle/>
                    <a:p>
                      <a:pPr marL="91440" marR="0" lvl="0">
                        <a:lnSpc>
                          <a:spcPct val="100000"/>
                        </a:lnSpc>
                        <a:spcBef>
                          <a:spcPts val="600"/>
                        </a:spcBef>
                        <a:spcAft>
                          <a:spcPts val="600"/>
                        </a:spcAft>
                      </a:pPr>
                      <a:r>
                        <a:rPr lang="en-US" sz="12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B: Prescription Drug Categories (RXCs) for the 2019 Benefit Year Risk Adjustment Adult Models</a:t>
                      </a:r>
                      <a:endParaRPr lang="en-US" sz="1200" b="0" strike="noStrike" dirty="0">
                        <a:solidFill>
                          <a:schemeClr val="tx1">
                            <a:lumMod val="85000"/>
                            <a:lumOff val="15000"/>
                          </a:schemeClr>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the title to Appendix B – ‘Prescription Drug Categories (RXCs) for 2019 Benefit Year Risk Adjustment Adult Models’. Formerly, Appendix C was titled “Final Diagnosis (RXC-HCC) Pairs for the 2018 Adult Model”</a:t>
                      </a:r>
                    </a:p>
                    <a:p>
                      <a:pPr marL="274320" marR="0" indent="-274320" algn="l">
                        <a:lnSpc>
                          <a:spcPct val="100000"/>
                        </a:lnSpc>
                        <a:spcBef>
                          <a:spcPts val="600"/>
                        </a:spcBef>
                        <a:spcAft>
                          <a:spcPts val="600"/>
                        </a:spcAft>
                        <a:buFont typeface="Arial" panose="020B060402020202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The following updates were made to Table 42: In alignment with the 2019 Benefit Year HHS-Developed RA Model Algorithm DIY Software Table </a:t>
                      </a:r>
                      <a:r>
                        <a:rPr lang="en-US" sz="1200" strike="noStrike" kern="1200" dirty="0" err="1">
                          <a:solidFill>
                            <a:srgbClr val="FF0000"/>
                          </a:solidFill>
                          <a:effectLst/>
                          <a:latin typeface="Arial" panose="020B0604020202020204" pitchFamily="34" charset="0"/>
                          <a:ea typeface="+mn-ea"/>
                          <a:cs typeface="Arial" panose="020B0604020202020204" pitchFamily="34" charset="0"/>
                        </a:rPr>
                        <a:t>u</a:t>
                      </a:r>
                      <a:r>
                        <a:rPr lang="en-US" sz="1200" strike="sngStrike" kern="1200" dirty="0" err="1">
                          <a:solidFill>
                            <a:srgbClr val="FF0000"/>
                          </a:solidFill>
                          <a:effectLst/>
                          <a:latin typeface="Arial" panose="020B0604020202020204" pitchFamily="34" charset="0"/>
                          <a:ea typeface="+mn-ea"/>
                          <a:cs typeface="Arial" panose="020B0604020202020204" pitchFamily="34" charset="0"/>
                        </a:rPr>
                        <a:t>U</a:t>
                      </a:r>
                      <a:r>
                        <a:rPr lang="en-US" sz="1200" kern="1200" dirty="0" err="1">
                          <a:solidFill>
                            <a:schemeClr val="tx1">
                              <a:lumMod val="85000"/>
                              <a:lumOff val="15000"/>
                            </a:schemeClr>
                          </a:solidFill>
                          <a:effectLst/>
                          <a:latin typeface="Arial" panose="020B0604020202020204" pitchFamily="34" charset="0"/>
                          <a:ea typeface="+mn-ea"/>
                          <a:cs typeface="Arial" panose="020B0604020202020204" pitchFamily="34" charset="0"/>
                        </a:rPr>
                        <a:t>pdates</a:t>
                      </a: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 RXC 6a becomes RXC 6 (Anti-Diabetic agents except Insulin &amp; Metformin); RXC 6b becomes RXC 7 (Insulin); RXC 7 becomes RXC 8 (Multiple Sclerosis Agents); RXC 8 become RXC 9 (Immune Suppressants and Immunomodulators); RXC 9 becomes RXC 10 (Cystic Fibrosis Agents)</a:t>
                      </a:r>
                    </a:p>
                    <a:p>
                      <a:pPr marL="274320" marR="0" indent="-274320" algn="l">
                        <a:lnSpc>
                          <a:spcPct val="100000"/>
                        </a:lnSpc>
                        <a:spcBef>
                          <a:spcPts val="600"/>
                        </a:spcBef>
                        <a:spcAft>
                          <a:spcPts val="600"/>
                        </a:spcAft>
                        <a:buFont typeface="Arial" panose="020B0604020202020204" pitchFamily="34" charset="0"/>
                        <a:buChar char="•"/>
                      </a:pPr>
                      <a:r>
                        <a:rPr lang="en-US" sz="1200" kern="1200" dirty="0">
                          <a:solidFill>
                            <a:schemeClr val="tx1">
                              <a:lumMod val="85000"/>
                              <a:lumOff val="15000"/>
                            </a:schemeClr>
                          </a:solidFill>
                          <a:effectLst/>
                          <a:latin typeface="Arial" panose="020B0604020202020204" pitchFamily="34" charset="0"/>
                          <a:ea typeface="+mn-ea"/>
                          <a:cs typeface="Arial" panose="020B0604020202020204" pitchFamily="34" charset="0"/>
                        </a:rPr>
                        <a:t>Removed “RXC 11 and RXC 12”. RXC 11 and RXC 12, the two (2) severity-only RXCs, were removed beginning with the 2019 benefit year adult RA models per the 2019 Payment Notice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057786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42</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2050840388"/>
              </p:ext>
            </p:extLst>
          </p:nvPr>
        </p:nvGraphicFramePr>
        <p:xfrm>
          <a:off x="936978" y="1424247"/>
          <a:ext cx="7236177" cy="2948940"/>
        </p:xfrm>
        <a:graphic>
          <a:graphicData uri="http://schemas.openxmlformats.org/drawingml/2006/table">
            <a:tbl>
              <a:tblPr>
                <a:tableStyleId>{5C22544A-7EE6-4342-B048-85BDC9FD1C3A}</a:tableStyleId>
              </a:tblPr>
              <a:tblGrid>
                <a:gridCol w="1615219">
                  <a:extLst>
                    <a:ext uri="{9D8B030D-6E8A-4147-A177-3AD203B41FA5}">
                      <a16:colId xmlns:a16="http://schemas.microsoft.com/office/drawing/2014/main" val="770546909"/>
                    </a:ext>
                  </a:extLst>
                </a:gridCol>
                <a:gridCol w="5620958">
                  <a:extLst>
                    <a:ext uri="{9D8B030D-6E8A-4147-A177-3AD203B41FA5}">
                      <a16:colId xmlns:a16="http://schemas.microsoft.com/office/drawing/2014/main" val="3615596532"/>
                    </a:ext>
                  </a:extLst>
                </a:gridCol>
              </a:tblGrid>
              <a:tr h="287938">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661002">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C: Lifelong Permanent Conditions</a:t>
                      </a:r>
                      <a:endParaRPr lang="en-US" sz="1500" b="0" strike="noStrike" dirty="0">
                        <a:solidFill>
                          <a:schemeClr val="tx1">
                            <a:lumMod val="85000"/>
                            <a:lumOff val="15000"/>
                          </a:schemeClr>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Streamlined verbiage contained in and updated the format of Figure N: Abstraction of Lifelong Permanent Conditions decision tree</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Table 43 to include a new condition: HCC 113 (Cerebral Palsy, Except Quadriplegic)</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examples to reflect current, ‘Lifelong Permanent Conditions’ list</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Moved link and content from former Appendix D – ICD-10-CM Official Guidelines for Coding and Reporting to Appendix C</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1153134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43</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175048775"/>
              </p:ext>
            </p:extLst>
          </p:nvPr>
        </p:nvGraphicFramePr>
        <p:xfrm>
          <a:off x="936978" y="1363772"/>
          <a:ext cx="7270044" cy="3400988"/>
        </p:xfrm>
        <a:graphic>
          <a:graphicData uri="http://schemas.openxmlformats.org/drawingml/2006/table">
            <a:tbl>
              <a:tblPr>
                <a:tableStyleId>{5C22544A-7EE6-4342-B048-85BDC9FD1C3A}</a:tableStyleId>
              </a:tblPr>
              <a:tblGrid>
                <a:gridCol w="1622779">
                  <a:extLst>
                    <a:ext uri="{9D8B030D-6E8A-4147-A177-3AD203B41FA5}">
                      <a16:colId xmlns:a16="http://schemas.microsoft.com/office/drawing/2014/main" val="770546909"/>
                    </a:ext>
                  </a:extLst>
                </a:gridCol>
                <a:gridCol w="5647265">
                  <a:extLst>
                    <a:ext uri="{9D8B030D-6E8A-4147-A177-3AD203B41FA5}">
                      <a16:colId xmlns:a16="http://schemas.microsoft.com/office/drawing/2014/main" val="3615596532"/>
                    </a:ext>
                  </a:extLst>
                </a:gridCol>
              </a:tblGrid>
              <a:tr h="276788">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971800">
                <a:tc>
                  <a:txBody>
                    <a:bodyPr/>
                    <a:lstStyle/>
                    <a:p>
                      <a:pPr marL="91440" marR="0" lvl="0">
                        <a:lnSpc>
                          <a:spcPct val="100000"/>
                        </a:lnSpc>
                        <a:spcBef>
                          <a:spcPts val="600"/>
                        </a:spcBef>
                        <a:spcAft>
                          <a:spcPts val="600"/>
                        </a:spcAft>
                      </a:pPr>
                      <a:r>
                        <a:rPr lang="en-US" sz="15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D: Additional Considerations for Coders</a:t>
                      </a:r>
                      <a:endParaRPr lang="en-US" sz="1500" b="0" strike="noStrike" dirty="0">
                        <a:solidFill>
                          <a:schemeClr val="tx1">
                            <a:lumMod val="85000"/>
                            <a:lumOff val="15000"/>
                          </a:schemeClr>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Updated the title and converted the former Appendix F – ‘Guidance to Coders into Appendix D – Additional Considerations for Coders’</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Added D1 list of Medical Record Requirements</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Added under Acceptable Provider Credentials “Signed By” as an example of an acceptable electronic signature</a:t>
                      </a:r>
                    </a:p>
                    <a:p>
                      <a:pPr marL="274320" marR="0" lvl="0" indent="-274320" algn="l" defTabSz="914400" rtl="0" eaLnBrk="1" latinLnBrk="0" hangingPunct="1">
                        <a:lnSpc>
                          <a:spcPct val="100000"/>
                        </a:lnSpc>
                        <a:spcBef>
                          <a:spcPts val="600"/>
                        </a:spcBef>
                        <a:spcAft>
                          <a:spcPts val="600"/>
                        </a:spcAft>
                        <a:buFont typeface="Arial" panose="020B0604020202020204" pitchFamily="34" charset="0"/>
                        <a:buChar char="•"/>
                      </a:pPr>
                      <a:r>
                        <a:rPr lang="en-US" sz="1500" kern="1200" dirty="0">
                          <a:solidFill>
                            <a:schemeClr val="tx1">
                              <a:lumMod val="85000"/>
                              <a:lumOff val="15000"/>
                            </a:schemeClr>
                          </a:solidFill>
                          <a:effectLst/>
                          <a:latin typeface="Arial" panose="020B0604020202020204" pitchFamily="34" charset="0"/>
                          <a:ea typeface="+mn-ea"/>
                          <a:cs typeface="Arial" panose="020B0604020202020204" pitchFamily="34" charset="0"/>
                        </a:rPr>
                        <a:t>Clarified that CMS accepts electronic point of service medical records without an “electronically signed by” date as an acceptable format for provider signature</a:t>
                      </a:r>
                    </a:p>
                    <a:p>
                      <a:pPr marL="342900" marR="91440" lvl="0" indent="-342900">
                        <a:spcBef>
                          <a:spcPts val="600"/>
                        </a:spcBef>
                        <a:spcAft>
                          <a:spcPts val="600"/>
                        </a:spcAft>
                        <a:buSzPts val="1100"/>
                        <a:buFont typeface="Symbol" panose="05050102010706020507" pitchFamily="18" charset="2"/>
                        <a:buChar char=""/>
                        <a:tabLst>
                          <a:tab pos="215900" algn="l"/>
                        </a:tabLst>
                      </a:pPr>
                      <a:r>
                        <a:rPr lang="en-US" sz="1500" dirty="0">
                          <a:solidFill>
                            <a:srgbClr val="FF0000"/>
                          </a:solidFill>
                          <a:effectLst/>
                          <a:latin typeface="Arial" panose="020B0604020202020204" pitchFamily="34" charset="0"/>
                        </a:rPr>
                        <a:t>Clarified that Non-EDGE Claims (NECs) may not be used to validate cross-year claims</a:t>
                      </a:r>
                      <a:endParaRPr lang="en-US" sz="1500" dirty="0">
                        <a:solidFill>
                          <a:srgbClr val="FF0000"/>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299430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44</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1028553595"/>
              </p:ext>
            </p:extLst>
          </p:nvPr>
        </p:nvGraphicFramePr>
        <p:xfrm>
          <a:off x="959556" y="1693334"/>
          <a:ext cx="7247466" cy="1851378"/>
        </p:xfrm>
        <a:graphic>
          <a:graphicData uri="http://schemas.openxmlformats.org/drawingml/2006/table">
            <a:tbl>
              <a:tblPr>
                <a:tableStyleId>{5C22544A-7EE6-4342-B048-85BDC9FD1C3A}</a:tableStyleId>
              </a:tblPr>
              <a:tblGrid>
                <a:gridCol w="1805627">
                  <a:extLst>
                    <a:ext uri="{9D8B030D-6E8A-4147-A177-3AD203B41FA5}">
                      <a16:colId xmlns:a16="http://schemas.microsoft.com/office/drawing/2014/main" val="770546909"/>
                    </a:ext>
                  </a:extLst>
                </a:gridCol>
                <a:gridCol w="5441839">
                  <a:extLst>
                    <a:ext uri="{9D8B030D-6E8A-4147-A177-3AD203B41FA5}">
                      <a16:colId xmlns:a16="http://schemas.microsoft.com/office/drawing/2014/main" val="3615596532"/>
                    </a:ext>
                  </a:extLst>
                </a:gridCol>
              </a:tblGrid>
              <a:tr h="300048">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1551330">
                <a:tc>
                  <a:txBody>
                    <a:bodyPr/>
                    <a:lstStyle/>
                    <a:p>
                      <a:pPr marL="91440" marR="0" lvl="0">
                        <a:lnSpc>
                          <a:spcPct val="100000"/>
                        </a:lnSpc>
                        <a:spcBef>
                          <a:spcPts val="600"/>
                        </a:spcBef>
                        <a:spcAft>
                          <a:spcPts val="600"/>
                        </a:spcAft>
                      </a:pPr>
                      <a:r>
                        <a:rPr lang="en-US" sz="18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E: Examples of Applying HHS-HCC Hierarchies</a:t>
                      </a:r>
                      <a:endParaRPr lang="en-US" sz="1800" b="0" strike="noStrike" dirty="0">
                        <a:solidFill>
                          <a:schemeClr val="tx1">
                            <a:lumMod val="85000"/>
                            <a:lumOff val="15000"/>
                          </a:schemeClr>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a:lnSpc>
                          <a:spcPct val="100000"/>
                        </a:lnSpc>
                        <a:spcBef>
                          <a:spcPts val="600"/>
                        </a:spcBef>
                        <a:spcAft>
                          <a:spcPts val="600"/>
                        </a:spcAft>
                        <a:buFont typeface="Arial" panose="020B0604020202020204" pitchFamily="34" charset="0"/>
                        <a:buChar char="•"/>
                      </a:pPr>
                      <a:r>
                        <a:rPr lang="en-US" sz="1800" kern="1200" dirty="0">
                          <a:solidFill>
                            <a:schemeClr val="tx1">
                              <a:lumMod val="85000"/>
                              <a:lumOff val="15000"/>
                            </a:schemeClr>
                          </a:solidFill>
                          <a:effectLst/>
                          <a:latin typeface="Arial" panose="020B0604020202020204" pitchFamily="34" charset="0"/>
                          <a:ea typeface="+mn-ea"/>
                          <a:cs typeface="Arial" panose="020B0604020202020204" pitchFamily="34" charset="0"/>
                        </a:rPr>
                        <a:t>Added example describing the revised HCC grouping methodology where a different HCC is discovered, but because they are in the same HCC group, the newly discovered HCC does not impact the failure rate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570301"/>
                  </a:ext>
                </a:extLst>
              </a:tr>
            </a:tbl>
          </a:graphicData>
        </a:graphic>
      </p:graphicFrame>
    </p:spTree>
    <p:extLst>
      <p:ext uri="{BB962C8B-B14F-4D97-AF65-F5344CB8AC3E}">
        <p14:creationId xmlns:p14="http://schemas.microsoft.com/office/powerpoint/2010/main" val="398903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Benefit Year HHS-RADV </a:t>
            </a:r>
            <a:br>
              <a:rPr lang="en-US" dirty="0"/>
            </a:br>
            <a:r>
              <a:rPr lang="en-US" dirty="0"/>
              <a:t>Protocols Updates </a:t>
            </a:r>
            <a:r>
              <a:rPr lang="en-US" sz="1500" dirty="0"/>
              <a:t>(continued)</a:t>
            </a:r>
          </a:p>
        </p:txBody>
      </p:sp>
      <p:sp>
        <p:nvSpPr>
          <p:cNvPr id="4" name="Slide Number Placeholder 3"/>
          <p:cNvSpPr>
            <a:spLocks noGrp="1"/>
          </p:cNvSpPr>
          <p:nvPr>
            <p:ph type="sldNum" sz="quarter" idx="14"/>
          </p:nvPr>
        </p:nvSpPr>
        <p:spPr/>
        <p:txBody>
          <a:bodyPr/>
          <a:lstStyle/>
          <a:p>
            <a:fld id="{F5F378B0-41BB-4CD7-A5CB-1F340C797645}" type="slidenum">
              <a:rPr lang="en-US" smtClean="0"/>
              <a:pPr/>
              <a:t>45</a:t>
            </a:fld>
            <a:endParaRPr lang="en-US" dirty="0"/>
          </a:p>
        </p:txBody>
      </p:sp>
      <p:graphicFrame>
        <p:nvGraphicFramePr>
          <p:cNvPr id="6" name="Table 5">
            <a:extLst>
              <a:ext uri="{FF2B5EF4-FFF2-40B4-BE49-F238E27FC236}">
                <a16:creationId xmlns:a16="http://schemas.microsoft.com/office/drawing/2014/main" id="{3FCEDB23-DF84-4B4A-BC2A-C279D7E6FA26}"/>
              </a:ext>
            </a:extLst>
          </p:cNvPr>
          <p:cNvGraphicFramePr>
            <a:graphicFrameLocks noGrp="1"/>
          </p:cNvGraphicFramePr>
          <p:nvPr>
            <p:extLst>
              <p:ext uri="{D42A27DB-BD31-4B8C-83A1-F6EECF244321}">
                <p14:modId xmlns:p14="http://schemas.microsoft.com/office/powerpoint/2010/main" val="3053084424"/>
              </p:ext>
            </p:extLst>
          </p:nvPr>
        </p:nvGraphicFramePr>
        <p:xfrm>
          <a:off x="936977" y="1657350"/>
          <a:ext cx="7281333" cy="2468881"/>
        </p:xfrm>
        <a:graphic>
          <a:graphicData uri="http://schemas.openxmlformats.org/drawingml/2006/table">
            <a:tbl>
              <a:tblPr>
                <a:tableStyleId>{5C22544A-7EE6-4342-B048-85BDC9FD1C3A}</a:tableStyleId>
              </a:tblPr>
              <a:tblGrid>
                <a:gridCol w="2101883">
                  <a:extLst>
                    <a:ext uri="{9D8B030D-6E8A-4147-A177-3AD203B41FA5}">
                      <a16:colId xmlns:a16="http://schemas.microsoft.com/office/drawing/2014/main" val="770546909"/>
                    </a:ext>
                  </a:extLst>
                </a:gridCol>
                <a:gridCol w="5179450">
                  <a:extLst>
                    <a:ext uri="{9D8B030D-6E8A-4147-A177-3AD203B41FA5}">
                      <a16:colId xmlns:a16="http://schemas.microsoft.com/office/drawing/2014/main" val="3615596532"/>
                    </a:ext>
                  </a:extLst>
                </a:gridCol>
              </a:tblGrid>
              <a:tr h="289622">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Section</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0"/>
                        </a:spcBef>
                        <a:spcAft>
                          <a:spcPts val="0"/>
                        </a:spcAft>
                      </a:pPr>
                      <a:r>
                        <a:rPr lang="en-US" sz="1500" b="1" dirty="0">
                          <a:solidFill>
                            <a:schemeClr val="tx1">
                              <a:lumMod val="85000"/>
                              <a:lumOff val="15000"/>
                            </a:schemeClr>
                          </a:solidFill>
                          <a:effectLst/>
                          <a:latin typeface="Arial" panose="020B0604020202020204" pitchFamily="34" charset="0"/>
                          <a:cs typeface="Arial" panose="020B0604020202020204" pitchFamily="34" charset="0"/>
                        </a:rPr>
                        <a:t>Update</a:t>
                      </a:r>
                      <a:endParaRPr lang="en-US" sz="15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828" marR="408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34866"/>
                  </a:ext>
                </a:extLst>
              </a:tr>
              <a:tr h="2179259">
                <a:tc>
                  <a:txBody>
                    <a:bodyPr/>
                    <a:lstStyle/>
                    <a:p>
                      <a:pPr marL="91440" marR="0" lvl="0">
                        <a:lnSpc>
                          <a:spcPct val="100000"/>
                        </a:lnSpc>
                        <a:spcBef>
                          <a:spcPts val="600"/>
                        </a:spcBef>
                        <a:spcAft>
                          <a:spcPts val="600"/>
                        </a:spcAft>
                      </a:pPr>
                      <a:r>
                        <a:rPr lang="en-US" sz="1700" b="0" strike="noStrike"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Appendix F: HHS-RADV Super HCCs and Corresponding Single HCCs for 2019 Benefit Year HHS-RADV (All HCCs)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Bef>
                          <a:spcPts val="1200"/>
                        </a:spcBef>
                        <a:spcAft>
                          <a:spcPts val="600"/>
                        </a:spcAft>
                        <a:buFont typeface="Arial" panose="020B0604020202020204" pitchFamily="34" charset="0"/>
                        <a:buChar char="•"/>
                      </a:pPr>
                      <a:r>
                        <a:rPr lang="en-US" sz="1700" kern="1200" dirty="0">
                          <a:solidFill>
                            <a:schemeClr val="tx1">
                              <a:lumMod val="85000"/>
                              <a:lumOff val="15000"/>
                            </a:schemeClr>
                          </a:solidFill>
                          <a:effectLst/>
                          <a:latin typeface="Arial" panose="020B0604020202020204" pitchFamily="34" charset="0"/>
                          <a:ea typeface="+mn-ea"/>
                          <a:cs typeface="Arial" panose="020B0604020202020204" pitchFamily="34" charset="0"/>
                        </a:rPr>
                        <a:t>Revised Appendix F to outline a list of all 2019 HHS-RADV Super HCCs, including single HCCs that do not share a coefficient estimation group</a:t>
                      </a:r>
                    </a:p>
                    <a:p>
                      <a:pPr marL="342900" lvl="0" indent="-342900">
                        <a:spcBef>
                          <a:spcPts val="600"/>
                        </a:spcBef>
                        <a:spcAft>
                          <a:spcPts val="600"/>
                        </a:spcAft>
                        <a:buFont typeface="Arial" panose="020B0604020202020204" pitchFamily="34" charset="0"/>
                        <a:buChar char="•"/>
                      </a:pPr>
                      <a:r>
                        <a:rPr lang="en-US" sz="1700" kern="1200" dirty="0">
                          <a:solidFill>
                            <a:schemeClr val="tx1">
                              <a:lumMod val="85000"/>
                              <a:lumOff val="15000"/>
                            </a:schemeClr>
                          </a:solidFill>
                          <a:effectLst/>
                          <a:latin typeface="Arial" panose="020B0604020202020204" pitchFamily="34" charset="0"/>
                          <a:ea typeface="+mn-ea"/>
                          <a:cs typeface="Arial" panose="020B0604020202020204" pitchFamily="34" charset="0"/>
                        </a:rPr>
                        <a:t>Removed Error Estimation calculation details </a:t>
                      </a:r>
                      <a:r>
                        <a:rPr lang="en-US" sz="1700" kern="1200" dirty="0">
                          <a:solidFill>
                            <a:srgbClr val="FF0000"/>
                          </a:solidFill>
                          <a:effectLst/>
                          <a:latin typeface="Arial" panose="020B0604020202020204" pitchFamily="34" charset="0"/>
                          <a:ea typeface="+mn-ea"/>
                          <a:cs typeface="Arial" panose="020B0604020202020204" pitchFamily="34" charset="0"/>
                        </a:rPr>
                        <a:t>previously in Appendix F</a:t>
                      </a:r>
                      <a:r>
                        <a:rPr lang="en-US" sz="1700" kern="1200" dirty="0">
                          <a:solidFill>
                            <a:srgbClr val="159315"/>
                          </a:solidFill>
                          <a:effectLst/>
                          <a:latin typeface="Arial" panose="020B0604020202020204" pitchFamily="34" charset="0"/>
                          <a:ea typeface="+mn-ea"/>
                          <a:cs typeface="Arial" panose="020B0604020202020204" pitchFamily="34" charset="0"/>
                        </a:rPr>
                        <a:t> </a:t>
                      </a:r>
                      <a:r>
                        <a:rPr lang="en-US" sz="1700" kern="1200" dirty="0">
                          <a:solidFill>
                            <a:schemeClr val="tx1">
                              <a:lumMod val="85000"/>
                              <a:lumOff val="15000"/>
                            </a:schemeClr>
                          </a:solidFill>
                          <a:effectLst/>
                          <a:latin typeface="Arial" panose="020B0604020202020204" pitchFamily="34" charset="0"/>
                          <a:ea typeface="+mn-ea"/>
                          <a:cs typeface="Arial" panose="020B0604020202020204" pitchFamily="34" charset="0"/>
                        </a:rPr>
                        <a:t>and integrated into Section 11.3.4 – Illustration of the Pairwise and Error Estimation Processes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498054"/>
                  </a:ext>
                </a:extLst>
              </a:tr>
            </a:tbl>
          </a:graphicData>
        </a:graphic>
      </p:graphicFrame>
    </p:spTree>
    <p:extLst>
      <p:ext uri="{BB962C8B-B14F-4D97-AF65-F5344CB8AC3E}">
        <p14:creationId xmlns:p14="http://schemas.microsoft.com/office/powerpoint/2010/main" val="1844686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p:txBody>
          <a:bodyPr/>
          <a:lstStyle/>
          <a:p>
            <a:r>
              <a:rPr lang="en-US" dirty="0"/>
              <a:t>Q&amp;A</a:t>
            </a:r>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46</a:t>
            </a:fld>
            <a:endParaRPr lang="en-US" dirty="0"/>
          </a:p>
        </p:txBody>
      </p:sp>
    </p:spTree>
    <p:extLst>
      <p:ext uri="{BB962C8B-B14F-4D97-AF65-F5344CB8AC3E}">
        <p14:creationId xmlns:p14="http://schemas.microsoft.com/office/powerpoint/2010/main" val="2489113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73CFABB-4F41-A742-AE04-699B0DE2FBC1}"/>
              </a:ext>
            </a:extLst>
          </p:cNvPr>
          <p:cNvSpPr>
            <a:spLocks noGrp="1"/>
          </p:cNvSpPr>
          <p:nvPr>
            <p:ph type="body" sz="quarter" idx="11"/>
          </p:nvPr>
        </p:nvSpPr>
        <p:spPr>
          <a:xfrm>
            <a:off x="626269" y="1346148"/>
            <a:ext cx="7891463" cy="3056246"/>
          </a:xfrm>
        </p:spPr>
        <p:txBody>
          <a:bodyPr>
            <a:normAutofit/>
          </a:bodyPr>
          <a:lstStyle/>
          <a:p>
            <a:pPr>
              <a:lnSpc>
                <a:spcPct val="100000"/>
              </a:lnSpc>
              <a:spcBef>
                <a:spcPts val="600"/>
              </a:spcBef>
            </a:pPr>
            <a:r>
              <a:rPr lang="en-US" sz="2400" dirty="0"/>
              <a:t>To ask a question</a:t>
            </a:r>
          </a:p>
          <a:p>
            <a:pPr lvl="1">
              <a:lnSpc>
                <a:spcPct val="100000"/>
              </a:lnSpc>
              <a:spcBef>
                <a:spcPts val="600"/>
              </a:spcBef>
              <a:buFont typeface="Calibri" panose="020F0502020204030204" pitchFamily="34" charset="0"/>
              <a:buChar char="‒"/>
            </a:pPr>
            <a:r>
              <a:rPr lang="en-US" sz="2200" dirty="0">
                <a:latin typeface="Arial" panose="020B0604020202020204" pitchFamily="34" charset="0"/>
                <a:cs typeface="Arial" panose="020B0604020202020204" pitchFamily="34" charset="0"/>
              </a:rPr>
              <a:t>Type into the Q&amp;A panel on the lower, right-hand side of your screen</a:t>
            </a:r>
          </a:p>
          <a:p>
            <a:pPr lvl="1">
              <a:lnSpc>
                <a:spcPct val="100000"/>
              </a:lnSpc>
              <a:spcBef>
                <a:spcPts val="600"/>
              </a:spcBef>
              <a:buFont typeface="Calibri" panose="020F0502020204030204" pitchFamily="34" charset="0"/>
              <a:buChar char="‒"/>
            </a:pPr>
            <a:r>
              <a:rPr lang="en-US" sz="2200" dirty="0">
                <a:latin typeface="Arial" panose="020B0604020202020204" pitchFamily="34" charset="0"/>
                <a:cs typeface="Arial" panose="020B0604020202020204" pitchFamily="34" charset="0"/>
              </a:rPr>
              <a:t>Hit the Send button to submit your question to CMS</a:t>
            </a:r>
          </a:p>
          <a:p>
            <a:pPr>
              <a:lnSpc>
                <a:spcPct val="100000"/>
              </a:lnSpc>
              <a:spcBef>
                <a:spcPts val="600"/>
              </a:spcBef>
            </a:pPr>
            <a:r>
              <a:rPr lang="en-US" sz="2400" dirty="0"/>
              <a:t>Please email additional questions to the CMS RADV team at </a:t>
            </a:r>
            <a:r>
              <a:rPr lang="en-US" sz="2400" dirty="0">
                <a:hlinkClick r:id="rId3"/>
              </a:rPr>
              <a:t>CCIIOACARADataValidation@cms.hhs.gov</a:t>
            </a:r>
            <a:r>
              <a:rPr lang="en-US" sz="2400" dirty="0"/>
              <a:t>  </a:t>
            </a:r>
          </a:p>
          <a:p>
            <a:pPr>
              <a:lnSpc>
                <a:spcPct val="100000"/>
              </a:lnSpc>
              <a:spcBef>
                <a:spcPts val="600"/>
              </a:spcBef>
            </a:pPr>
            <a:endParaRPr lang="en-US" sz="1600" dirty="0"/>
          </a:p>
          <a:p>
            <a:pPr>
              <a:lnSpc>
                <a:spcPct val="100000"/>
              </a:lnSpc>
              <a:spcBef>
                <a:spcPts val="600"/>
              </a:spcBef>
            </a:pPr>
            <a:endParaRPr lang="en-US" sz="16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47</a:t>
            </a:fld>
            <a:endParaRPr lang="en-US" dirty="0"/>
          </a:p>
        </p:txBody>
      </p:sp>
    </p:spTree>
    <p:extLst>
      <p:ext uri="{BB962C8B-B14F-4D97-AF65-F5344CB8AC3E}">
        <p14:creationId xmlns:p14="http://schemas.microsoft.com/office/powerpoint/2010/main" val="680244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p:txBody>
          <a:bodyPr/>
          <a:lstStyle/>
          <a:p>
            <a:r>
              <a:rPr lang="en-US" dirty="0"/>
              <a:t>Resources</a:t>
            </a:r>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48</a:t>
            </a:fld>
            <a:endParaRPr lang="en-US" dirty="0"/>
          </a:p>
        </p:txBody>
      </p:sp>
    </p:spTree>
    <p:extLst>
      <p:ext uri="{BB962C8B-B14F-4D97-AF65-F5344CB8AC3E}">
        <p14:creationId xmlns:p14="http://schemas.microsoft.com/office/powerpoint/2010/main" val="3473620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normAutofit/>
          </a:bodyPr>
          <a:lstStyle/>
          <a:p>
            <a:r>
              <a:rPr lang="en-US" sz="2400" dirty="0"/>
              <a:t>Locating HHS-RADV Documents in REGTAP</a:t>
            </a:r>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49</a:t>
            </a:fld>
            <a:endParaRPr lang="en-US" dirty="0"/>
          </a:p>
        </p:txBody>
      </p:sp>
      <p:sp>
        <p:nvSpPr>
          <p:cNvPr id="7" name="Content Placeholder 1">
            <a:extLst>
              <a:ext uri="{FF2B5EF4-FFF2-40B4-BE49-F238E27FC236}">
                <a16:creationId xmlns:a16="http://schemas.microsoft.com/office/drawing/2014/main" id="{96621725-9937-4535-94DE-0AEF157B1CDB}"/>
              </a:ext>
            </a:extLst>
          </p:cNvPr>
          <p:cNvSpPr txBox="1">
            <a:spLocks/>
          </p:cNvSpPr>
          <p:nvPr/>
        </p:nvSpPr>
        <p:spPr>
          <a:xfrm>
            <a:off x="628650" y="1089887"/>
            <a:ext cx="7499350" cy="151227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1800" dirty="0">
                <a:latin typeface="Arial" panose="020B0604020202020204" pitchFamily="34" charset="0"/>
                <a:cs typeface="Arial" panose="020B0604020202020204" pitchFamily="34" charset="0"/>
              </a:rPr>
              <a:t>Stakeholders can access additional documents in the REGTAP library at </a:t>
            </a:r>
            <a:r>
              <a:rPr lang="en-US" sz="1800" dirty="0">
                <a:latin typeface="Arial" panose="020B0604020202020204" pitchFamily="34" charset="0"/>
                <a:cs typeface="Arial" panose="020B0604020202020204" pitchFamily="34" charset="0"/>
                <a:hlinkClick r:id="rId2"/>
              </a:rPr>
              <a:t>https://www.REGTAP.info</a:t>
            </a:r>
            <a:r>
              <a:rPr lang="en-US" sz="1800" dirty="0">
                <a:latin typeface="Arial" panose="020B0604020202020204" pitchFamily="34" charset="0"/>
                <a:cs typeface="Arial" panose="020B0604020202020204" pitchFamily="34" charset="0"/>
              </a:rPr>
              <a:t> </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Under Program Area, select </a:t>
            </a:r>
            <a:r>
              <a:rPr lang="en-US" sz="1600" b="1" dirty="0">
                <a:latin typeface="Arial" panose="020B0604020202020204" pitchFamily="34" charset="0"/>
                <a:cs typeface="Arial" panose="020B0604020202020204" pitchFamily="34" charset="0"/>
              </a:rPr>
              <a:t>HHS Risk Adjustment Data Validation (HHS-RADV</a:t>
            </a:r>
            <a:r>
              <a:rPr lang="en-US" sz="1600" dirty="0">
                <a:latin typeface="Arial" panose="020B0604020202020204" pitchFamily="34" charset="0"/>
                <a:cs typeface="Arial" panose="020B0604020202020204" pitchFamily="34" charset="0"/>
              </a:rPr>
              <a:t>)</a:t>
            </a:r>
          </a:p>
        </p:txBody>
      </p:sp>
      <p:pic>
        <p:nvPicPr>
          <p:cNvPr id="8" name="Picture 7" descr="This image displays the REGTAP Library page with a drop down displaying all of the available program areas. A red arrow is pointing to HHS Risk Adjustment Data Validation.">
            <a:extLst>
              <a:ext uri="{FF2B5EF4-FFF2-40B4-BE49-F238E27FC236}">
                <a16:creationId xmlns:a16="http://schemas.microsoft.com/office/drawing/2014/main" id="{EDEBEA45-AFB3-4DFF-B003-6F2E177BB4C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231206" y="2227161"/>
            <a:ext cx="4116958" cy="2608957"/>
          </a:xfrm>
          <a:prstGeom prst="rect">
            <a:avLst/>
          </a:prstGeom>
        </p:spPr>
      </p:pic>
    </p:spTree>
    <p:extLst>
      <p:ext uri="{BB962C8B-B14F-4D97-AF65-F5344CB8AC3E}">
        <p14:creationId xmlns:p14="http://schemas.microsoft.com/office/powerpoint/2010/main" val="320798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Session Guidelines </a:t>
            </a:r>
            <a:r>
              <a:rPr lang="en-US" sz="2000" dirty="0"/>
              <a:t>(continued)</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a:t>
            </a:fld>
            <a:endParaRPr lang="en-US" dirty="0"/>
          </a:p>
        </p:txBody>
      </p:sp>
      <p:sp>
        <p:nvSpPr>
          <p:cNvPr id="5" name="Content Placeholder 2">
            <a:extLst>
              <a:ext uri="{FF2B5EF4-FFF2-40B4-BE49-F238E27FC236}">
                <a16:creationId xmlns:a16="http://schemas.microsoft.com/office/drawing/2014/main" id="{14CB760B-FF49-4E24-9CE0-86DDDB69A82E}"/>
              </a:ext>
            </a:extLst>
          </p:cNvPr>
          <p:cNvSpPr txBox="1">
            <a:spLocks/>
          </p:cNvSpPr>
          <p:nvPr/>
        </p:nvSpPr>
        <p:spPr>
          <a:xfrm>
            <a:off x="628650" y="1079107"/>
            <a:ext cx="7829550" cy="418447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2000" dirty="0">
                <a:latin typeface="Arial" panose="020B0604020202020204" pitchFamily="34" charset="0"/>
                <a:cs typeface="Arial" panose="020B0604020202020204" pitchFamily="34" charset="0"/>
              </a:rPr>
              <a:t>To submit a question during today’s webinar</a:t>
            </a:r>
          </a:p>
          <a:p>
            <a:pPr marL="800100" lvl="1" indent="-34290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Type into the Q&amp;A panel on the lower, right-hand side of your screen</a:t>
            </a:r>
          </a:p>
          <a:p>
            <a:pPr marL="800100" lvl="1" indent="-34290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Hit the Send button to submit your question to CMS</a:t>
            </a:r>
          </a:p>
          <a:p>
            <a:pPr>
              <a:lnSpc>
                <a:spcPct val="100000"/>
              </a:lnSpc>
              <a:spcBef>
                <a:spcPts val="600"/>
              </a:spcBef>
            </a:pPr>
            <a:r>
              <a:rPr lang="en-US" sz="2000" dirty="0">
                <a:latin typeface="Arial" panose="020B0604020202020204" pitchFamily="34" charset="0"/>
                <a:cs typeface="Arial" panose="020B0604020202020204" pitchFamily="34" charset="0"/>
              </a:rPr>
              <a:t>Please email additional content questions to</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CCIIOACARADataValidation@cms.hhs.gov</a:t>
            </a:r>
            <a:r>
              <a:rPr lang="en-US" sz="2000" dirty="0">
                <a:latin typeface="Arial" panose="020B0604020202020204" pitchFamily="34" charset="0"/>
                <a:cs typeface="Arial" panose="020B0604020202020204" pitchFamily="34" charset="0"/>
              </a:rPr>
              <a:t> </a:t>
            </a:r>
            <a:endParaRPr lang="en-US" sz="2000" dirty="0">
              <a:solidFill>
                <a:prstClr val="black"/>
              </a:solidFill>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2000" dirty="0">
                <a:latin typeface="Arial" panose="020B0604020202020204" pitchFamily="34" charset="0"/>
                <a:cs typeface="Arial" panose="020B0604020202020204" pitchFamily="34" charset="0"/>
              </a:rPr>
              <a:t>For questions regarding logistics and registration, please contact the Registrar at </a:t>
            </a:r>
            <a:r>
              <a:rPr lang="en-US" sz="2000" dirty="0">
                <a:latin typeface="Arial" panose="020B0604020202020204" pitchFamily="34" charset="0"/>
                <a:cs typeface="Arial" panose="020B0604020202020204" pitchFamily="34" charset="0"/>
                <a:hlinkClick r:id="rId3"/>
              </a:rPr>
              <a:t>registrar@regtap.info</a:t>
            </a:r>
            <a:r>
              <a:rPr lang="en-US" sz="2000" dirty="0">
                <a:latin typeface="Arial" panose="020B0604020202020204" pitchFamily="34" charset="0"/>
                <a:cs typeface="Arial" panose="020B0604020202020204" pitchFamily="34" charset="0"/>
              </a:rPr>
              <a:t> or (800) 257-9520</a:t>
            </a:r>
          </a:p>
        </p:txBody>
      </p:sp>
    </p:spTree>
    <p:extLst>
      <p:ext uri="{BB962C8B-B14F-4D97-AF65-F5344CB8AC3E}">
        <p14:creationId xmlns:p14="http://schemas.microsoft.com/office/powerpoint/2010/main" val="1158882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Upcoming Webinar</a:t>
            </a:r>
            <a:endParaRPr lang="en-US" dirty="0"/>
          </a:p>
        </p:txBody>
      </p:sp>
      <p:graphicFrame>
        <p:nvGraphicFramePr>
          <p:cNvPr id="10" name="Table Placeholder 9" descr="table example">
            <a:extLst>
              <a:ext uri="{FF2B5EF4-FFF2-40B4-BE49-F238E27FC236}">
                <a16:creationId xmlns:a16="http://schemas.microsoft.com/office/drawing/2014/main" id="{58E4EE62-637A-2745-8F5F-7F02D443E0CE}"/>
              </a:ext>
            </a:extLst>
          </p:cNvPr>
          <p:cNvGraphicFramePr>
            <a:graphicFrameLocks noGrp="1"/>
          </p:cNvGraphicFramePr>
          <p:nvPr>
            <p:ph type="tbl" sz="quarter" idx="11"/>
            <p:extLst>
              <p:ext uri="{D42A27DB-BD31-4B8C-83A1-F6EECF244321}">
                <p14:modId xmlns:p14="http://schemas.microsoft.com/office/powerpoint/2010/main" val="1270612851"/>
              </p:ext>
            </p:extLst>
          </p:nvPr>
        </p:nvGraphicFramePr>
        <p:xfrm>
          <a:off x="628649" y="1843742"/>
          <a:ext cx="7886700" cy="1089341"/>
        </p:xfrm>
        <a:graphic>
          <a:graphicData uri="http://schemas.openxmlformats.org/drawingml/2006/table">
            <a:tbl>
              <a:tblPr firstRow="1" bandRow="1">
                <a:tableStyleId>{5C22544A-7EE6-4342-B048-85BDC9FD1C3A}</a:tableStyleId>
              </a:tblPr>
              <a:tblGrid>
                <a:gridCol w="4849284">
                  <a:extLst>
                    <a:ext uri="{9D8B030D-6E8A-4147-A177-3AD203B41FA5}">
                      <a16:colId xmlns:a16="http://schemas.microsoft.com/office/drawing/2014/main" val="273139562"/>
                    </a:ext>
                  </a:extLst>
                </a:gridCol>
                <a:gridCol w="3037416">
                  <a:extLst>
                    <a:ext uri="{9D8B030D-6E8A-4147-A177-3AD203B41FA5}">
                      <a16:colId xmlns:a16="http://schemas.microsoft.com/office/drawing/2014/main" val="977431910"/>
                    </a:ext>
                  </a:extLst>
                </a:gridCol>
              </a:tblGrid>
              <a:tr h="357821">
                <a:tc>
                  <a:txBody>
                    <a:bodyPr/>
                    <a:lstStyle/>
                    <a:p>
                      <a:r>
                        <a:rPr lang="en-US" sz="1600" dirty="0">
                          <a:latin typeface="Arial" panose="020B0604020202020204" pitchFamily="34" charset="0"/>
                          <a:cs typeface="Arial" panose="020B0604020202020204" pitchFamily="34" charset="0"/>
                        </a:rPr>
                        <a:t>Topic</a:t>
                      </a:r>
                    </a:p>
                  </a:txBody>
                  <a:tcPr marL="68580" marR="68580" marT="34290" marB="34290"/>
                </a:tc>
                <a:tc>
                  <a:txBody>
                    <a:bodyPr/>
                    <a:lstStyle/>
                    <a:p>
                      <a:r>
                        <a:rPr lang="en-US" sz="1600" dirty="0">
                          <a:latin typeface="Arial" panose="020B0604020202020204" pitchFamily="34" charset="0"/>
                          <a:cs typeface="Arial" panose="020B0604020202020204" pitchFamily="34" charset="0"/>
                        </a:rPr>
                        <a:t>Date</a:t>
                      </a:r>
                    </a:p>
                  </a:txBody>
                  <a:tcPr marL="68580" marR="68580" marT="34290" marB="34290"/>
                </a:tc>
                <a:extLst>
                  <a:ext uri="{0D108BD9-81ED-4DB2-BD59-A6C34878D82A}">
                    <a16:rowId xmlns:a16="http://schemas.microsoft.com/office/drawing/2014/main" val="2534857822"/>
                  </a:ext>
                </a:extLst>
              </a:tr>
              <a:tr h="35782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2019 Benefit Year HHS-RADV Required Medical and Prescription Drug Category (RXC) XML Data Elements &amp; Interface Control Document (ICD)  </a:t>
                      </a:r>
                      <a:endParaRPr lang="en-US" sz="1600" dirty="0">
                        <a:solidFill>
                          <a:schemeClr val="tx1"/>
                        </a:solidFill>
                        <a:latin typeface="Arial" panose="020B060402020202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6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April 14, 2021</a:t>
                      </a:r>
                    </a:p>
                  </a:txBody>
                  <a:tcPr marL="63506" marR="63506" marT="0" marB="0" anchor="ctr"/>
                </a:tc>
                <a:extLst>
                  <a:ext uri="{0D108BD9-81ED-4DB2-BD59-A6C34878D82A}">
                    <a16:rowId xmlns:a16="http://schemas.microsoft.com/office/drawing/2014/main" val="177314935"/>
                  </a:ext>
                </a:extLst>
              </a:tr>
            </a:tbl>
          </a:graphicData>
        </a:graphic>
      </p:graphicFrame>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50</a:t>
            </a:fld>
            <a:endParaRPr lang="en-US" dirty="0"/>
          </a:p>
        </p:txBody>
      </p:sp>
    </p:spTree>
    <p:extLst>
      <p:ext uri="{BB962C8B-B14F-4D97-AF65-F5344CB8AC3E}">
        <p14:creationId xmlns:p14="http://schemas.microsoft.com/office/powerpoint/2010/main" val="1331341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Coming Soon</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51</a:t>
            </a:fld>
            <a:endParaRPr lang="en-US" dirty="0"/>
          </a:p>
        </p:txBody>
      </p:sp>
      <p:sp>
        <p:nvSpPr>
          <p:cNvPr id="9" name="Content Placeholder 2">
            <a:extLst>
              <a:ext uri="{FF2B5EF4-FFF2-40B4-BE49-F238E27FC236}">
                <a16:creationId xmlns:a16="http://schemas.microsoft.com/office/drawing/2014/main" id="{58F8074E-43B9-433B-B5D6-9A0D7BFD1017}"/>
              </a:ext>
            </a:extLst>
          </p:cNvPr>
          <p:cNvSpPr txBox="1">
            <a:spLocks/>
          </p:cNvSpPr>
          <p:nvPr/>
        </p:nvSpPr>
        <p:spPr>
          <a:xfrm>
            <a:off x="628650" y="1081420"/>
            <a:ext cx="7829550" cy="322811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r>
              <a:rPr lang="en-US" sz="2000" dirty="0">
                <a:latin typeface="Arial" panose="020B0604020202020204" pitchFamily="34" charset="0"/>
                <a:cs typeface="Arial" panose="020B0604020202020204" pitchFamily="34" charset="0"/>
              </a:rPr>
              <a:t>REGTAP Webinars are moving to the Zoom for Government platform ​</a:t>
            </a:r>
          </a:p>
          <a:p>
            <a:pPr lvl="1">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On 4/14/21, HHS-RADV webinars will transition to </a:t>
            </a:r>
            <a:r>
              <a:rPr lang="en-US" dirty="0" err="1">
                <a:latin typeface="Arial" panose="020B0604020202020204" pitchFamily="34" charset="0"/>
                <a:cs typeface="Arial" panose="020B0604020202020204" pitchFamily="34" charset="0"/>
              </a:rPr>
              <a:t>ZoomGov</a:t>
            </a:r>
            <a:r>
              <a:rPr lang="en-US" dirty="0">
                <a:latin typeface="Arial" panose="020B0604020202020204" pitchFamily="34" charset="0"/>
                <a:cs typeface="Arial" panose="020B0604020202020204" pitchFamily="34" charset="0"/>
              </a:rPr>
              <a:t>​</a:t>
            </a:r>
          </a:p>
          <a:p>
            <a:pPr>
              <a:lnSpc>
                <a:spcPct val="100000"/>
              </a:lnSpc>
              <a:spcBef>
                <a:spcPts val="600"/>
              </a:spcBef>
            </a:pPr>
            <a:r>
              <a:rPr lang="en-US" sz="2000" dirty="0" err="1">
                <a:latin typeface="Arial" panose="020B0604020202020204" pitchFamily="34" charset="0"/>
                <a:cs typeface="Arial" panose="020B0604020202020204" pitchFamily="34" charset="0"/>
              </a:rPr>
              <a:t>ZoomGov</a:t>
            </a:r>
            <a:r>
              <a:rPr lang="en-US" sz="2000" dirty="0">
                <a:latin typeface="Arial" panose="020B0604020202020204" pitchFamily="34" charset="0"/>
                <a:cs typeface="Arial" panose="020B0604020202020204" pitchFamily="34" charset="0"/>
              </a:rPr>
              <a:t> Webinar Details:​</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Registration in REGTAP​</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Attendees will receive access emails with a unique attendee link (No PINs)​</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Join through Computer, Mobile App or Telephone​</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Increased ease of use and stability​</a:t>
            </a:r>
          </a:p>
          <a:p>
            <a:pPr lvl="1">
              <a:lnSpc>
                <a:spcPct val="100000"/>
              </a:lnSpc>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REGTAP </a:t>
            </a:r>
            <a:r>
              <a:rPr lang="en-US" sz="1600" dirty="0" err="1">
                <a:latin typeface="Arial" panose="020B0604020202020204" pitchFamily="34" charset="0"/>
                <a:cs typeface="Arial" panose="020B0604020202020204" pitchFamily="34" charset="0"/>
              </a:rPr>
              <a:t>ZoomGov</a:t>
            </a:r>
            <a:r>
              <a:rPr lang="en-US" sz="1600" dirty="0">
                <a:latin typeface="Arial" panose="020B0604020202020204" pitchFamily="34" charset="0"/>
                <a:cs typeface="Arial" panose="020B0604020202020204" pitchFamily="34" charset="0"/>
              </a:rPr>
              <a:t> Job Aid coming soon​</a:t>
            </a:r>
          </a:p>
          <a:p>
            <a:pPr>
              <a:lnSpc>
                <a:spcPct val="100000"/>
              </a:lnSpc>
              <a:spcBef>
                <a:spcPts val="600"/>
              </a:spcBef>
            </a:pPr>
            <a:endParaRPr lang="en-US" sz="20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699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a:xfrm>
            <a:off x="628650" y="175530"/>
            <a:ext cx="7886700" cy="994172"/>
          </a:xfrm>
        </p:spPr>
        <p:txBody>
          <a:bodyPr/>
          <a:lstStyle/>
          <a:p>
            <a:r>
              <a:rPr lang="en-US" sz="3600" dirty="0"/>
              <a:t>Common Acronyms</a:t>
            </a:r>
            <a:endParaRPr lang="en-US" dirty="0"/>
          </a:p>
        </p:txBody>
      </p:sp>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a:xfrm>
            <a:off x="6457950" y="4869656"/>
            <a:ext cx="2057400" cy="273844"/>
          </a:xfrm>
        </p:spPr>
        <p:txBody>
          <a:bodyPr/>
          <a:lstStyle/>
          <a:p>
            <a:fld id="{A8293F48-28FC-5446-B693-64BAD680F382}" type="slidenum">
              <a:rPr lang="en-US" smtClean="0"/>
              <a:pPr/>
              <a:t>52</a:t>
            </a:fld>
            <a:endParaRPr lang="en-US" dirty="0"/>
          </a:p>
        </p:txBody>
      </p:sp>
      <p:graphicFrame>
        <p:nvGraphicFramePr>
          <p:cNvPr id="9" name="Table Placeholder 4">
            <a:extLst>
              <a:ext uri="{FF2B5EF4-FFF2-40B4-BE49-F238E27FC236}">
                <a16:creationId xmlns:a16="http://schemas.microsoft.com/office/drawing/2014/main" id="{35E88B7E-17CA-4097-A8EF-2FA17198FDC2}"/>
              </a:ext>
            </a:extLst>
          </p:cNvPr>
          <p:cNvGraphicFramePr>
            <a:graphicFrameLocks/>
          </p:cNvGraphicFramePr>
          <p:nvPr>
            <p:extLst>
              <p:ext uri="{D42A27DB-BD31-4B8C-83A1-F6EECF244321}">
                <p14:modId xmlns:p14="http://schemas.microsoft.com/office/powerpoint/2010/main" val="1496718972"/>
              </p:ext>
            </p:extLst>
          </p:nvPr>
        </p:nvGraphicFramePr>
        <p:xfrm>
          <a:off x="216309" y="1007139"/>
          <a:ext cx="8440993" cy="3927440"/>
        </p:xfrm>
        <a:graphic>
          <a:graphicData uri="http://schemas.openxmlformats.org/drawingml/2006/table">
            <a:tbl>
              <a:tblPr firstRow="1" bandRow="1">
                <a:tableStyleId>{5C22544A-7EE6-4342-B048-85BDC9FD1C3A}</a:tableStyleId>
              </a:tblPr>
              <a:tblGrid>
                <a:gridCol w="2613898">
                  <a:extLst>
                    <a:ext uri="{9D8B030D-6E8A-4147-A177-3AD203B41FA5}">
                      <a16:colId xmlns:a16="http://schemas.microsoft.com/office/drawing/2014/main" val="4014351024"/>
                    </a:ext>
                  </a:extLst>
                </a:gridCol>
                <a:gridCol w="5827095">
                  <a:extLst>
                    <a:ext uri="{9D8B030D-6E8A-4147-A177-3AD203B41FA5}">
                      <a16:colId xmlns:a16="http://schemas.microsoft.com/office/drawing/2014/main" val="1018420945"/>
                    </a:ext>
                  </a:extLst>
                </a:gridCol>
              </a:tblGrid>
              <a:tr h="300320">
                <a:tc>
                  <a:txBody>
                    <a:bodyPr/>
                    <a:lstStyle/>
                    <a:p>
                      <a:r>
                        <a:rPr lang="en-US" sz="1200" dirty="0"/>
                        <a:t>Acronym </a:t>
                      </a:r>
                    </a:p>
                  </a:txBody>
                  <a:tcPr>
                    <a:solidFill>
                      <a:srgbClr val="00529C"/>
                    </a:solidFill>
                  </a:tcPr>
                </a:tc>
                <a:tc>
                  <a:txBody>
                    <a:bodyPr/>
                    <a:lstStyle/>
                    <a:p>
                      <a:r>
                        <a:rPr lang="en-US" sz="1200" dirty="0"/>
                        <a:t>Definition</a:t>
                      </a:r>
                    </a:p>
                  </a:txBody>
                  <a:tcPr>
                    <a:solidFill>
                      <a:srgbClr val="00529C"/>
                    </a:solidFill>
                  </a:tcPr>
                </a:tc>
                <a:extLst>
                  <a:ext uri="{0D108BD9-81ED-4DB2-BD59-A6C34878D82A}">
                    <a16:rowId xmlns:a16="http://schemas.microsoft.com/office/drawing/2014/main" val="3459741188"/>
                  </a:ext>
                </a:extLst>
              </a:tr>
              <a:tr h="246838">
                <a:tc>
                  <a:txBody>
                    <a:bodyPr/>
                    <a:lstStyle/>
                    <a:p>
                      <a:pPr>
                        <a:spcAft>
                          <a:spcPts val="600"/>
                        </a:spcAft>
                      </a:pPr>
                      <a:r>
                        <a:rPr lang="en-US" sz="1100" dirty="0">
                          <a:latin typeface="Arial" panose="020B0604020202020204" pitchFamily="34" charset="0"/>
                          <a:cs typeface="Arial" panose="020B0604020202020204" pitchFamily="34" charset="0"/>
                        </a:rPr>
                        <a:t>CMS</a:t>
                      </a:r>
                    </a:p>
                  </a:txBody>
                  <a:tcPr>
                    <a:solidFill>
                      <a:schemeClr val="tx2">
                        <a:lumMod val="20000"/>
                        <a:lumOff val="80000"/>
                      </a:schemeClr>
                    </a:solidFill>
                  </a:tcPr>
                </a:tc>
                <a:tc>
                  <a:txBody>
                    <a:bodyPr/>
                    <a:lstStyle/>
                    <a:p>
                      <a:pPr>
                        <a:spcAft>
                          <a:spcPts val="600"/>
                        </a:spcAft>
                      </a:pPr>
                      <a:r>
                        <a:rPr lang="en-US" sz="1100" dirty="0">
                          <a:latin typeface="Arial" panose="020B0604020202020204" pitchFamily="34" charset="0"/>
                          <a:cs typeface="Arial" panose="020B0604020202020204" pitchFamily="34" charset="0"/>
                        </a:rPr>
                        <a:t>Centers for Medicare &amp; Medicaid Services </a:t>
                      </a:r>
                    </a:p>
                  </a:txBody>
                  <a:tcPr>
                    <a:solidFill>
                      <a:schemeClr val="tx2">
                        <a:lumMod val="20000"/>
                        <a:lumOff val="80000"/>
                      </a:schemeClr>
                    </a:solidFill>
                  </a:tcPr>
                </a:tc>
                <a:extLst>
                  <a:ext uri="{0D108BD9-81ED-4DB2-BD59-A6C34878D82A}">
                    <a16:rowId xmlns:a16="http://schemas.microsoft.com/office/drawing/2014/main" val="3132872676"/>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DDVC</a:t>
                      </a:r>
                    </a:p>
                  </a:txBody>
                  <a:tcPr>
                    <a:solidFill>
                      <a:schemeClr val="bg1"/>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Default Data Validation Charge</a:t>
                      </a:r>
                    </a:p>
                  </a:txBody>
                  <a:tcPr>
                    <a:solidFill>
                      <a:schemeClr val="bg1"/>
                    </a:solidFill>
                  </a:tcPr>
                </a:tc>
                <a:extLst>
                  <a:ext uri="{0D108BD9-81ED-4DB2-BD59-A6C34878D82A}">
                    <a16:rowId xmlns:a16="http://schemas.microsoft.com/office/drawing/2014/main" val="3151678942"/>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EDGE</a:t>
                      </a:r>
                    </a:p>
                  </a:txBody>
                  <a:tcPr>
                    <a:solidFill>
                      <a:schemeClr val="tx2">
                        <a:lumMod val="20000"/>
                        <a:lumOff val="80000"/>
                      </a:schemeClr>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External Data Gathering Environment </a:t>
                      </a:r>
                    </a:p>
                  </a:txBody>
                  <a:tcPr>
                    <a:solidFill>
                      <a:schemeClr val="tx2">
                        <a:lumMod val="20000"/>
                        <a:lumOff val="80000"/>
                      </a:schemeClr>
                    </a:solidFill>
                  </a:tcPr>
                </a:tc>
                <a:extLst>
                  <a:ext uri="{0D108BD9-81ED-4DB2-BD59-A6C34878D82A}">
                    <a16:rowId xmlns:a16="http://schemas.microsoft.com/office/drawing/2014/main" val="311478617"/>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HHS</a:t>
                      </a:r>
                    </a:p>
                  </a:txBody>
                  <a:tcPr>
                    <a:solidFill>
                      <a:schemeClr val="bg1"/>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The Department of Health and Human Services </a:t>
                      </a:r>
                    </a:p>
                  </a:txBody>
                  <a:tcPr>
                    <a:solidFill>
                      <a:schemeClr val="bg1"/>
                    </a:solidFill>
                  </a:tcPr>
                </a:tc>
                <a:extLst>
                  <a:ext uri="{0D108BD9-81ED-4DB2-BD59-A6C34878D82A}">
                    <a16:rowId xmlns:a16="http://schemas.microsoft.com/office/drawing/2014/main" val="687168409"/>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HHS-RADV</a:t>
                      </a:r>
                    </a:p>
                  </a:txBody>
                  <a:tcPr>
                    <a:solidFill>
                      <a:schemeClr val="tx2">
                        <a:lumMod val="20000"/>
                        <a:lumOff val="80000"/>
                      </a:schemeClr>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HHS-operated Risk Adjustment Data Validation</a:t>
                      </a:r>
                    </a:p>
                  </a:txBody>
                  <a:tcPr>
                    <a:solidFill>
                      <a:schemeClr val="tx2">
                        <a:lumMod val="20000"/>
                        <a:lumOff val="80000"/>
                      </a:schemeClr>
                    </a:solidFill>
                  </a:tcPr>
                </a:tc>
                <a:extLst>
                  <a:ext uri="{0D108BD9-81ED-4DB2-BD59-A6C34878D82A}">
                    <a16:rowId xmlns:a16="http://schemas.microsoft.com/office/drawing/2014/main" val="1088648824"/>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IRR </a:t>
                      </a:r>
                    </a:p>
                  </a:txBody>
                  <a:tcPr>
                    <a:solidFill>
                      <a:schemeClr val="bg1"/>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Inter-rater Reliability </a:t>
                      </a:r>
                    </a:p>
                  </a:txBody>
                  <a:tcPr>
                    <a:solidFill>
                      <a:schemeClr val="bg1"/>
                    </a:solidFill>
                  </a:tcPr>
                </a:tc>
                <a:extLst>
                  <a:ext uri="{0D108BD9-81ED-4DB2-BD59-A6C34878D82A}">
                    <a16:rowId xmlns:a16="http://schemas.microsoft.com/office/drawing/2014/main" val="1566111970"/>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IVA</a:t>
                      </a:r>
                    </a:p>
                  </a:txBody>
                  <a:tcPr>
                    <a:solidFill>
                      <a:schemeClr val="tx2">
                        <a:lumMod val="20000"/>
                        <a:lumOff val="80000"/>
                      </a:schemeClr>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Initial Validation Audit </a:t>
                      </a:r>
                    </a:p>
                  </a:txBody>
                  <a:tcPr>
                    <a:solidFill>
                      <a:schemeClr val="tx2">
                        <a:lumMod val="20000"/>
                        <a:lumOff val="80000"/>
                      </a:schemeClr>
                    </a:solidFill>
                  </a:tcPr>
                </a:tc>
                <a:extLst>
                  <a:ext uri="{0D108BD9-81ED-4DB2-BD59-A6C34878D82A}">
                    <a16:rowId xmlns:a16="http://schemas.microsoft.com/office/drawing/2014/main" val="3431423284"/>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PLRS</a:t>
                      </a:r>
                    </a:p>
                  </a:txBody>
                  <a:tcPr>
                    <a:solidFill>
                      <a:schemeClr val="bg1"/>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Plan Liability Risk Score </a:t>
                      </a:r>
                    </a:p>
                  </a:txBody>
                  <a:tcPr>
                    <a:solidFill>
                      <a:schemeClr val="bg1"/>
                    </a:solidFill>
                  </a:tcPr>
                </a:tc>
                <a:extLst>
                  <a:ext uri="{0D108BD9-81ED-4DB2-BD59-A6C34878D82A}">
                    <a16:rowId xmlns:a16="http://schemas.microsoft.com/office/drawing/2014/main" val="2353607429"/>
                  </a:ext>
                </a:extLst>
              </a:tr>
              <a:tr h="246838">
                <a:tc>
                  <a:txBody>
                    <a:bodyPr/>
                    <a:lstStyle/>
                    <a:p>
                      <a:pPr>
                        <a:spcAft>
                          <a:spcPts val="600"/>
                        </a:spcAft>
                      </a:pPr>
                      <a:r>
                        <a:rPr lang="en-US" sz="1100" dirty="0">
                          <a:solidFill>
                            <a:srgbClr val="FF0000"/>
                          </a:solidFill>
                          <a:latin typeface="Arial" panose="020B0604020202020204" pitchFamily="34" charset="0"/>
                          <a:cs typeface="Arial" panose="020B0604020202020204" pitchFamily="34" charset="0"/>
                        </a:rPr>
                        <a:t>ACA</a:t>
                      </a:r>
                    </a:p>
                  </a:txBody>
                  <a:tcPr>
                    <a:solidFill>
                      <a:schemeClr val="tx2">
                        <a:lumMod val="20000"/>
                        <a:lumOff val="80000"/>
                      </a:schemeClr>
                    </a:solidFill>
                  </a:tcPr>
                </a:tc>
                <a:tc>
                  <a:txBody>
                    <a:bodyPr/>
                    <a:lstStyle/>
                    <a:p>
                      <a:pPr>
                        <a:spcAft>
                          <a:spcPts val="600"/>
                        </a:spcAft>
                      </a:pPr>
                      <a:r>
                        <a:rPr lang="en-US" sz="1100" dirty="0">
                          <a:solidFill>
                            <a:srgbClr val="FF0000"/>
                          </a:solidFill>
                          <a:latin typeface="Arial" panose="020B0604020202020204" pitchFamily="34" charset="0"/>
                          <a:cs typeface="Arial" panose="020B0604020202020204" pitchFamily="34" charset="0"/>
                        </a:rPr>
                        <a:t>Affordable Care Act </a:t>
                      </a:r>
                    </a:p>
                  </a:txBody>
                  <a:tcPr>
                    <a:solidFill>
                      <a:schemeClr val="tx2">
                        <a:lumMod val="20000"/>
                        <a:lumOff val="80000"/>
                      </a:schemeClr>
                    </a:solidFill>
                  </a:tcPr>
                </a:tc>
                <a:extLst>
                  <a:ext uri="{0D108BD9-81ED-4DB2-BD59-A6C34878D82A}">
                    <a16:rowId xmlns:a16="http://schemas.microsoft.com/office/drawing/2014/main" val="913961120"/>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RADC</a:t>
                      </a:r>
                    </a:p>
                  </a:txBody>
                  <a:tcPr>
                    <a:solidFill>
                      <a:schemeClr val="bg1"/>
                    </a:solidFill>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Risk Adjustment Default Charge</a:t>
                      </a:r>
                    </a:p>
                  </a:txBody>
                  <a:tcPr>
                    <a:solidFill>
                      <a:schemeClr val="bg1"/>
                    </a:solidFill>
                  </a:tcPr>
                </a:tc>
                <a:extLst>
                  <a:ext uri="{0D108BD9-81ED-4DB2-BD59-A6C34878D82A}">
                    <a16:rowId xmlns:a16="http://schemas.microsoft.com/office/drawing/2014/main" val="3042421138"/>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RADV</a:t>
                      </a:r>
                    </a:p>
                  </a:txBody>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Risk Adjustment Data Validation </a:t>
                      </a:r>
                    </a:p>
                  </a:txBody>
                  <a:tcPr>
                    <a:solidFill>
                      <a:schemeClr val="tx2">
                        <a:lumMod val="20000"/>
                        <a:lumOff val="80000"/>
                      </a:schemeClr>
                    </a:solidFill>
                  </a:tcPr>
                </a:tc>
                <a:extLst>
                  <a:ext uri="{0D108BD9-81ED-4DB2-BD59-A6C34878D82A}">
                    <a16:rowId xmlns:a16="http://schemas.microsoft.com/office/drawing/2014/main" val="1385701365"/>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REGTAP</a:t>
                      </a:r>
                    </a:p>
                  </a:txBody>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Registration for Technical Assistance Portal </a:t>
                      </a:r>
                    </a:p>
                  </a:txBody>
                  <a:tcPr/>
                </a:tc>
                <a:extLst>
                  <a:ext uri="{0D108BD9-81ED-4DB2-BD59-A6C34878D82A}">
                    <a16:rowId xmlns:a16="http://schemas.microsoft.com/office/drawing/2014/main" val="1964105763"/>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RXC</a:t>
                      </a:r>
                    </a:p>
                  </a:txBody>
                  <a:tcPr/>
                </a:tc>
                <a:tc>
                  <a:txBody>
                    <a:bodyPr/>
                    <a:lstStyle/>
                    <a:p>
                      <a:pPr>
                        <a:spcAft>
                          <a:spcPts val="600"/>
                        </a:spcAft>
                      </a:pPr>
                      <a:r>
                        <a:rPr lang="en-US" sz="1100" strike="noStrike" dirty="0">
                          <a:solidFill>
                            <a:schemeClr val="tx1"/>
                          </a:solidFill>
                          <a:latin typeface="Arial" panose="020B0604020202020204" pitchFamily="34" charset="0"/>
                          <a:cs typeface="Arial" panose="020B0604020202020204" pitchFamily="34" charset="0"/>
                        </a:rPr>
                        <a:t>Prescription Drug Categories</a:t>
                      </a:r>
                    </a:p>
                  </a:txBody>
                  <a:tcPr/>
                </a:tc>
                <a:extLst>
                  <a:ext uri="{0D108BD9-81ED-4DB2-BD59-A6C34878D82A}">
                    <a16:rowId xmlns:a16="http://schemas.microsoft.com/office/drawing/2014/main" val="563235218"/>
                  </a:ext>
                </a:extLst>
              </a:tr>
              <a:tr h="246838">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SVA</a:t>
                      </a:r>
                    </a:p>
                  </a:txBody>
                  <a:tcPr/>
                </a:tc>
                <a:tc>
                  <a:txBody>
                    <a:bodyPr/>
                    <a:lstStyle/>
                    <a:p>
                      <a:pPr>
                        <a:spcAft>
                          <a:spcPts val="600"/>
                        </a:spcAft>
                      </a:pPr>
                      <a:r>
                        <a:rPr lang="en-US" sz="1100" dirty="0">
                          <a:solidFill>
                            <a:schemeClr val="tx1"/>
                          </a:solidFill>
                          <a:latin typeface="Arial" panose="020B0604020202020204" pitchFamily="34" charset="0"/>
                          <a:cs typeface="Arial" panose="020B0604020202020204" pitchFamily="34" charset="0"/>
                        </a:rPr>
                        <a:t>Second Validation Audit </a:t>
                      </a:r>
                    </a:p>
                  </a:txBody>
                  <a:tcPr/>
                </a:tc>
                <a:extLst>
                  <a:ext uri="{0D108BD9-81ED-4DB2-BD59-A6C34878D82A}">
                    <a16:rowId xmlns:a16="http://schemas.microsoft.com/office/drawing/2014/main" val="3054044693"/>
                  </a:ext>
                </a:extLst>
              </a:tr>
            </a:tbl>
          </a:graphicData>
        </a:graphic>
      </p:graphicFrame>
    </p:spTree>
    <p:extLst>
      <p:ext uri="{BB962C8B-B14F-4D97-AF65-F5344CB8AC3E}">
        <p14:creationId xmlns:p14="http://schemas.microsoft.com/office/powerpoint/2010/main" val="3415950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Resource Links</a:t>
            </a:r>
            <a:endParaRPr lang="en-US" dirty="0"/>
          </a:p>
        </p:txBody>
      </p:sp>
      <p:graphicFrame>
        <p:nvGraphicFramePr>
          <p:cNvPr id="10" name="Table Placeholder 9" descr="table example">
            <a:extLst>
              <a:ext uri="{FF2B5EF4-FFF2-40B4-BE49-F238E27FC236}">
                <a16:creationId xmlns:a16="http://schemas.microsoft.com/office/drawing/2014/main" id="{58E4EE62-637A-2745-8F5F-7F02D443E0CE}"/>
              </a:ext>
            </a:extLst>
          </p:cNvPr>
          <p:cNvGraphicFramePr>
            <a:graphicFrameLocks noGrp="1"/>
          </p:cNvGraphicFramePr>
          <p:nvPr>
            <p:ph type="tbl" sz="quarter" idx="11"/>
          </p:nvPr>
        </p:nvGraphicFramePr>
        <p:xfrm>
          <a:off x="280221" y="1344792"/>
          <a:ext cx="8377084" cy="2649256"/>
        </p:xfrm>
        <a:graphic>
          <a:graphicData uri="http://schemas.openxmlformats.org/drawingml/2006/table">
            <a:tbl>
              <a:tblPr firstRow="1" bandRow="1">
                <a:tableStyleId>{5C22544A-7EE6-4342-B048-85BDC9FD1C3A}</a:tableStyleId>
              </a:tblPr>
              <a:tblGrid>
                <a:gridCol w="4569772">
                  <a:extLst>
                    <a:ext uri="{9D8B030D-6E8A-4147-A177-3AD203B41FA5}">
                      <a16:colId xmlns:a16="http://schemas.microsoft.com/office/drawing/2014/main" val="273139562"/>
                    </a:ext>
                  </a:extLst>
                </a:gridCol>
                <a:gridCol w="3807312">
                  <a:extLst>
                    <a:ext uri="{9D8B030D-6E8A-4147-A177-3AD203B41FA5}">
                      <a16:colId xmlns:a16="http://schemas.microsoft.com/office/drawing/2014/main" val="977431910"/>
                    </a:ext>
                  </a:extLst>
                </a:gridCol>
              </a:tblGrid>
              <a:tr h="357821">
                <a:tc>
                  <a:txBody>
                    <a:bodyPr/>
                    <a:lstStyle/>
                    <a:p>
                      <a:r>
                        <a:rPr lang="en-US" sz="1400" dirty="0">
                          <a:latin typeface="Arial" panose="020B0604020202020204" pitchFamily="34" charset="0"/>
                          <a:cs typeface="Arial" panose="020B0604020202020204" pitchFamily="34" charset="0"/>
                        </a:rPr>
                        <a:t>Resource</a:t>
                      </a:r>
                    </a:p>
                  </a:txBody>
                  <a:tcPr marL="68580" marR="68580" marT="34290" marB="34290"/>
                </a:tc>
                <a:tc>
                  <a:txBody>
                    <a:bodyPr/>
                    <a:lstStyle/>
                    <a:p>
                      <a:r>
                        <a:rPr lang="en-US" sz="1400" dirty="0">
                          <a:latin typeface="Arial" panose="020B0604020202020204" pitchFamily="34" charset="0"/>
                          <a:cs typeface="Arial" panose="020B0604020202020204" pitchFamily="34" charset="0"/>
                        </a:rPr>
                        <a:t>Resource Link</a:t>
                      </a:r>
                    </a:p>
                  </a:txBody>
                  <a:tcPr marL="68580" marR="68580" marT="34290" marB="34290"/>
                </a:tc>
                <a:extLst>
                  <a:ext uri="{0D108BD9-81ED-4DB2-BD59-A6C34878D82A}">
                    <a16:rowId xmlns:a16="http://schemas.microsoft.com/office/drawing/2014/main" val="2534857822"/>
                  </a:ext>
                </a:extLst>
              </a:tr>
              <a:tr h="35782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U.S. Department of Health &amp; Human Services (HHS)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2"/>
                        </a:rPr>
                        <a:t>http://www.hhs.gov/</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177314935"/>
                  </a:ext>
                </a:extLst>
              </a:tr>
              <a:tr h="35782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Centers for Medicare &amp; Medicaid Services (CMS)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3"/>
                        </a:rPr>
                        <a:t>http://www.cms.gov/</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876780283"/>
                  </a:ext>
                </a:extLst>
              </a:tr>
              <a:tr h="43343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The Center for Consumer Information &amp; Insurance Oversight (CCIIO)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4"/>
                        </a:rPr>
                        <a:t>http://www.cms.gov/cciio</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1587981491"/>
                  </a:ext>
                </a:extLst>
              </a:tr>
              <a:tr h="35782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Consumer Website on Health Reform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5"/>
                        </a:rPr>
                        <a:t>http://www.healthcare.gov/</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3602332493"/>
                  </a:ext>
                </a:extLst>
              </a:tr>
              <a:tr h="35782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Registration for Technical Assistance Portal (REGTAP) </a:t>
                      </a:r>
                      <a:endParaRPr lang="en-US" sz="1400" strike="sng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6"/>
                        </a:rPr>
                        <a:t>https://www.REGTAP.info</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1302522687"/>
                  </a:ext>
                </a:extLst>
              </a:tr>
              <a:tr h="357821">
                <a:tc>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Patient Protection and Affordable Care Act (PPACA)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tc>
                  <a:txBody>
                    <a:bodyPr/>
                    <a:lstStyle/>
                    <a:p>
                      <a:pPr marL="0" marR="0">
                        <a:spcBef>
                          <a:spcPts val="0"/>
                        </a:spcBef>
                        <a:spcAft>
                          <a:spcPts val="0"/>
                        </a:spcAft>
                      </a:pPr>
                      <a:r>
                        <a:rPr lang="en-US" sz="1400" u="sng" dirty="0">
                          <a:effectLst/>
                          <a:latin typeface="Arial" panose="020B0604020202020204" pitchFamily="34" charset="0"/>
                          <a:cs typeface="Arial" panose="020B0604020202020204" pitchFamily="34" charset="0"/>
                          <a:hlinkClick r:id="rId7"/>
                        </a:rPr>
                        <a:t>http://www.gpo.gov/fdsys/pkg/PLAW-111publ148/content-detail.html</a:t>
                      </a:r>
                      <a:r>
                        <a:rPr lang="en-US" sz="1400" u="sng" dirty="0">
                          <a:effectLst/>
                          <a:latin typeface="Arial" panose="020B0604020202020204" pitchFamily="34" charset="0"/>
                          <a:cs typeface="Arial" panose="020B0604020202020204" pitchFamily="34" charset="0"/>
                        </a:rPr>
                        <a:t> </a:t>
                      </a:r>
                      <a:endPar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6" marR="63506" marT="0" marB="0" anchor="ctr"/>
                </a:tc>
                <a:extLst>
                  <a:ext uri="{0D108BD9-81ED-4DB2-BD59-A6C34878D82A}">
                    <a16:rowId xmlns:a16="http://schemas.microsoft.com/office/drawing/2014/main" val="2390076204"/>
                  </a:ext>
                </a:extLst>
              </a:tr>
            </a:tbl>
          </a:graphicData>
        </a:graphic>
      </p:graphicFrame>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53</a:t>
            </a:fld>
            <a:endParaRPr lang="en-US" dirty="0"/>
          </a:p>
        </p:txBody>
      </p:sp>
    </p:spTree>
    <p:extLst>
      <p:ext uri="{BB962C8B-B14F-4D97-AF65-F5344CB8AC3E}">
        <p14:creationId xmlns:p14="http://schemas.microsoft.com/office/powerpoint/2010/main" val="2563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Resource Links </a:t>
            </a:r>
            <a:r>
              <a:rPr lang="en-US" sz="2000" dirty="0"/>
              <a:t>(continued)</a:t>
            </a:r>
            <a:endParaRPr lang="en-US" dirty="0"/>
          </a:p>
        </p:txBody>
      </p:sp>
      <p:graphicFrame>
        <p:nvGraphicFramePr>
          <p:cNvPr id="10" name="Table Placeholder 9" descr="table example">
            <a:extLst>
              <a:ext uri="{FF2B5EF4-FFF2-40B4-BE49-F238E27FC236}">
                <a16:creationId xmlns:a16="http://schemas.microsoft.com/office/drawing/2014/main" id="{58E4EE62-637A-2745-8F5F-7F02D443E0CE}"/>
              </a:ext>
            </a:extLst>
          </p:cNvPr>
          <p:cNvGraphicFramePr>
            <a:graphicFrameLocks noGrp="1"/>
          </p:cNvGraphicFramePr>
          <p:nvPr>
            <p:ph type="tbl" sz="quarter" idx="11"/>
            <p:extLst>
              <p:ext uri="{D42A27DB-BD31-4B8C-83A1-F6EECF244321}">
                <p14:modId xmlns:p14="http://schemas.microsoft.com/office/powerpoint/2010/main" val="2062532070"/>
              </p:ext>
            </p:extLst>
          </p:nvPr>
        </p:nvGraphicFramePr>
        <p:xfrm>
          <a:off x="280221" y="1082325"/>
          <a:ext cx="8377084" cy="3753908"/>
        </p:xfrm>
        <a:graphic>
          <a:graphicData uri="http://schemas.openxmlformats.org/drawingml/2006/table">
            <a:tbl>
              <a:tblPr firstRow="1" bandRow="1">
                <a:tableStyleId>{5C22544A-7EE6-4342-B048-85BDC9FD1C3A}</a:tableStyleId>
              </a:tblPr>
              <a:tblGrid>
                <a:gridCol w="4569772">
                  <a:extLst>
                    <a:ext uri="{9D8B030D-6E8A-4147-A177-3AD203B41FA5}">
                      <a16:colId xmlns:a16="http://schemas.microsoft.com/office/drawing/2014/main" val="273139562"/>
                    </a:ext>
                  </a:extLst>
                </a:gridCol>
                <a:gridCol w="3807312">
                  <a:extLst>
                    <a:ext uri="{9D8B030D-6E8A-4147-A177-3AD203B41FA5}">
                      <a16:colId xmlns:a16="http://schemas.microsoft.com/office/drawing/2014/main" val="977431910"/>
                    </a:ext>
                  </a:extLst>
                </a:gridCol>
              </a:tblGrid>
              <a:tr h="357821">
                <a:tc>
                  <a:txBody>
                    <a:bodyPr/>
                    <a:lstStyle/>
                    <a:p>
                      <a:r>
                        <a:rPr lang="en-US" sz="1400" dirty="0">
                          <a:latin typeface="Arial" panose="020B0604020202020204" pitchFamily="34" charset="0"/>
                          <a:cs typeface="Arial" panose="020B0604020202020204" pitchFamily="34" charset="0"/>
                        </a:rPr>
                        <a:t>Resource</a:t>
                      </a:r>
                    </a:p>
                  </a:txBody>
                  <a:tcPr marL="68580" marR="68580" marT="34290" marB="34290"/>
                </a:tc>
                <a:tc>
                  <a:txBody>
                    <a:bodyPr/>
                    <a:lstStyle/>
                    <a:p>
                      <a:r>
                        <a:rPr lang="en-US" sz="1400" dirty="0">
                          <a:latin typeface="Arial" panose="020B0604020202020204" pitchFamily="34" charset="0"/>
                          <a:cs typeface="Arial" panose="020B0604020202020204" pitchFamily="34" charset="0"/>
                        </a:rPr>
                        <a:t>Resource Link</a:t>
                      </a:r>
                    </a:p>
                  </a:txBody>
                  <a:tcPr marL="68580" marR="68580" marT="34290" marB="34290"/>
                </a:tc>
                <a:extLst>
                  <a:ext uri="{0D108BD9-81ED-4DB2-BD59-A6C34878D82A}">
                    <a16:rowId xmlns:a16="http://schemas.microsoft.com/office/drawing/2014/main" val="2534857822"/>
                  </a:ext>
                </a:extLst>
              </a:tr>
              <a:tr h="357821">
                <a:tc>
                  <a:txBody>
                    <a:bodyPr/>
                    <a:lstStyle/>
                    <a:p>
                      <a:pPr marL="0" marR="0" algn="l">
                        <a:lnSpc>
                          <a:spcPct val="100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HHS Notice of Benefit and Payment Parameters for 2014</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47866" marR="47866" marT="0" marB="0" anchor="ctr"/>
                </a:tc>
                <a:tc>
                  <a:txBody>
                    <a:bodyPr/>
                    <a:lstStyle/>
                    <a:p>
                      <a:pPr marL="0" marR="0">
                        <a:lnSpc>
                          <a:spcPct val="115000"/>
                        </a:lnSpc>
                        <a:spcBef>
                          <a:spcPts val="0"/>
                        </a:spcBef>
                        <a:spcAft>
                          <a:spcPts val="0"/>
                        </a:spcAft>
                      </a:pPr>
                      <a:r>
                        <a:rPr lang="en-US" sz="1200" u="sng" dirty="0">
                          <a:effectLst/>
                          <a:latin typeface="Arial" panose="020B0604020202020204" pitchFamily="34" charset="0"/>
                          <a:cs typeface="Arial" panose="020B0604020202020204" pitchFamily="34" charset="0"/>
                          <a:hlinkClick r:id="rId2"/>
                        </a:rPr>
                        <a:t>http://www.gpo.gov/fdsys/pkg/FR-2013-03-11/pdf/2013-04902.pdf</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47866" marR="47866" marT="0" marB="0" anchor="ctr"/>
                </a:tc>
                <a:extLst>
                  <a:ext uri="{0D108BD9-81ED-4DB2-BD59-A6C34878D82A}">
                    <a16:rowId xmlns:a16="http://schemas.microsoft.com/office/drawing/2014/main" val="177314935"/>
                  </a:ext>
                </a:extLst>
              </a:tr>
              <a:tr h="357821">
                <a:tc>
                  <a:txBody>
                    <a:bodyPr/>
                    <a:lstStyle/>
                    <a:p>
                      <a:pPr marL="0" marR="0" algn="l">
                        <a:lnSpc>
                          <a:spcPct val="100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HHS Notice of Benefit and Payment Parameters for 2015</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47866" marR="47866" marT="0" marB="0" anchor="ctr"/>
                </a:tc>
                <a:tc>
                  <a:txBody>
                    <a:bodyPr/>
                    <a:lstStyle/>
                    <a:p>
                      <a:pPr marL="0" marR="0">
                        <a:lnSpc>
                          <a:spcPct val="115000"/>
                        </a:lnSpc>
                        <a:spcBef>
                          <a:spcPts val="0"/>
                        </a:spcBef>
                        <a:spcAft>
                          <a:spcPts val="0"/>
                        </a:spcAft>
                      </a:pPr>
                      <a:r>
                        <a:rPr lang="en-US" sz="1200" u="sng" dirty="0">
                          <a:effectLst/>
                          <a:latin typeface="Arial" panose="020B0604020202020204" pitchFamily="34" charset="0"/>
                          <a:cs typeface="Arial" panose="020B0604020202020204" pitchFamily="34" charset="0"/>
                          <a:hlinkClick r:id="rId3"/>
                        </a:rPr>
                        <a:t>http://www.gpo.gov/fdsys/pkg/FR-2014-03-11/pdf/2014-05052.pdf</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47866" marR="47866" marT="0" marB="0" anchor="ctr"/>
                </a:tc>
                <a:extLst>
                  <a:ext uri="{0D108BD9-81ED-4DB2-BD59-A6C34878D82A}">
                    <a16:rowId xmlns:a16="http://schemas.microsoft.com/office/drawing/2014/main" val="876780283"/>
                  </a:ext>
                </a:extLst>
              </a:tr>
              <a:tr h="433431">
                <a:tc>
                  <a:txBody>
                    <a:bodyPr/>
                    <a:lstStyle/>
                    <a:p>
                      <a:pPr marL="0" marR="0" algn="l">
                        <a:lnSpc>
                          <a:spcPct val="100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HHS Notice of Benefit and Payment Parameters for 2016</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47866" marR="47866" marT="0" marB="0" anchor="ctr"/>
                </a:tc>
                <a:tc>
                  <a:txBody>
                    <a:bodyPr/>
                    <a:lstStyle/>
                    <a:p>
                      <a:pPr marL="0" marR="0">
                        <a:lnSpc>
                          <a:spcPct val="115000"/>
                        </a:lnSpc>
                        <a:spcBef>
                          <a:spcPts val="0"/>
                        </a:spcBef>
                        <a:spcAft>
                          <a:spcPts val="0"/>
                        </a:spcAft>
                      </a:pPr>
                      <a:r>
                        <a:rPr lang="en-US" sz="1200" dirty="0">
                          <a:latin typeface="Arial" panose="020B0604020202020204" pitchFamily="34" charset="0"/>
                          <a:cs typeface="Arial" panose="020B0604020202020204" pitchFamily="34" charset="0"/>
                          <a:hlinkClick r:id="rId4"/>
                        </a:rPr>
                        <a:t>http://www.gpo.gov/fdsys/pkg/FR-2015-02-27/pdf/2015-03751.pdf</a:t>
                      </a:r>
                      <a:r>
                        <a:rPr lang="en-US" sz="1200" dirty="0">
                          <a:latin typeface="Arial" panose="020B0604020202020204" pitchFamily="34" charset="0"/>
                          <a:cs typeface="Arial" panose="020B0604020202020204" pitchFamily="34" charset="0"/>
                        </a:rPr>
                        <a:t> </a:t>
                      </a:r>
                    </a:p>
                  </a:txBody>
                  <a:tcPr marL="47866" marR="47866" marT="0" marB="0" anchor="ctr"/>
                </a:tc>
                <a:extLst>
                  <a:ext uri="{0D108BD9-81ED-4DB2-BD59-A6C34878D82A}">
                    <a16:rowId xmlns:a16="http://schemas.microsoft.com/office/drawing/2014/main" val="1587981491"/>
                  </a:ext>
                </a:extLst>
              </a:tr>
              <a:tr h="357821">
                <a:tc>
                  <a:txBody>
                    <a:bodyPr/>
                    <a:lstStyle/>
                    <a:p>
                      <a:pPr marL="0" marR="0" algn="l">
                        <a:lnSpc>
                          <a:spcPct val="100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HHS Notice of Benefit and Payment Parameters for 2017</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47866" marR="47866" marT="0" marB="0" anchor="ctr"/>
                </a:tc>
                <a:tc>
                  <a:txBody>
                    <a:bodyPr/>
                    <a:lstStyle/>
                    <a:p>
                      <a:pPr marL="0" marR="0">
                        <a:lnSpc>
                          <a:spcPct val="115000"/>
                        </a:lnSpc>
                        <a:spcBef>
                          <a:spcPts val="0"/>
                        </a:spcBef>
                        <a:spcAft>
                          <a:spcPts val="0"/>
                        </a:spcAft>
                      </a:pPr>
                      <a:r>
                        <a:rPr lang="en-US" sz="1200" dirty="0">
                          <a:solidFill>
                            <a:srgbClr val="0070C0"/>
                          </a:solidFill>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rPr>
                        <a:t>https://www.gpo.gov/fdsys/pkg/FR-2016-03-08/pdf/2016-04439.pdf</a:t>
                      </a:r>
                      <a:r>
                        <a:rPr lang="en-US" sz="1200" dirty="0">
                          <a:solidFill>
                            <a:srgbClr val="0070C0"/>
                          </a:solidFill>
                          <a:latin typeface="Arial" panose="020B0604020202020204" pitchFamily="34" charset="0"/>
                          <a:cs typeface="Arial" panose="020B0604020202020204" pitchFamily="34" charset="0"/>
                        </a:rPr>
                        <a:t> </a:t>
                      </a:r>
                    </a:p>
                  </a:txBody>
                  <a:tcPr marL="47866" marR="47866" marT="0" marB="0" anchor="ctr"/>
                </a:tc>
                <a:extLst>
                  <a:ext uri="{0D108BD9-81ED-4DB2-BD59-A6C34878D82A}">
                    <a16:rowId xmlns:a16="http://schemas.microsoft.com/office/drawing/2014/main" val="3602332493"/>
                  </a:ext>
                </a:extLst>
              </a:tr>
              <a:tr h="3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HHS Notice of Benefit and Payment Parameters for 2018</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47866" marR="47866" marT="0" marB="0" anchor="ctr"/>
                </a:tc>
                <a:tc>
                  <a:txBody>
                    <a:bodyPr/>
                    <a:lstStyle/>
                    <a:p>
                      <a:pPr marL="0" marR="0">
                        <a:lnSpc>
                          <a:spcPct val="115000"/>
                        </a:lnSpc>
                        <a:spcBef>
                          <a:spcPts val="0"/>
                        </a:spcBef>
                        <a:spcAft>
                          <a:spcPts val="0"/>
                        </a:spcAft>
                      </a:pPr>
                      <a:r>
                        <a:rPr lang="en-US" sz="1200" dirty="0">
                          <a:solidFill>
                            <a:srgbClr val="0070C0"/>
                          </a:solidFill>
                          <a:latin typeface="Arial" panose="020B0604020202020204" pitchFamily="34" charset="0"/>
                          <a:cs typeface="Arial" panose="020B0604020202020204" pitchFamily="34" charset="0"/>
                          <a:hlinkClick r:id="rId6">
                            <a:extLst>
                              <a:ext uri="{A12FA001-AC4F-418D-AE19-62706E023703}">
                                <ahyp:hlinkClr xmlns="" xmlns:ahyp="http://schemas.microsoft.com/office/drawing/2018/hyperlinkcolor" val="tx"/>
                              </a:ext>
                            </a:extLst>
                          </a:hlinkClick>
                        </a:rPr>
                        <a:t>https://www.gpo.gov/fdsys/pkg/FR-2016-12-22/pdf/2016-30433.pdf</a:t>
                      </a:r>
                      <a:r>
                        <a:rPr lang="en-US" sz="1200" dirty="0">
                          <a:solidFill>
                            <a:srgbClr val="0070C0"/>
                          </a:solidFill>
                          <a:latin typeface="Arial" panose="020B0604020202020204" pitchFamily="34" charset="0"/>
                          <a:cs typeface="Arial" panose="020B0604020202020204" pitchFamily="34" charset="0"/>
                        </a:rPr>
                        <a:t> </a:t>
                      </a:r>
                    </a:p>
                  </a:txBody>
                  <a:tcPr marL="47866" marR="47866" marT="0" marB="0" anchor="ctr"/>
                </a:tc>
                <a:extLst>
                  <a:ext uri="{0D108BD9-81ED-4DB2-BD59-A6C34878D82A}">
                    <a16:rowId xmlns:a16="http://schemas.microsoft.com/office/drawing/2014/main" val="1302522687"/>
                  </a:ext>
                </a:extLst>
              </a:tr>
              <a:tr h="357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HHS Notice of Benefit and Payment Parameters for 2019</a:t>
                      </a:r>
                      <a:endParaRPr kumimoji="0" lang="en-US" sz="1200" b="1" i="0" u="none"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3507" marR="63507" marT="0" marB="0" anchor="ctr"/>
                </a:tc>
                <a:tc>
                  <a:txBody>
                    <a:bodyPr/>
                    <a:lstStyle/>
                    <a:p>
                      <a:pPr marL="0" marR="0">
                        <a:spcBef>
                          <a:spcPts val="0"/>
                        </a:spcBef>
                        <a:spcAft>
                          <a:spcPts val="0"/>
                        </a:spcAft>
                      </a:pPr>
                      <a:r>
                        <a:rPr lang="en-US" sz="1200" u="sng" kern="1200" dirty="0">
                          <a:solidFill>
                            <a:srgbClr val="0070C0"/>
                          </a:solidFill>
                          <a:effectLst/>
                          <a:latin typeface="Arial" panose="020B0604020202020204" pitchFamily="34" charset="0"/>
                          <a:ea typeface="+mn-ea"/>
                          <a:cs typeface="Arial" panose="020B0604020202020204" pitchFamily="34" charset="0"/>
                          <a:hlinkClick r:id="rId7">
                            <a:extLst>
                              <a:ext uri="{A12FA001-AC4F-418D-AE19-62706E023703}">
                                <ahyp:hlinkClr xmlns="" xmlns:ahyp="http://schemas.microsoft.com/office/drawing/2018/hyperlinkcolor" val="tx"/>
                              </a:ext>
                            </a:extLst>
                          </a:hlinkClick>
                        </a:rPr>
                        <a:t>https://www.govinfo.gov/content/pkg/FR-2018-04-17/pdf/2018-07355.pdf</a:t>
                      </a:r>
                      <a:r>
                        <a:rPr lang="en-US" sz="1200" kern="1200" dirty="0">
                          <a:solidFill>
                            <a:srgbClr val="0070C0"/>
                          </a:solidFill>
                          <a:effectLst/>
                          <a:latin typeface="Arial" panose="020B0604020202020204" pitchFamily="34" charset="0"/>
                          <a:ea typeface="+mn-ea"/>
                          <a:cs typeface="Arial" panose="020B0604020202020204" pitchFamily="34" charset="0"/>
                        </a:rPr>
                        <a:t> </a:t>
                      </a:r>
                      <a:endParaRPr lang="en-US" sz="1200" u="sng"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3507" marR="63507" marT="0" marB="0" anchor="ctr"/>
                </a:tc>
                <a:extLst>
                  <a:ext uri="{0D108BD9-81ED-4DB2-BD59-A6C34878D82A}">
                    <a16:rowId xmlns:a16="http://schemas.microsoft.com/office/drawing/2014/main" val="2390076204"/>
                  </a:ext>
                </a:extLst>
              </a:tr>
              <a:tr h="357821">
                <a:tc>
                  <a:txBody>
                    <a:bodyPr/>
                    <a:lstStyle/>
                    <a:p>
                      <a:pPr marL="0" marR="0">
                        <a:lnSpc>
                          <a:spcPct val="100000"/>
                        </a:lnSpc>
                        <a:spcBef>
                          <a:spcPts val="0"/>
                        </a:spcBef>
                        <a:spcAft>
                          <a:spcPts val="0"/>
                        </a:spcAft>
                      </a:pPr>
                      <a:r>
                        <a:rPr lang="en-U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HHS Notice of Benefit</a:t>
                      </a:r>
                      <a:r>
                        <a:rPr lang="en-US" sz="120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Payment Parameters for 2020</a:t>
                      </a:r>
                      <a:endParaRPr lang="en-U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07" marR="63507" marT="0" marB="0" anchor="ctr"/>
                </a:tc>
                <a:tc>
                  <a:txBody>
                    <a:bodyPr/>
                    <a:lstStyle/>
                    <a:p>
                      <a:pPr marL="0" marR="0">
                        <a:spcBef>
                          <a:spcPts val="0"/>
                        </a:spcBef>
                        <a:spcAft>
                          <a:spcPts val="0"/>
                        </a:spcAft>
                      </a:pPr>
                      <a:r>
                        <a:rPr lang="en-US" sz="12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8"/>
                        </a:rPr>
                        <a:t>https://www.federalregister.gov/public-inspection/2019/04/18#special-filing-health-and-human-services-department</a:t>
                      </a:r>
                      <a:r>
                        <a:rPr lang="en-US" sz="12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txBody>
                  <a:tcPr marL="63507" marR="63507" marT="0" marB="0" anchor="ctr"/>
                </a:tc>
                <a:extLst>
                  <a:ext uri="{0D108BD9-81ED-4DB2-BD59-A6C34878D82A}">
                    <a16:rowId xmlns:a16="http://schemas.microsoft.com/office/drawing/2014/main" val="1746507912"/>
                  </a:ext>
                </a:extLst>
              </a:tr>
              <a:tr h="357821">
                <a:tc>
                  <a:txBody>
                    <a:bodyPr/>
                    <a:lstStyle/>
                    <a:p>
                      <a:pPr marL="0" marR="0">
                        <a:lnSpc>
                          <a:spcPct val="100000"/>
                        </a:lnSpc>
                        <a:spcBef>
                          <a:spcPts val="0"/>
                        </a:spcBef>
                        <a:spcAft>
                          <a:spcPts val="0"/>
                        </a:spcAft>
                      </a:pPr>
                      <a:r>
                        <a:rPr lang="en-U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HHS Notice of Benefit and Payment Parameters for 2021 </a:t>
                      </a:r>
                    </a:p>
                  </a:txBody>
                  <a:tcPr marL="63507" marR="63507" marT="0" marB="0" anchor="ctr"/>
                </a:tc>
                <a:tc>
                  <a:txBody>
                    <a:bodyPr/>
                    <a:lstStyle/>
                    <a:p>
                      <a:pPr marL="0" marR="0">
                        <a:spcBef>
                          <a:spcPts val="0"/>
                        </a:spcBef>
                        <a:spcAft>
                          <a:spcPts val="0"/>
                        </a:spcAft>
                      </a:pPr>
                      <a:r>
                        <a:rPr lang="en-US" sz="12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9"/>
                        </a:rPr>
                        <a:t>https://www.govinfo.gov/content/pkg/FR-2020-05-14/pdf/2020-10045.pdf</a:t>
                      </a:r>
                      <a:r>
                        <a:rPr lang="en-US" sz="12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txBody>
                  <a:tcPr marL="63507" marR="63507" marT="0" marB="0" anchor="ctr"/>
                </a:tc>
                <a:extLst>
                  <a:ext uri="{0D108BD9-81ED-4DB2-BD59-A6C34878D82A}">
                    <a16:rowId xmlns:a16="http://schemas.microsoft.com/office/drawing/2014/main" val="1004002492"/>
                  </a:ext>
                </a:extLst>
              </a:tr>
            </a:tbl>
          </a:graphicData>
        </a:graphic>
      </p:graphicFrame>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54</a:t>
            </a:fld>
            <a:endParaRPr lang="en-US" dirty="0"/>
          </a:p>
        </p:txBody>
      </p:sp>
    </p:spTree>
    <p:extLst>
      <p:ext uri="{BB962C8B-B14F-4D97-AF65-F5344CB8AC3E}">
        <p14:creationId xmlns:p14="http://schemas.microsoft.com/office/powerpoint/2010/main" val="3893924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Resource Links </a:t>
            </a:r>
            <a:r>
              <a:rPr lang="en-US" sz="2000" dirty="0"/>
              <a:t>(continued)</a:t>
            </a:r>
            <a:endParaRPr lang="en-US" dirty="0"/>
          </a:p>
        </p:txBody>
      </p:sp>
      <p:graphicFrame>
        <p:nvGraphicFramePr>
          <p:cNvPr id="10" name="Table Placeholder 9" descr="table example">
            <a:extLst>
              <a:ext uri="{FF2B5EF4-FFF2-40B4-BE49-F238E27FC236}">
                <a16:creationId xmlns:a16="http://schemas.microsoft.com/office/drawing/2014/main" id="{58E4EE62-637A-2745-8F5F-7F02D443E0CE}"/>
              </a:ext>
            </a:extLst>
          </p:cNvPr>
          <p:cNvGraphicFramePr>
            <a:graphicFrameLocks noGrp="1"/>
          </p:cNvGraphicFramePr>
          <p:nvPr>
            <p:ph type="tbl" sz="quarter" idx="11"/>
          </p:nvPr>
        </p:nvGraphicFramePr>
        <p:xfrm>
          <a:off x="280221" y="1391380"/>
          <a:ext cx="8377084" cy="2153930"/>
        </p:xfrm>
        <a:graphic>
          <a:graphicData uri="http://schemas.openxmlformats.org/drawingml/2006/table">
            <a:tbl>
              <a:tblPr firstRow="1" bandRow="1">
                <a:tableStyleId>{5C22544A-7EE6-4342-B048-85BDC9FD1C3A}</a:tableStyleId>
              </a:tblPr>
              <a:tblGrid>
                <a:gridCol w="3501557">
                  <a:extLst>
                    <a:ext uri="{9D8B030D-6E8A-4147-A177-3AD203B41FA5}">
                      <a16:colId xmlns:a16="http://schemas.microsoft.com/office/drawing/2014/main" val="273139562"/>
                    </a:ext>
                  </a:extLst>
                </a:gridCol>
                <a:gridCol w="4875527">
                  <a:extLst>
                    <a:ext uri="{9D8B030D-6E8A-4147-A177-3AD203B41FA5}">
                      <a16:colId xmlns:a16="http://schemas.microsoft.com/office/drawing/2014/main" val="977431910"/>
                    </a:ext>
                  </a:extLst>
                </a:gridCol>
              </a:tblGrid>
              <a:tr h="386171">
                <a:tc>
                  <a:txBody>
                    <a:bodyPr/>
                    <a:lstStyle/>
                    <a:p>
                      <a:r>
                        <a:rPr lang="en-US" sz="1600" dirty="0">
                          <a:latin typeface="Arial" panose="020B0604020202020204" pitchFamily="34" charset="0"/>
                          <a:cs typeface="Arial" panose="020B0604020202020204" pitchFamily="34" charset="0"/>
                        </a:rPr>
                        <a:t>Resource</a:t>
                      </a:r>
                    </a:p>
                  </a:txBody>
                  <a:tcPr marL="68580" marR="68580" marT="34290" marB="34290"/>
                </a:tc>
                <a:tc>
                  <a:txBody>
                    <a:bodyPr/>
                    <a:lstStyle/>
                    <a:p>
                      <a:r>
                        <a:rPr lang="en-US" sz="1600" dirty="0">
                          <a:latin typeface="Arial" panose="020B0604020202020204" pitchFamily="34" charset="0"/>
                          <a:cs typeface="Arial" panose="020B0604020202020204" pitchFamily="34" charset="0"/>
                        </a:rPr>
                        <a:t>Resource Link</a:t>
                      </a:r>
                    </a:p>
                  </a:txBody>
                  <a:tcPr marL="68580" marR="68580" marT="34290" marB="34290"/>
                </a:tc>
                <a:extLst>
                  <a:ext uri="{0D108BD9-81ED-4DB2-BD59-A6C34878D82A}">
                    <a16:rowId xmlns:a16="http://schemas.microsoft.com/office/drawing/2014/main" val="2534857822"/>
                  </a:ext>
                </a:extLst>
              </a:tr>
              <a:tr h="690794">
                <a:tc>
                  <a:txBody>
                    <a:bodyPr/>
                    <a:lstStyle/>
                    <a:p>
                      <a:pPr marL="0" marR="0">
                        <a:spcBef>
                          <a:spcPts val="1200"/>
                        </a:spcBef>
                        <a:spcAft>
                          <a:spcPts val="120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HHS-RADV Final Rule (12/1/20)</a:t>
                      </a:r>
                    </a:p>
                  </a:txBody>
                  <a:tcPr marL="63506" marR="63506" marT="0" marB="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effectLst/>
                          <a:latin typeface="Arial" panose="020B0604020202020204" pitchFamily="34" charset="0"/>
                          <a:cs typeface="Arial" panose="020B0604020202020204" pitchFamily="34" charset="0"/>
                          <a:hlinkClick r:id="rId2"/>
                        </a:rPr>
                        <a:t>https://www.federalregister.gov/documents/2020/12/01/2020-26338/amendments-to-the-hhs-operated-risk-adjustment-data-validation-hhs-radv-under-the-patient-protection</a:t>
                      </a:r>
                      <a:r>
                        <a:rPr lang="en-US" sz="1400" dirty="0">
                          <a:effectLst/>
                          <a:latin typeface="Arial" panose="020B0604020202020204" pitchFamily="34" charset="0"/>
                          <a:cs typeface="Arial" panose="020B0604020202020204" pitchFamily="34" charset="0"/>
                        </a:rPr>
                        <a:t> </a:t>
                      </a:r>
                    </a:p>
                  </a:txBody>
                  <a:tcPr marL="63506" marR="63506" marT="0" marB="0" anchor="ctr"/>
                </a:tc>
                <a:extLst>
                  <a:ext uri="{0D108BD9-81ED-4DB2-BD59-A6C34878D82A}">
                    <a16:rowId xmlns:a16="http://schemas.microsoft.com/office/drawing/2014/main" val="1061780356"/>
                  </a:ext>
                </a:extLst>
              </a:tr>
              <a:tr h="386171">
                <a:tc>
                  <a:txBody>
                    <a:bodyPr/>
                    <a:lstStyle/>
                    <a:p>
                      <a:pPr marL="0" marR="0">
                        <a:spcBef>
                          <a:spcPts val="1200"/>
                        </a:spcBef>
                        <a:spcAft>
                          <a:spcPts val="120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Amendments to HHS-RADV (12/16/20) </a:t>
                      </a:r>
                    </a:p>
                  </a:txBody>
                  <a:tcPr marL="63506" marR="63506" marT="0" marB="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effectLst/>
                          <a:latin typeface="Arial" panose="020B0604020202020204" pitchFamily="34" charset="0"/>
                          <a:cs typeface="Arial" panose="020B0604020202020204" pitchFamily="34" charset="0"/>
                          <a:hlinkClick r:id="rId3"/>
                        </a:rPr>
                        <a:t>https://www.regtap.info/reg_librarye.php?i=3484</a:t>
                      </a:r>
                      <a:r>
                        <a:rPr lang="en-US" sz="1400" dirty="0">
                          <a:effectLst/>
                          <a:latin typeface="Arial" panose="020B0604020202020204" pitchFamily="34" charset="0"/>
                          <a:cs typeface="Arial" panose="020B0604020202020204" pitchFamily="34" charset="0"/>
                        </a:rPr>
                        <a:t>  </a:t>
                      </a:r>
                    </a:p>
                  </a:txBody>
                  <a:tcPr marL="63506" marR="63506" marT="0" marB="0" anchor="ctr"/>
                </a:tc>
                <a:extLst>
                  <a:ext uri="{0D108BD9-81ED-4DB2-BD59-A6C34878D82A}">
                    <a16:rowId xmlns:a16="http://schemas.microsoft.com/office/drawing/2014/main" val="3671467932"/>
                  </a:ext>
                </a:extLst>
              </a:tr>
              <a:tr h="690794">
                <a:tc>
                  <a:txBody>
                    <a:bodyPr/>
                    <a:lstStyle/>
                    <a:p>
                      <a:pPr marL="0" marR="0">
                        <a:spcBef>
                          <a:spcPts val="1200"/>
                        </a:spcBef>
                        <a:spcAft>
                          <a:spcPts val="120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2020 Issuer Participation, Stakeholder Responsibilities, and Issuer SO Designation/Maintenance (3/10/21)</a:t>
                      </a:r>
                    </a:p>
                  </a:txBody>
                  <a:tcPr marL="63506" marR="63506" marT="0" marB="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effectLst/>
                          <a:latin typeface="Arial" panose="020B0604020202020204" pitchFamily="34" charset="0"/>
                          <a:cs typeface="Arial" panose="020B0604020202020204" pitchFamily="34" charset="0"/>
                          <a:hlinkClick r:id="rId4"/>
                        </a:rPr>
                        <a:t>https://www.regtap.info/reg_librarye.php?i=3539</a:t>
                      </a:r>
                      <a:r>
                        <a:rPr lang="en-US" sz="1400" dirty="0">
                          <a:effectLst/>
                          <a:latin typeface="Arial" panose="020B0604020202020204" pitchFamily="34" charset="0"/>
                          <a:cs typeface="Arial" panose="020B0604020202020204" pitchFamily="34" charset="0"/>
                        </a:rPr>
                        <a:t> </a:t>
                      </a:r>
                    </a:p>
                  </a:txBody>
                  <a:tcPr marL="63506" marR="63506" marT="0" marB="0" anchor="ctr"/>
                </a:tc>
                <a:extLst>
                  <a:ext uri="{0D108BD9-81ED-4DB2-BD59-A6C34878D82A}">
                    <a16:rowId xmlns:a16="http://schemas.microsoft.com/office/drawing/2014/main" val="1316509752"/>
                  </a:ext>
                </a:extLst>
              </a:tr>
            </a:tbl>
          </a:graphicData>
        </a:graphic>
      </p:graphicFrame>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55</a:t>
            </a:fld>
            <a:endParaRPr lang="en-US" dirty="0"/>
          </a:p>
        </p:txBody>
      </p:sp>
    </p:spTree>
    <p:extLst>
      <p:ext uri="{BB962C8B-B14F-4D97-AF65-F5344CB8AC3E}">
        <p14:creationId xmlns:p14="http://schemas.microsoft.com/office/powerpoint/2010/main" val="2891041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0A0786-DC73-A341-AA17-4BE7584D8355}"/>
              </a:ext>
            </a:extLst>
          </p:cNvPr>
          <p:cNvSpPr>
            <a:spLocks noGrp="1"/>
          </p:cNvSpPr>
          <p:nvPr>
            <p:ph type="title"/>
          </p:nvPr>
        </p:nvSpPr>
        <p:spPr/>
        <p:txBody>
          <a:bodyPr/>
          <a:lstStyle/>
          <a:p>
            <a:r>
              <a:rPr lang="en-US" sz="3600" dirty="0"/>
              <a:t>Contact Information</a:t>
            </a:r>
            <a:endParaRPr lang="en-US" dirty="0"/>
          </a:p>
        </p:txBody>
      </p:sp>
      <p:graphicFrame>
        <p:nvGraphicFramePr>
          <p:cNvPr id="10" name="Table Placeholder 9" descr="table example">
            <a:extLst>
              <a:ext uri="{FF2B5EF4-FFF2-40B4-BE49-F238E27FC236}">
                <a16:creationId xmlns:a16="http://schemas.microsoft.com/office/drawing/2014/main" id="{58E4EE62-637A-2745-8F5F-7F02D443E0CE}"/>
              </a:ext>
            </a:extLst>
          </p:cNvPr>
          <p:cNvGraphicFramePr>
            <a:graphicFrameLocks noGrp="1"/>
          </p:cNvGraphicFramePr>
          <p:nvPr>
            <p:ph type="tbl" sz="quarter" idx="11"/>
            <p:extLst>
              <p:ext uri="{D42A27DB-BD31-4B8C-83A1-F6EECF244321}">
                <p14:modId xmlns:p14="http://schemas.microsoft.com/office/powerpoint/2010/main" val="678668596"/>
              </p:ext>
            </p:extLst>
          </p:nvPr>
        </p:nvGraphicFramePr>
        <p:xfrm>
          <a:off x="280221" y="1474173"/>
          <a:ext cx="8377084" cy="2253654"/>
        </p:xfrm>
        <a:graphic>
          <a:graphicData uri="http://schemas.openxmlformats.org/drawingml/2006/table">
            <a:tbl>
              <a:tblPr firstRow="1" bandRow="1">
                <a:tableStyleId>{5C22544A-7EE6-4342-B048-85BDC9FD1C3A}</a:tableStyleId>
              </a:tblPr>
              <a:tblGrid>
                <a:gridCol w="4569772">
                  <a:extLst>
                    <a:ext uri="{9D8B030D-6E8A-4147-A177-3AD203B41FA5}">
                      <a16:colId xmlns:a16="http://schemas.microsoft.com/office/drawing/2014/main" val="273139562"/>
                    </a:ext>
                  </a:extLst>
                </a:gridCol>
                <a:gridCol w="3807312">
                  <a:extLst>
                    <a:ext uri="{9D8B030D-6E8A-4147-A177-3AD203B41FA5}">
                      <a16:colId xmlns:a16="http://schemas.microsoft.com/office/drawing/2014/main" val="977431910"/>
                    </a:ext>
                  </a:extLst>
                </a:gridCol>
              </a:tblGrid>
              <a:tr h="357821">
                <a:tc>
                  <a:txBody>
                    <a:bodyPr/>
                    <a:lstStyle/>
                    <a:p>
                      <a:r>
                        <a:rPr lang="en-US" sz="1600" dirty="0">
                          <a:latin typeface="Arial" panose="020B0604020202020204" pitchFamily="34" charset="0"/>
                          <a:cs typeface="Arial" panose="020B0604020202020204" pitchFamily="34" charset="0"/>
                        </a:rPr>
                        <a:t>Resource</a:t>
                      </a:r>
                    </a:p>
                  </a:txBody>
                  <a:tcPr marL="68580" marR="68580" marT="34290" marB="34290"/>
                </a:tc>
                <a:tc>
                  <a:txBody>
                    <a:bodyPr/>
                    <a:lstStyle/>
                    <a:p>
                      <a:r>
                        <a:rPr lang="en-US" sz="1600" dirty="0">
                          <a:latin typeface="Arial" panose="020B0604020202020204" pitchFamily="34" charset="0"/>
                          <a:cs typeface="Arial" panose="020B0604020202020204" pitchFamily="34" charset="0"/>
                        </a:rPr>
                        <a:t>Contact Information</a:t>
                      </a:r>
                    </a:p>
                  </a:txBody>
                  <a:tcPr marL="68580" marR="68580" marT="34290" marB="34290"/>
                </a:tc>
                <a:extLst>
                  <a:ext uri="{0D108BD9-81ED-4DB2-BD59-A6C34878D82A}">
                    <a16:rowId xmlns:a16="http://schemas.microsoft.com/office/drawing/2014/main" val="2534857822"/>
                  </a:ext>
                </a:extLst>
              </a:tr>
              <a:tr h="357821">
                <a:tc>
                  <a:txBody>
                    <a:bodyPr/>
                    <a:lstStyle/>
                    <a:p>
                      <a:pPr marL="0" algn="l">
                        <a:spcBef>
                          <a:spcPts val="600"/>
                        </a:spcBef>
                      </a:pPr>
                      <a:r>
                        <a:rPr lang="en-US" sz="1200" dirty="0">
                          <a:solidFill>
                            <a:schemeClr val="tx1"/>
                          </a:solidFill>
                          <a:latin typeface="Arial" panose="020B0604020202020204" pitchFamily="34" charset="0"/>
                          <a:cs typeface="Arial" panose="020B0604020202020204" pitchFamily="34" charset="0"/>
                        </a:rPr>
                        <a:t>For RADV policy questions, contact the RADV Team</a:t>
                      </a:r>
                    </a:p>
                  </a:txBody>
                  <a:tcPr marR="0" marT="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2"/>
                        </a:rPr>
                        <a:t>CCIIOACARADataValidation@cms.hhs.gov</a:t>
                      </a:r>
                      <a:r>
                        <a:rPr lang="en-US" sz="1200" dirty="0">
                          <a:latin typeface="Arial" panose="020B0604020202020204" pitchFamily="34" charset="0"/>
                          <a:cs typeface="Arial" panose="020B0604020202020204" pitchFamily="34" charset="0"/>
                        </a:rPr>
                        <a:t> </a:t>
                      </a:r>
                    </a:p>
                  </a:txBody>
                  <a:tcPr marR="0" marT="0" anchor="ctr"/>
                </a:tc>
                <a:extLst>
                  <a:ext uri="{0D108BD9-81ED-4DB2-BD59-A6C34878D82A}">
                    <a16:rowId xmlns:a16="http://schemas.microsoft.com/office/drawing/2014/main" val="177314935"/>
                  </a:ext>
                </a:extLst>
              </a:tr>
              <a:tr h="357821">
                <a:tc>
                  <a:txBody>
                    <a:bodyPr/>
                    <a:lstStyle/>
                    <a:p>
                      <a:pPr marL="0" algn="l">
                        <a:spcBef>
                          <a:spcPts val="600"/>
                        </a:spcBef>
                      </a:pPr>
                      <a:r>
                        <a:rPr lang="en-US" sz="1200" dirty="0">
                          <a:solidFill>
                            <a:schemeClr val="tx1"/>
                          </a:solidFill>
                          <a:latin typeface="Arial" panose="020B0604020202020204" pitchFamily="34" charset="0"/>
                          <a:cs typeface="Arial" panose="020B0604020202020204" pitchFamily="34" charset="0"/>
                        </a:rPr>
                        <a:t>For EDGE server questions, please contact your Financial Management (FM) Service Representative directly and copy the Centers for Medicare &amp; Medicaid Services (CMS) Help Desk</a:t>
                      </a:r>
                    </a:p>
                  </a:txBody>
                  <a:tcPr marR="0" marT="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3"/>
                        </a:rPr>
                        <a:t>EDGE_server_data@cms.hhs.gov</a:t>
                      </a:r>
                      <a:r>
                        <a:rPr lang="en-US" sz="1200" dirty="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and copy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4"/>
                        </a:rPr>
                        <a:t>CMS_FEPS@cms.hhs.gov</a:t>
                      </a:r>
                      <a:r>
                        <a:rPr lang="en-US" sz="1200" dirty="0">
                          <a:latin typeface="Arial" panose="020B0604020202020204" pitchFamily="34" charset="0"/>
                          <a:cs typeface="Arial" panose="020B0604020202020204" pitchFamily="34" charset="0"/>
                        </a:rPr>
                        <a:t> </a:t>
                      </a:r>
                    </a:p>
                  </a:txBody>
                  <a:tcPr marR="0" marT="0" anchor="ctr"/>
                </a:tc>
                <a:extLst>
                  <a:ext uri="{0D108BD9-81ED-4DB2-BD59-A6C34878D82A}">
                    <a16:rowId xmlns:a16="http://schemas.microsoft.com/office/drawing/2014/main" val="876780283"/>
                  </a:ext>
                </a:extLst>
              </a:tr>
              <a:tr h="433431">
                <a:tc>
                  <a:txBody>
                    <a:bodyPr/>
                    <a:lstStyle/>
                    <a:p>
                      <a:pPr marL="0" algn="l"/>
                      <a:r>
                        <a:rPr lang="en-US" sz="1200" dirty="0">
                          <a:solidFill>
                            <a:schemeClr val="tx1"/>
                          </a:solidFill>
                          <a:latin typeface="Arial" panose="020B0604020202020204" pitchFamily="34" charset="0"/>
                          <a:cs typeface="Arial" panose="020B0604020202020204" pitchFamily="34" charset="0"/>
                        </a:rPr>
                        <a:t>HHS-RADV Audit Tool</a:t>
                      </a:r>
                    </a:p>
                  </a:txBody>
                  <a:tcPr marR="0" marT="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To contact us within the HHS-RADV Audit Tool, use the Inquiries tab and select “Submit Inquiry”</a:t>
                      </a:r>
                    </a:p>
                  </a:txBody>
                  <a:tcPr marR="0" marT="0" anchor="ctr"/>
                </a:tc>
                <a:extLst>
                  <a:ext uri="{0D108BD9-81ED-4DB2-BD59-A6C34878D82A}">
                    <a16:rowId xmlns:a16="http://schemas.microsoft.com/office/drawing/2014/main" val="1587981491"/>
                  </a:ext>
                </a:extLst>
              </a:tr>
              <a:tr h="357821">
                <a:tc>
                  <a:txBody>
                    <a:bodyPr/>
                    <a:lstStyle/>
                    <a:p>
                      <a:pPr marL="0" algn="l"/>
                      <a:r>
                        <a:rPr lang="en-US" sz="1200" dirty="0">
                          <a:solidFill>
                            <a:schemeClr val="tx1"/>
                          </a:solidFill>
                          <a:latin typeface="Arial" panose="020B0604020202020204" pitchFamily="34" charset="0"/>
                          <a:cs typeface="Arial" panose="020B0604020202020204" pitchFamily="34" charset="0"/>
                        </a:rPr>
                        <a:t>For RA questions, contact the RARI Team</a:t>
                      </a:r>
                    </a:p>
                  </a:txBody>
                  <a:tcPr marR="0" marT="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hlinkClick r:id="rId5"/>
                        </a:rPr>
                        <a:t>RARIPaymentOperations@cms.hhs.gov</a:t>
                      </a:r>
                      <a:r>
                        <a:rPr lang="en-US" sz="1200" dirty="0">
                          <a:solidFill>
                            <a:schemeClr val="tx1">
                              <a:lumMod val="75000"/>
                              <a:lumOff val="25000"/>
                            </a:schemeClr>
                          </a:solidFill>
                          <a:latin typeface="Arial" panose="020B0604020202020204" pitchFamily="34" charset="0"/>
                          <a:cs typeface="Arial" panose="020B0604020202020204" pitchFamily="34" charset="0"/>
                        </a:rPr>
                        <a:t> </a:t>
                      </a:r>
                    </a:p>
                  </a:txBody>
                  <a:tcPr marR="0" marT="0" anchor="ctr"/>
                </a:tc>
                <a:extLst>
                  <a:ext uri="{0D108BD9-81ED-4DB2-BD59-A6C34878D82A}">
                    <a16:rowId xmlns:a16="http://schemas.microsoft.com/office/drawing/2014/main" val="3602332493"/>
                  </a:ext>
                </a:extLst>
              </a:tr>
            </a:tbl>
          </a:graphicData>
        </a:graphic>
      </p:graphicFrame>
      <p:sp>
        <p:nvSpPr>
          <p:cNvPr id="4" name="Slide Number Placeholder 3">
            <a:extLst>
              <a:ext uri="{FF2B5EF4-FFF2-40B4-BE49-F238E27FC236}">
                <a16:creationId xmlns:a16="http://schemas.microsoft.com/office/drawing/2014/main" id="{7ECADD25-710D-1B48-A403-4EAA3EDDE80B}"/>
              </a:ext>
            </a:extLst>
          </p:cNvPr>
          <p:cNvSpPr>
            <a:spLocks noGrp="1"/>
          </p:cNvSpPr>
          <p:nvPr>
            <p:ph type="sldNum" sz="quarter" idx="14"/>
          </p:nvPr>
        </p:nvSpPr>
        <p:spPr/>
        <p:txBody>
          <a:bodyPr/>
          <a:lstStyle/>
          <a:p>
            <a:fld id="{A8293F48-28FC-5446-B693-64BAD680F382}" type="slidenum">
              <a:rPr lang="en-US" smtClean="0"/>
              <a:pPr/>
              <a:t>56</a:t>
            </a:fld>
            <a:endParaRPr lang="en-US" dirty="0"/>
          </a:p>
        </p:txBody>
      </p:sp>
    </p:spTree>
    <p:extLst>
      <p:ext uri="{BB962C8B-B14F-4D97-AF65-F5344CB8AC3E}">
        <p14:creationId xmlns:p14="http://schemas.microsoft.com/office/powerpoint/2010/main" val="15904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p:txBody>
          <a:bodyPr/>
          <a:lstStyle/>
          <a:p>
            <a:r>
              <a:rPr lang="en-US" dirty="0"/>
              <a:t>Closing Remarks</a:t>
            </a:r>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57</a:t>
            </a:fld>
            <a:endParaRPr lang="en-US" dirty="0"/>
          </a:p>
        </p:txBody>
      </p:sp>
    </p:spTree>
    <p:extLst>
      <p:ext uri="{BB962C8B-B14F-4D97-AF65-F5344CB8AC3E}">
        <p14:creationId xmlns:p14="http://schemas.microsoft.com/office/powerpoint/2010/main" val="146981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p:txBody>
          <a:bodyPr/>
          <a:lstStyle/>
          <a:p>
            <a:r>
              <a:rPr lang="en-US" dirty="0"/>
              <a:t>Webinar and Audio Access Tips</a:t>
            </a:r>
          </a:p>
        </p:txBody>
      </p:sp>
      <p:sp>
        <p:nvSpPr>
          <p:cNvPr id="3" name="Text Placeholder 2">
            <a:extLst>
              <a:ext uri="{FF2B5EF4-FFF2-40B4-BE49-F238E27FC236}">
                <a16:creationId xmlns:a16="http://schemas.microsoft.com/office/drawing/2014/main" id="{D73CFABB-4F41-A742-AE04-699B0DE2FBC1}"/>
              </a:ext>
            </a:extLst>
          </p:cNvPr>
          <p:cNvSpPr>
            <a:spLocks noGrp="1"/>
          </p:cNvSpPr>
          <p:nvPr>
            <p:ph type="body" sz="quarter" idx="11"/>
          </p:nvPr>
        </p:nvSpPr>
        <p:spPr>
          <a:xfrm>
            <a:off x="628650" y="1106768"/>
            <a:ext cx="7891463" cy="3292220"/>
          </a:xfrm>
        </p:spPr>
        <p:txBody>
          <a:bodyPr>
            <a:noAutofit/>
          </a:bodyPr>
          <a:lstStyle/>
          <a:p>
            <a:pPr>
              <a:lnSpc>
                <a:spcPct val="100000"/>
              </a:lnSpc>
              <a:spcBef>
                <a:spcPts val="600"/>
              </a:spcBef>
            </a:pPr>
            <a:r>
              <a:rPr lang="en-US" sz="1800" b="1" dirty="0"/>
              <a:t>Hardwire your computer </a:t>
            </a:r>
            <a:r>
              <a:rPr lang="en-US" sz="1800" dirty="0"/>
              <a:t>as opposed to using Wi-Fi</a:t>
            </a:r>
          </a:p>
          <a:p>
            <a:pPr>
              <a:lnSpc>
                <a:spcPct val="100000"/>
              </a:lnSpc>
              <a:spcBef>
                <a:spcPts val="600"/>
              </a:spcBef>
            </a:pPr>
            <a:r>
              <a:rPr lang="en-US" sz="1800" b="1" dirty="0"/>
              <a:t>Close unnecessary applications and browser sessions </a:t>
            </a:r>
            <a:r>
              <a:rPr lang="en-US" sz="1800" dirty="0"/>
              <a:t>on your device for better connectivity</a:t>
            </a:r>
          </a:p>
          <a:p>
            <a:pPr>
              <a:lnSpc>
                <a:spcPct val="100000"/>
              </a:lnSpc>
              <a:spcBef>
                <a:spcPts val="600"/>
              </a:spcBef>
            </a:pPr>
            <a:r>
              <a:rPr lang="en-US" sz="1800" b="1" dirty="0"/>
              <a:t>Reduce simultaneous streaming activities </a:t>
            </a:r>
            <a:r>
              <a:rPr lang="en-US" sz="1800" dirty="0"/>
              <a:t>by others in your current workplace/home to increase your bandwidth</a:t>
            </a:r>
          </a:p>
          <a:p>
            <a:pPr>
              <a:lnSpc>
                <a:spcPct val="100000"/>
              </a:lnSpc>
              <a:spcBef>
                <a:spcPts val="600"/>
              </a:spcBef>
            </a:pPr>
            <a:r>
              <a:rPr lang="en-US" sz="1800" b="1" dirty="0"/>
              <a:t>Disconnect from any Virtual Private Network (VPN)</a:t>
            </a:r>
            <a:r>
              <a:rPr lang="en-US" sz="1800" dirty="0"/>
              <a:t> if able and applicable for the best experience</a:t>
            </a:r>
          </a:p>
          <a:p>
            <a:pPr>
              <a:lnSpc>
                <a:spcPct val="100000"/>
              </a:lnSpc>
              <a:spcBef>
                <a:spcPts val="600"/>
              </a:spcBef>
            </a:pPr>
            <a:r>
              <a:rPr lang="en-US" sz="1800" b="1" dirty="0"/>
              <a:t>Switch to phone if you lose web connectivity or sound </a:t>
            </a:r>
            <a:r>
              <a:rPr lang="en-US" sz="1800" dirty="0"/>
              <a:t>when listening through your computer</a:t>
            </a:r>
          </a:p>
          <a:p>
            <a:pPr lvl="1">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telephone number is </a:t>
            </a:r>
            <a:r>
              <a:rPr lang="en-US" b="1" dirty="0">
                <a:latin typeface="Arial" panose="020B0604020202020204" pitchFamily="34" charset="0"/>
                <a:cs typeface="Arial" panose="020B0604020202020204" pitchFamily="34" charset="0"/>
              </a:rPr>
              <a:t>866-442-5690</a:t>
            </a:r>
            <a:r>
              <a:rPr lang="en-US" dirty="0">
                <a:latin typeface="Arial" panose="020B0604020202020204" pitchFamily="34" charset="0"/>
                <a:cs typeface="Arial" panose="020B0604020202020204" pitchFamily="34" charset="0"/>
              </a:rPr>
              <a:t> and your individual </a:t>
            </a:r>
            <a:r>
              <a:rPr lang="en-US" b="1" dirty="0">
                <a:latin typeface="Arial" panose="020B0604020202020204" pitchFamily="34" charset="0"/>
                <a:cs typeface="Arial" panose="020B0604020202020204" pitchFamily="34" charset="0"/>
              </a:rPr>
              <a:t>PIN</a:t>
            </a:r>
            <a:r>
              <a:rPr lang="en-US" dirty="0">
                <a:latin typeface="Arial" panose="020B0604020202020204" pitchFamily="34" charset="0"/>
                <a:cs typeface="Arial" panose="020B0604020202020204" pitchFamily="34" charset="0"/>
              </a:rPr>
              <a:t> is included in your meeting reminder email</a:t>
            </a:r>
          </a:p>
          <a:p>
            <a:pPr>
              <a:lnSpc>
                <a:spcPct val="100000"/>
              </a:lnSpc>
              <a:spcBef>
                <a:spcPts val="600"/>
              </a:spcBef>
            </a:pPr>
            <a:endParaRPr lang="en-US" sz="1800" dirty="0"/>
          </a:p>
          <a:p>
            <a:pPr>
              <a:lnSpc>
                <a:spcPct val="100000"/>
              </a:lnSpc>
              <a:spcBef>
                <a:spcPts val="600"/>
              </a:spcBef>
            </a:pPr>
            <a:endParaRPr lang="en-US" sz="1800" dirty="0"/>
          </a:p>
          <a:p>
            <a:pPr lvl="1">
              <a:lnSpc>
                <a:spcPct val="100000"/>
              </a:lnSpc>
              <a:spcBef>
                <a:spcPts val="600"/>
              </a:spcBef>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457200" lvl="1" indent="0">
              <a:lnSpc>
                <a:spcPct val="100000"/>
              </a:lnSpc>
              <a:spcBef>
                <a:spcPts val="600"/>
              </a:spcBef>
              <a:buNone/>
            </a:pPr>
            <a:endParaRPr lang="en-US" dirty="0">
              <a:latin typeface="Arial" panose="020B0604020202020204" pitchFamily="34" charset="0"/>
              <a:cs typeface="Arial" panose="020B0604020202020204" pitchFamily="34" charset="0"/>
            </a:endParaRPr>
          </a:p>
          <a:p>
            <a:pPr>
              <a:lnSpc>
                <a:spcPct val="100000"/>
              </a:lnSpc>
              <a:spcBef>
                <a:spcPts val="600"/>
              </a:spcBef>
            </a:pPr>
            <a:endParaRPr lang="en-US" sz="18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6</a:t>
            </a:fld>
            <a:endParaRPr lang="en-US" dirty="0"/>
          </a:p>
        </p:txBody>
      </p:sp>
    </p:spTree>
    <p:extLst>
      <p:ext uri="{BB962C8B-B14F-4D97-AF65-F5344CB8AC3E}">
        <p14:creationId xmlns:p14="http://schemas.microsoft.com/office/powerpoint/2010/main" val="82888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p:txBody>
          <a:bodyPr/>
          <a:lstStyle/>
          <a:p>
            <a:r>
              <a:rPr lang="en-US" dirty="0"/>
              <a:t>Intended Audience</a:t>
            </a:r>
          </a:p>
        </p:txBody>
      </p:sp>
      <p:sp>
        <p:nvSpPr>
          <p:cNvPr id="3" name="Text Placeholder 2">
            <a:extLst>
              <a:ext uri="{FF2B5EF4-FFF2-40B4-BE49-F238E27FC236}">
                <a16:creationId xmlns:a16="http://schemas.microsoft.com/office/drawing/2014/main" id="{D73CFABB-4F41-A742-AE04-699B0DE2FBC1}"/>
              </a:ext>
            </a:extLst>
          </p:cNvPr>
          <p:cNvSpPr>
            <a:spLocks noGrp="1"/>
          </p:cNvSpPr>
          <p:nvPr>
            <p:ph type="body" sz="quarter" idx="11"/>
          </p:nvPr>
        </p:nvSpPr>
        <p:spPr>
          <a:xfrm>
            <a:off x="628650" y="1089887"/>
            <a:ext cx="7891463" cy="3056246"/>
          </a:xfrm>
        </p:spPr>
        <p:txBody>
          <a:bodyPr>
            <a:normAutofit/>
          </a:bodyPr>
          <a:lstStyle/>
          <a:p>
            <a:pPr>
              <a:lnSpc>
                <a:spcPct val="100000"/>
              </a:lnSpc>
              <a:spcBef>
                <a:spcPts val="600"/>
              </a:spcBef>
            </a:pPr>
            <a:r>
              <a:rPr lang="en-US" sz="2000" dirty="0"/>
              <a:t>Issuers subject to the HHS-RADV Audit requirements under 45 CFR § 153.630</a:t>
            </a:r>
          </a:p>
          <a:p>
            <a:pPr>
              <a:lnSpc>
                <a:spcPct val="100000"/>
              </a:lnSpc>
              <a:spcBef>
                <a:spcPts val="600"/>
              </a:spcBef>
            </a:pPr>
            <a:r>
              <a:rPr lang="en-US" sz="2000" dirty="0"/>
              <a:t>State Regulators/State Agencies</a:t>
            </a:r>
          </a:p>
          <a:p>
            <a:pPr>
              <a:lnSpc>
                <a:spcPct val="100000"/>
              </a:lnSpc>
              <a:spcBef>
                <a:spcPts val="600"/>
              </a:spcBef>
            </a:pPr>
            <a:r>
              <a:rPr lang="en-US" sz="2000" dirty="0"/>
              <a:t>Initial Validation Audit (IVA) Entities</a:t>
            </a:r>
          </a:p>
          <a:p>
            <a:pPr>
              <a:lnSpc>
                <a:spcPct val="100000"/>
              </a:lnSpc>
              <a:spcBef>
                <a:spcPts val="600"/>
              </a:spcBef>
            </a:pPr>
            <a:r>
              <a:rPr lang="en-US" sz="2000" dirty="0"/>
              <a:t>Third Party Administrators (TPAs), Pharmacy Benefit Managers (PBMs), and Support Vendors</a:t>
            </a:r>
          </a:p>
          <a:p>
            <a:pPr marL="0" indent="0">
              <a:lnSpc>
                <a:spcPct val="100000"/>
              </a:lnSpc>
              <a:spcBef>
                <a:spcPts val="0"/>
              </a:spcBef>
              <a:buNone/>
            </a:pPr>
            <a:endParaRPr lang="en-US" sz="20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7</a:t>
            </a:fld>
            <a:endParaRPr lang="en-US" dirty="0"/>
          </a:p>
        </p:txBody>
      </p:sp>
    </p:spTree>
    <p:extLst>
      <p:ext uri="{BB962C8B-B14F-4D97-AF65-F5344CB8AC3E}">
        <p14:creationId xmlns:p14="http://schemas.microsoft.com/office/powerpoint/2010/main" val="182121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457200" y="0"/>
            <a:ext cx="7886700" cy="994172"/>
          </a:xfrm>
        </p:spPr>
        <p:txBody>
          <a:bodyPr/>
          <a:lstStyle/>
          <a:p>
            <a:r>
              <a:rPr lang="en-US" dirty="0"/>
              <a:t>Session Purpose</a:t>
            </a:r>
          </a:p>
        </p:txBody>
      </p:sp>
      <p:sp>
        <p:nvSpPr>
          <p:cNvPr id="3" name="Text Placeholder 2">
            <a:extLst>
              <a:ext uri="{FF2B5EF4-FFF2-40B4-BE49-F238E27FC236}">
                <a16:creationId xmlns:a16="http://schemas.microsoft.com/office/drawing/2014/main" id="{D73CFABB-4F41-A742-AE04-699B0DE2FBC1}"/>
              </a:ext>
            </a:extLst>
          </p:cNvPr>
          <p:cNvSpPr>
            <a:spLocks noGrp="1"/>
          </p:cNvSpPr>
          <p:nvPr>
            <p:ph type="body" sz="quarter" idx="11"/>
          </p:nvPr>
        </p:nvSpPr>
        <p:spPr>
          <a:xfrm>
            <a:off x="626269" y="1346148"/>
            <a:ext cx="7891463" cy="3056246"/>
          </a:xfrm>
        </p:spPr>
        <p:txBody>
          <a:bodyPr>
            <a:normAutofit/>
          </a:bodyPr>
          <a:lstStyle/>
          <a:p>
            <a:pPr>
              <a:lnSpc>
                <a:spcPct val="100000"/>
              </a:lnSpc>
              <a:spcBef>
                <a:spcPts val="600"/>
              </a:spcBef>
            </a:pPr>
            <a:r>
              <a:rPr lang="en-US" sz="2000" dirty="0">
                <a:solidFill>
                  <a:srgbClr val="FF0000"/>
                </a:solidFill>
              </a:rPr>
              <a:t>For the Centers for Medicare &amp; Medicaid Services (CMS) to </a:t>
            </a:r>
            <a:r>
              <a:rPr lang="en-US" sz="2000" dirty="0"/>
              <a:t>provide an overview of all updates made to the 2019 Benefit Year HHS-RADV Protocols including updates to the error estimation procedures based on the HHS-RADV Amendments Final Rule, published on December 1, 2020 (85 FR 76979)</a:t>
            </a:r>
          </a:p>
          <a:p>
            <a:pPr>
              <a:lnSpc>
                <a:spcPct val="100000"/>
              </a:lnSpc>
              <a:spcBef>
                <a:spcPts val="600"/>
              </a:spcBef>
            </a:pPr>
            <a:endParaRPr lang="en-US" sz="2000" dirty="0"/>
          </a:p>
          <a:p>
            <a:pPr marL="0" indent="0">
              <a:lnSpc>
                <a:spcPct val="100000"/>
              </a:lnSpc>
              <a:spcBef>
                <a:spcPts val="0"/>
              </a:spcBef>
              <a:buNone/>
            </a:pPr>
            <a:endParaRPr lang="en-US" sz="20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8</a:t>
            </a:fld>
            <a:endParaRPr lang="en-US" dirty="0"/>
          </a:p>
        </p:txBody>
      </p:sp>
    </p:spTree>
    <p:extLst>
      <p:ext uri="{BB962C8B-B14F-4D97-AF65-F5344CB8AC3E}">
        <p14:creationId xmlns:p14="http://schemas.microsoft.com/office/powerpoint/2010/main" val="293052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21372F-E59C-A54E-BA90-73EF4923CB15}"/>
              </a:ext>
            </a:extLst>
          </p:cNvPr>
          <p:cNvSpPr>
            <a:spLocks noGrp="1"/>
          </p:cNvSpPr>
          <p:nvPr>
            <p:ph type="title"/>
          </p:nvPr>
        </p:nvSpPr>
        <p:spPr/>
        <p:txBody>
          <a:bodyPr/>
          <a:lstStyle/>
          <a:p>
            <a:r>
              <a:rPr lang="en-US" dirty="0"/>
              <a:t>HHS-RADV Timeline</a:t>
            </a:r>
          </a:p>
        </p:txBody>
      </p:sp>
      <p:sp>
        <p:nvSpPr>
          <p:cNvPr id="5" name="Slide Number Placeholder 4">
            <a:extLst>
              <a:ext uri="{FF2B5EF4-FFF2-40B4-BE49-F238E27FC236}">
                <a16:creationId xmlns:a16="http://schemas.microsoft.com/office/drawing/2014/main" id="{82FE3947-4433-8C4C-BD84-CBE3F846EABD}"/>
              </a:ext>
            </a:extLst>
          </p:cNvPr>
          <p:cNvSpPr>
            <a:spLocks noGrp="1"/>
          </p:cNvSpPr>
          <p:nvPr>
            <p:ph type="sldNum" sz="quarter" idx="10"/>
          </p:nvPr>
        </p:nvSpPr>
        <p:spPr/>
        <p:txBody>
          <a:bodyPr/>
          <a:lstStyle/>
          <a:p>
            <a:fld id="{FC4ACFE8-D096-2541-B423-85B6908FFA9E}" type="slidenum">
              <a:rPr lang="en-US" smtClean="0"/>
              <a:pPr/>
              <a:t>9</a:t>
            </a:fld>
            <a:endParaRPr lang="en-US" dirty="0"/>
          </a:p>
        </p:txBody>
      </p:sp>
    </p:spTree>
    <p:extLst>
      <p:ext uri="{BB962C8B-B14F-4D97-AF65-F5344CB8AC3E}">
        <p14:creationId xmlns:p14="http://schemas.microsoft.com/office/powerpoint/2010/main" val="370315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2CF59E3962B4B97A8F43BB3C9E243" ma:contentTypeVersion="9" ma:contentTypeDescription="Create a new document." ma:contentTypeScope="" ma:versionID="96f5da736f878812fd0e1e993f415251">
  <xsd:schema xmlns:xsd="http://www.w3.org/2001/XMLSchema" xmlns:xs="http://www.w3.org/2001/XMLSchema" xmlns:p="http://schemas.microsoft.com/office/2006/metadata/properties" xmlns:ns3="844ff5af-a152-419c-96f2-b2d85bf6a94c" targetNamespace="http://schemas.microsoft.com/office/2006/metadata/properties" ma:root="true" ma:fieldsID="4a5528e7b8001748068d0034a0c2b587" ns3:_="">
    <xsd:import namespace="844ff5af-a152-419c-96f2-b2d85bf6a94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ff5af-a152-419c-96f2-b2d85bf6a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A60E3-C3C4-410B-BF97-9E83CE3EF7E7}">
  <ds:schemaRefs>
    <ds:schemaRef ds:uri="844ff5af-a152-419c-96f2-b2d85bf6a94c"/>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0E86472-CFAE-48B0-9D8E-EA0FEA5F4AA3}">
  <ds:schemaRefs>
    <ds:schemaRef ds:uri="http://schemas.microsoft.com/sharepoint/v3/contenttype/forms"/>
  </ds:schemaRefs>
</ds:datastoreItem>
</file>

<file path=customXml/itemProps3.xml><?xml version="1.0" encoding="utf-8"?>
<ds:datastoreItem xmlns:ds="http://schemas.openxmlformats.org/officeDocument/2006/customXml" ds:itemID="{A1B5EBCB-11D4-420F-A79F-6251CD353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4ff5af-a152-419c-96f2-b2d85bf6a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2262</TotalTime>
  <Words>4574</Words>
  <Application>Microsoft Office PowerPoint</Application>
  <PresentationFormat>On-screen Show (16:9)</PresentationFormat>
  <Paragraphs>524</Paragraphs>
  <Slides>57</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MS PGothic</vt:lpstr>
      <vt:lpstr>Arial</vt:lpstr>
      <vt:lpstr>Articulate Extrabold</vt:lpstr>
      <vt:lpstr>Calibri</vt:lpstr>
      <vt:lpstr>Calibri Light</vt:lpstr>
      <vt:lpstr>Open Sans Extrabold</vt:lpstr>
      <vt:lpstr>Symbol</vt:lpstr>
      <vt:lpstr>Times New Roman</vt:lpstr>
      <vt:lpstr>3_Custom Design</vt:lpstr>
      <vt:lpstr>PowerPoint Presentation</vt:lpstr>
      <vt:lpstr>HHS Risk Adjustment Data Validation (HHS-RADV) Webinar Series V</vt:lpstr>
      <vt:lpstr>Session Agenda</vt:lpstr>
      <vt:lpstr>Session Guidelines</vt:lpstr>
      <vt:lpstr>Session Guidelines (continued)</vt:lpstr>
      <vt:lpstr>Webinar and Audio Access Tips</vt:lpstr>
      <vt:lpstr>Intended Audience</vt:lpstr>
      <vt:lpstr>Session Purpose</vt:lpstr>
      <vt:lpstr>HHS-RADV Timeline</vt:lpstr>
      <vt:lpstr>2019 Benefit Year</vt:lpstr>
      <vt:lpstr>2019 Benefit Year (continued)</vt:lpstr>
      <vt:lpstr>2020 Benefit Year</vt:lpstr>
      <vt:lpstr>2020 Benefit Year (continued)</vt:lpstr>
      <vt:lpstr>2020 Benefit Year (continued)</vt:lpstr>
      <vt:lpstr>2020 Benefit Year (continued)</vt:lpstr>
      <vt:lpstr>HHS-RADV Announcement</vt:lpstr>
      <vt:lpstr>HHS-RADV Announcement</vt:lpstr>
      <vt:lpstr>2019 Benefit Year HHS-RADV Protocols Updates</vt:lpstr>
      <vt:lpstr>2019 Benefit Year HHS-RADV  Protocols Updates</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2019 Benefit Year HHS-RADV  Protocols Updates (continued)</vt:lpstr>
      <vt:lpstr>Q&amp;A</vt:lpstr>
      <vt:lpstr>Questions</vt:lpstr>
      <vt:lpstr>Resources</vt:lpstr>
      <vt:lpstr>Locating HHS-RADV Documents in REGTAP</vt:lpstr>
      <vt:lpstr>Upcoming Webinar</vt:lpstr>
      <vt:lpstr>Coming Soon</vt:lpstr>
      <vt:lpstr>Common Acronyms</vt:lpstr>
      <vt:lpstr>Resource Links</vt:lpstr>
      <vt:lpstr>Resource Links (continued)</vt:lpstr>
      <vt:lpstr>Resource Links (continued)</vt:lpstr>
      <vt:lpstr>Contact Information</vt:lpstr>
      <vt:lpstr>Closing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CMS-PPT-Template-Building</dc:title>
  <dc:subject/>
  <dc:creator>CMS MultimediaServices</dc:creator>
  <cp:keywords/>
  <dc:description/>
  <cp:lastModifiedBy>MARCIA HARRIS</cp:lastModifiedBy>
  <cp:revision>387</cp:revision>
  <cp:lastPrinted>2020-02-13T13:35:26Z</cp:lastPrinted>
  <dcterms:created xsi:type="dcterms:W3CDTF">2017-09-22T15:24:43Z</dcterms:created>
  <dcterms:modified xsi:type="dcterms:W3CDTF">2021-03-30T20:05:50Z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0x010100A8D2CF59E3962B4B97A8F43BB3C9E243</vt:lpwstr>
  </property>
  <property fmtid="{D5CDD505-2E9C-101B-9397-08002B2CF9AE}" pid="4" name="TaxKeyword">
    <vt:lpwstr/>
  </property>
</Properties>
</file>