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9156700" cy="6858000"/>
  <p:notesSz cx="91567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Zarin (CMS/CCIIO)" initials="AZ(" lastIdx="3" clrIdx="0">
    <p:extLst>
      <p:ext uri="{19B8F6BF-5375-455C-9EA6-DF929625EA0E}">
        <p15:presenceInfo xmlns:p15="http://schemas.microsoft.com/office/powerpoint/2012/main" userId="S-1-5-21-4095628063-3556742122-3606576086-261020" providerId="AD"/>
      </p:ext>
    </p:extLst>
  </p:cmAuthor>
  <p:cmAuthor id="2" name="Nicholas Eckart" initials="NE" lastIdx="5"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83" autoAdjust="0"/>
  </p:normalViewPr>
  <p:slideViewPr>
    <p:cSldViewPr>
      <p:cViewPr varScale="1">
        <p:scale>
          <a:sx n="22" d="100"/>
          <a:sy n="22" d="100"/>
        </p:scale>
        <p:origin x="32" y="10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7163"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6363" y="0"/>
            <a:ext cx="3968750" cy="344488"/>
          </a:xfrm>
          <a:prstGeom prst="rect">
            <a:avLst/>
          </a:prstGeom>
        </p:spPr>
        <p:txBody>
          <a:bodyPr vert="horz" lIns="91440" tIns="45720" rIns="91440" bIns="45720" rtlCol="0"/>
          <a:lstStyle>
            <a:lvl1pPr algn="r">
              <a:defRPr sz="1200"/>
            </a:lvl1pPr>
          </a:lstStyle>
          <a:p>
            <a:fld id="{41B2BBA5-E642-4FC2-85B2-973A75B2A027}" type="datetimeFigureOut">
              <a:rPr lang="en-US" smtClean="0"/>
              <a:t>10/11/2022</a:t>
            </a:fld>
            <a:endParaRPr lang="en-US"/>
          </a:p>
        </p:txBody>
      </p:sp>
      <p:sp>
        <p:nvSpPr>
          <p:cNvPr id="4" name="Slide Image Placeholder 3"/>
          <p:cNvSpPr>
            <a:spLocks noGrp="1" noRot="1" noChangeAspect="1"/>
          </p:cNvSpPr>
          <p:nvPr>
            <p:ph type="sldImg" idx="2"/>
          </p:nvPr>
        </p:nvSpPr>
        <p:spPr>
          <a:xfrm>
            <a:off x="3033713" y="857250"/>
            <a:ext cx="30892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5988" y="3300413"/>
            <a:ext cx="7324725"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7163"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6363" y="6513513"/>
            <a:ext cx="3968750" cy="344487"/>
          </a:xfrm>
          <a:prstGeom prst="rect">
            <a:avLst/>
          </a:prstGeom>
        </p:spPr>
        <p:txBody>
          <a:bodyPr vert="horz" lIns="91440" tIns="45720" rIns="91440" bIns="45720" rtlCol="0" anchor="b"/>
          <a:lstStyle>
            <a:lvl1pPr algn="r">
              <a:defRPr sz="1200"/>
            </a:lvl1pPr>
          </a:lstStyle>
          <a:p>
            <a:fld id="{C7E11486-51E0-4458-ACFD-EFA31A6BA629}" type="slidenum">
              <a:rPr lang="en-US" smtClean="0"/>
              <a:t>‹#›</a:t>
            </a:fld>
            <a:endParaRPr lang="en-US"/>
          </a:p>
        </p:txBody>
      </p:sp>
    </p:spTree>
    <p:extLst>
      <p:ext uri="{BB962C8B-B14F-4D97-AF65-F5344CB8AC3E}">
        <p14:creationId xmlns:p14="http://schemas.microsoft.com/office/powerpoint/2010/main" val="285835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E11486-51E0-4458-ACFD-EFA31A6BA629}" type="slidenum">
              <a:rPr lang="en-US" smtClean="0"/>
              <a:t>2</a:t>
            </a:fld>
            <a:endParaRPr lang="en-US"/>
          </a:p>
        </p:txBody>
      </p:sp>
    </p:spTree>
    <p:extLst>
      <p:ext uri="{BB962C8B-B14F-4D97-AF65-F5344CB8AC3E}">
        <p14:creationId xmlns:p14="http://schemas.microsoft.com/office/powerpoint/2010/main" val="159951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E11486-51E0-4458-ACFD-EFA31A6BA629}" type="slidenum">
              <a:rPr lang="en-US" smtClean="0"/>
              <a:t>4</a:t>
            </a:fld>
            <a:endParaRPr lang="en-US"/>
          </a:p>
        </p:txBody>
      </p:sp>
    </p:spTree>
    <p:extLst>
      <p:ext uri="{BB962C8B-B14F-4D97-AF65-F5344CB8AC3E}">
        <p14:creationId xmlns:p14="http://schemas.microsoft.com/office/powerpoint/2010/main" val="875913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E11486-51E0-4458-ACFD-EFA31A6BA629}" type="slidenum">
              <a:rPr lang="en-US" smtClean="0"/>
              <a:t>7</a:t>
            </a:fld>
            <a:endParaRPr lang="en-US"/>
          </a:p>
        </p:txBody>
      </p:sp>
    </p:spTree>
    <p:extLst>
      <p:ext uri="{BB962C8B-B14F-4D97-AF65-F5344CB8AC3E}">
        <p14:creationId xmlns:p14="http://schemas.microsoft.com/office/powerpoint/2010/main" val="2058682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7228" y="2125980"/>
            <a:ext cx="7788592"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4457" y="3840480"/>
            <a:ext cx="641413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458152" y="1577340"/>
            <a:ext cx="3985926"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18970" y="1577340"/>
            <a:ext cx="3985926"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10056"/>
            <a:ext cx="9138920" cy="76200"/>
          </a:xfrm>
          <a:custGeom>
            <a:avLst/>
            <a:gdLst/>
            <a:ahLst/>
            <a:cxnLst/>
            <a:rect l="l" t="t" r="r" b="b"/>
            <a:pathLst>
              <a:path w="9138920" h="76200">
                <a:moveTo>
                  <a:pt x="0" y="76073"/>
                </a:moveTo>
                <a:lnTo>
                  <a:pt x="9138672" y="76073"/>
                </a:lnTo>
                <a:lnTo>
                  <a:pt x="9138672" y="0"/>
                </a:lnTo>
                <a:lnTo>
                  <a:pt x="0" y="0"/>
                </a:lnTo>
                <a:lnTo>
                  <a:pt x="0" y="76073"/>
                </a:lnTo>
                <a:close/>
              </a:path>
            </a:pathLst>
          </a:custGeom>
          <a:solidFill>
            <a:srgbClr val="07499C"/>
          </a:solidFill>
        </p:spPr>
        <p:txBody>
          <a:bodyPr wrap="square" lIns="0" tIns="0" rIns="0" bIns="0" rtlCol="0"/>
          <a:lstStyle/>
          <a:p>
            <a:endParaRPr/>
          </a:p>
        </p:txBody>
      </p:sp>
      <p:sp>
        <p:nvSpPr>
          <p:cNvPr id="2" name="Holder 2"/>
          <p:cNvSpPr>
            <a:spLocks noGrp="1"/>
          </p:cNvSpPr>
          <p:nvPr>
            <p:ph type="title"/>
          </p:nvPr>
        </p:nvSpPr>
        <p:spPr>
          <a:xfrm>
            <a:off x="448183" y="28575"/>
            <a:ext cx="8266683" cy="100076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535940" y="1434846"/>
            <a:ext cx="8091169" cy="17500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15437" y="6377940"/>
            <a:ext cx="2932176"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8152" y="6377940"/>
            <a:ext cx="2107501"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a:xfrm>
            <a:off x="8487664" y="6463643"/>
            <a:ext cx="134620" cy="177800"/>
          </a:xfrm>
          <a:prstGeom prst="rect">
            <a:avLst/>
          </a:prstGeom>
        </p:spPr>
        <p:txBody>
          <a:bodyPr wrap="square" lIns="0" tIns="0" rIns="0" bIns="0">
            <a:spAutoFit/>
          </a:bodyPr>
          <a:lstStyle>
            <a:lvl1pPr>
              <a:defRPr sz="1200" b="0" i="0">
                <a:solidFill>
                  <a:srgbClr val="888888"/>
                </a:solidFill>
                <a:latin typeface="Constantia"/>
                <a:cs typeface="Constantia"/>
              </a:defRPr>
            </a:lvl1pPr>
          </a:lstStyle>
          <a:p>
            <a:pPr marL="254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regtap.info/FFENR.php"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egtap.info/reg_librarye.php?i=1761"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491742"/>
            <a:ext cx="5191760" cy="434797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2433828"/>
            <a:ext cx="5210810" cy="4410710"/>
          </a:xfrm>
          <a:custGeom>
            <a:avLst/>
            <a:gdLst/>
            <a:ahLst/>
            <a:cxnLst/>
            <a:rect l="l" t="t" r="r" b="b"/>
            <a:pathLst>
              <a:path w="5210810" h="4410709">
                <a:moveTo>
                  <a:pt x="0" y="0"/>
                </a:moveTo>
                <a:lnTo>
                  <a:pt x="5210555" y="0"/>
                </a:lnTo>
                <a:lnTo>
                  <a:pt x="5210555" y="4410456"/>
                </a:lnTo>
                <a:lnTo>
                  <a:pt x="0" y="4410456"/>
                </a:lnTo>
              </a:path>
            </a:pathLst>
          </a:custGeom>
          <a:ln w="9144">
            <a:solidFill>
              <a:srgbClr val="000000"/>
            </a:solidFill>
          </a:ln>
        </p:spPr>
        <p:txBody>
          <a:bodyPr wrap="square" lIns="0" tIns="0" rIns="0" bIns="0" rtlCol="0"/>
          <a:lstStyle/>
          <a:p>
            <a:endParaRPr/>
          </a:p>
        </p:txBody>
      </p:sp>
      <p:sp>
        <p:nvSpPr>
          <p:cNvPr id="4" name="object 4"/>
          <p:cNvSpPr/>
          <p:nvPr/>
        </p:nvSpPr>
        <p:spPr>
          <a:xfrm>
            <a:off x="152400" y="228600"/>
            <a:ext cx="2651760" cy="91439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2505456"/>
            <a:ext cx="9130030" cy="76200"/>
          </a:xfrm>
          <a:custGeom>
            <a:avLst/>
            <a:gdLst/>
            <a:ahLst/>
            <a:cxnLst/>
            <a:rect l="l" t="t" r="r" b="b"/>
            <a:pathLst>
              <a:path w="9130030" h="76200">
                <a:moveTo>
                  <a:pt x="0" y="76073"/>
                </a:moveTo>
                <a:lnTo>
                  <a:pt x="9129528" y="76073"/>
                </a:lnTo>
                <a:lnTo>
                  <a:pt x="9129528" y="0"/>
                </a:lnTo>
                <a:lnTo>
                  <a:pt x="0" y="0"/>
                </a:lnTo>
                <a:lnTo>
                  <a:pt x="0" y="76073"/>
                </a:lnTo>
                <a:close/>
              </a:path>
            </a:pathLst>
          </a:custGeom>
          <a:solidFill>
            <a:srgbClr val="07499C"/>
          </a:solidFill>
        </p:spPr>
        <p:txBody>
          <a:bodyPr wrap="square" lIns="0" tIns="0" rIns="0" bIns="0" rtlCol="0"/>
          <a:lstStyle/>
          <a:p>
            <a:endParaRPr/>
          </a:p>
        </p:txBody>
      </p:sp>
      <p:sp>
        <p:nvSpPr>
          <p:cNvPr id="6" name="object 6"/>
          <p:cNvSpPr/>
          <p:nvPr/>
        </p:nvSpPr>
        <p:spPr>
          <a:xfrm>
            <a:off x="2391282" y="1798447"/>
            <a:ext cx="4365472" cy="34899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0" y="1219200"/>
            <a:ext cx="9135110" cy="1286510"/>
          </a:xfrm>
          <a:custGeom>
            <a:avLst/>
            <a:gdLst/>
            <a:ahLst/>
            <a:cxnLst/>
            <a:rect l="l" t="t" r="r" b="b"/>
            <a:pathLst>
              <a:path w="9135110" h="1286510">
                <a:moveTo>
                  <a:pt x="0" y="0"/>
                </a:moveTo>
                <a:lnTo>
                  <a:pt x="9134856" y="0"/>
                </a:lnTo>
                <a:lnTo>
                  <a:pt x="9134856" y="1286256"/>
                </a:lnTo>
                <a:lnTo>
                  <a:pt x="0" y="1286256"/>
                </a:lnTo>
                <a:lnTo>
                  <a:pt x="0" y="0"/>
                </a:lnTo>
                <a:close/>
              </a:path>
            </a:pathLst>
          </a:custGeom>
          <a:solidFill>
            <a:srgbClr val="FFD004"/>
          </a:solidFill>
        </p:spPr>
        <p:txBody>
          <a:bodyPr wrap="square" lIns="0" tIns="0" rIns="0" bIns="0" rtlCol="0"/>
          <a:lstStyle/>
          <a:p>
            <a:endParaRPr/>
          </a:p>
        </p:txBody>
      </p:sp>
      <p:sp>
        <p:nvSpPr>
          <p:cNvPr id="8" name="object 8"/>
          <p:cNvSpPr txBox="1">
            <a:spLocks noGrp="1"/>
          </p:cNvSpPr>
          <p:nvPr>
            <p:ph type="title"/>
          </p:nvPr>
        </p:nvSpPr>
        <p:spPr>
          <a:xfrm>
            <a:off x="2355976" y="1580515"/>
            <a:ext cx="4429760" cy="513080"/>
          </a:xfrm>
          <a:prstGeom prst="rect">
            <a:avLst/>
          </a:prstGeom>
        </p:spPr>
        <p:txBody>
          <a:bodyPr vert="horz" wrap="square" lIns="0" tIns="12700" rIns="0" bIns="0" rtlCol="0">
            <a:spAutoFit/>
          </a:bodyPr>
          <a:lstStyle/>
          <a:p>
            <a:pPr marL="12700">
              <a:lnSpc>
                <a:spcPct val="100000"/>
              </a:lnSpc>
              <a:spcBef>
                <a:spcPts val="100"/>
              </a:spcBef>
            </a:pPr>
            <a:r>
              <a:rPr spc="-10" dirty="0"/>
              <a:t>Binder </a:t>
            </a:r>
            <a:r>
              <a:rPr spc="-25" dirty="0"/>
              <a:t>Payment </a:t>
            </a:r>
            <a:r>
              <a:rPr spc="-20" dirty="0"/>
              <a:t>Refresher</a:t>
            </a:r>
          </a:p>
        </p:txBody>
      </p:sp>
      <p:sp>
        <p:nvSpPr>
          <p:cNvPr id="9" name="object 9"/>
          <p:cNvSpPr txBox="1"/>
          <p:nvPr/>
        </p:nvSpPr>
        <p:spPr>
          <a:xfrm>
            <a:off x="5533644" y="2594483"/>
            <a:ext cx="2588260" cy="1683794"/>
          </a:xfrm>
          <a:prstGeom prst="rect">
            <a:avLst/>
          </a:prstGeom>
        </p:spPr>
        <p:txBody>
          <a:bodyPr vert="horz" wrap="square" lIns="0" tIns="13970" rIns="0" bIns="0" rtlCol="0">
            <a:spAutoFit/>
          </a:bodyPr>
          <a:lstStyle/>
          <a:p>
            <a:pPr marL="12700" marR="5080">
              <a:lnSpc>
                <a:spcPct val="99500"/>
              </a:lnSpc>
              <a:spcBef>
                <a:spcPts val="110"/>
              </a:spcBef>
            </a:pPr>
            <a:r>
              <a:rPr sz="2000" b="1" i="1" spc="-15" dirty="0">
                <a:solidFill>
                  <a:srgbClr val="07499C"/>
                </a:solidFill>
                <a:latin typeface="Calibri"/>
                <a:cs typeface="Calibri"/>
              </a:rPr>
              <a:t>Center for </a:t>
            </a:r>
            <a:r>
              <a:rPr sz="2000" b="1" i="1" spc="-5" dirty="0">
                <a:solidFill>
                  <a:srgbClr val="07499C"/>
                </a:solidFill>
                <a:latin typeface="Calibri"/>
                <a:cs typeface="Calibri"/>
              </a:rPr>
              <a:t>Consumer  </a:t>
            </a:r>
            <a:r>
              <a:rPr sz="2000" b="1" i="1" spc="-10" dirty="0">
                <a:solidFill>
                  <a:srgbClr val="07499C"/>
                </a:solidFill>
                <a:latin typeface="Calibri"/>
                <a:cs typeface="Calibri"/>
              </a:rPr>
              <a:t>Information </a:t>
            </a:r>
            <a:r>
              <a:rPr sz="2000" b="1" i="1" dirty="0">
                <a:solidFill>
                  <a:srgbClr val="07499C"/>
                </a:solidFill>
                <a:latin typeface="Calibri"/>
                <a:cs typeface="Calibri"/>
              </a:rPr>
              <a:t>&amp;</a:t>
            </a:r>
            <a:r>
              <a:rPr sz="2000" b="1" i="1" spc="-70" dirty="0">
                <a:solidFill>
                  <a:srgbClr val="07499C"/>
                </a:solidFill>
                <a:latin typeface="Calibri"/>
                <a:cs typeface="Calibri"/>
              </a:rPr>
              <a:t> </a:t>
            </a:r>
            <a:r>
              <a:rPr sz="2000" b="1" i="1" spc="-10" dirty="0">
                <a:solidFill>
                  <a:srgbClr val="07499C"/>
                </a:solidFill>
                <a:latin typeface="Calibri"/>
                <a:cs typeface="Calibri"/>
              </a:rPr>
              <a:t>Insurance  Oversight</a:t>
            </a:r>
            <a:r>
              <a:rPr sz="2000" b="1" i="1" dirty="0">
                <a:solidFill>
                  <a:srgbClr val="07499C"/>
                </a:solidFill>
                <a:latin typeface="Calibri"/>
                <a:cs typeface="Calibri"/>
              </a:rPr>
              <a:t> </a:t>
            </a:r>
            <a:r>
              <a:rPr sz="2000" b="1" i="1" spc="-10" dirty="0">
                <a:solidFill>
                  <a:srgbClr val="07499C"/>
                </a:solidFill>
                <a:latin typeface="Calibri"/>
                <a:cs typeface="Calibri"/>
              </a:rPr>
              <a:t>(CCIIO)</a:t>
            </a:r>
            <a:endParaRPr sz="2000" dirty="0">
              <a:latin typeface="Calibri"/>
              <a:cs typeface="Calibri"/>
            </a:endParaRPr>
          </a:p>
          <a:p>
            <a:pPr>
              <a:lnSpc>
                <a:spcPct val="100000"/>
              </a:lnSpc>
              <a:spcBef>
                <a:spcPts val="45"/>
              </a:spcBef>
            </a:pPr>
            <a:endParaRPr sz="2450" dirty="0">
              <a:latin typeface="Times New Roman"/>
              <a:cs typeface="Times New Roman"/>
            </a:endParaRPr>
          </a:p>
          <a:p>
            <a:pPr marL="79375">
              <a:lnSpc>
                <a:spcPct val="100000"/>
              </a:lnSpc>
            </a:pPr>
            <a:r>
              <a:rPr lang="en-US" sz="2400" b="1" i="1" spc="-10" dirty="0">
                <a:solidFill>
                  <a:srgbClr val="07499C"/>
                </a:solidFill>
                <a:cs typeface="Calibri"/>
              </a:rPr>
              <a:t>October 17, 2022</a:t>
            </a:r>
          </a:p>
        </p:txBody>
      </p:sp>
      <p:sp>
        <p:nvSpPr>
          <p:cNvPr id="10" name="object 10"/>
          <p:cNvSpPr txBox="1"/>
          <p:nvPr/>
        </p:nvSpPr>
        <p:spPr>
          <a:xfrm>
            <a:off x="5533644" y="4575683"/>
            <a:ext cx="2726690" cy="238760"/>
          </a:xfrm>
          <a:prstGeom prst="rect">
            <a:avLst/>
          </a:prstGeom>
        </p:spPr>
        <p:txBody>
          <a:bodyPr vert="horz" wrap="square" lIns="0" tIns="12700" rIns="0" bIns="0" rtlCol="0">
            <a:spAutoFit/>
          </a:bodyPr>
          <a:lstStyle/>
          <a:p>
            <a:pPr marL="12700">
              <a:lnSpc>
                <a:spcPct val="100000"/>
              </a:lnSpc>
              <a:spcBef>
                <a:spcPts val="100"/>
              </a:spcBef>
            </a:pPr>
            <a:r>
              <a:rPr sz="1400" b="1" i="1" u="sng" spc="-10" dirty="0">
                <a:solidFill>
                  <a:srgbClr val="07499C"/>
                </a:solidFill>
                <a:uFill>
                  <a:solidFill>
                    <a:srgbClr val="07499C"/>
                  </a:solidFill>
                </a:uFill>
                <a:latin typeface="Calibri"/>
                <a:cs typeface="Calibri"/>
                <a:hlinkClick r:id="rId5"/>
              </a:rPr>
              <a:t>https://www.regtap.info/FFENR.php</a:t>
            </a:r>
            <a:endParaRPr sz="1400">
              <a:latin typeface="Calibri"/>
              <a:cs typeface="Calibri"/>
            </a:endParaRPr>
          </a:p>
        </p:txBody>
      </p:sp>
      <p:sp>
        <p:nvSpPr>
          <p:cNvPr id="11" name="object 11"/>
          <p:cNvSpPr txBox="1"/>
          <p:nvPr/>
        </p:nvSpPr>
        <p:spPr>
          <a:xfrm>
            <a:off x="5533644" y="5112130"/>
            <a:ext cx="3406775" cy="998219"/>
          </a:xfrm>
          <a:prstGeom prst="rect">
            <a:avLst/>
          </a:prstGeom>
        </p:spPr>
        <p:txBody>
          <a:bodyPr vert="horz" wrap="square" lIns="0" tIns="12700" rIns="0" bIns="0" rtlCol="0">
            <a:spAutoFit/>
          </a:bodyPr>
          <a:lstStyle/>
          <a:p>
            <a:pPr marL="12700" marR="5080">
              <a:lnSpc>
                <a:spcPct val="99600"/>
              </a:lnSpc>
              <a:spcBef>
                <a:spcPts val="100"/>
              </a:spcBef>
            </a:pPr>
            <a:r>
              <a:rPr sz="800" b="1" i="1" spc="-10" dirty="0">
                <a:solidFill>
                  <a:srgbClr val="07499C"/>
                </a:solidFill>
                <a:latin typeface="Constantia"/>
                <a:cs typeface="Constantia"/>
              </a:rPr>
              <a:t>The </a:t>
            </a:r>
            <a:r>
              <a:rPr sz="800" b="1" i="1" spc="-5" dirty="0">
                <a:solidFill>
                  <a:srgbClr val="07499C"/>
                </a:solidFill>
                <a:latin typeface="Constantia"/>
                <a:cs typeface="Constantia"/>
              </a:rPr>
              <a:t>information provided </a:t>
            </a:r>
            <a:r>
              <a:rPr sz="800" b="1" i="1" dirty="0">
                <a:solidFill>
                  <a:srgbClr val="07499C"/>
                </a:solidFill>
                <a:latin typeface="Constantia"/>
                <a:cs typeface="Constantia"/>
              </a:rPr>
              <a:t>in </a:t>
            </a:r>
            <a:r>
              <a:rPr sz="800" b="1" i="1" spc="-5" dirty="0">
                <a:solidFill>
                  <a:srgbClr val="07499C"/>
                </a:solidFill>
                <a:latin typeface="Constantia"/>
                <a:cs typeface="Constantia"/>
              </a:rPr>
              <a:t>this presentation </a:t>
            </a:r>
            <a:r>
              <a:rPr sz="800" b="1" i="1" dirty="0">
                <a:solidFill>
                  <a:srgbClr val="07499C"/>
                </a:solidFill>
                <a:latin typeface="Constantia"/>
                <a:cs typeface="Constantia"/>
              </a:rPr>
              <a:t>is </a:t>
            </a:r>
            <a:r>
              <a:rPr sz="800" b="1" i="1" spc="-10" dirty="0">
                <a:solidFill>
                  <a:srgbClr val="07499C"/>
                </a:solidFill>
                <a:latin typeface="Constantia"/>
                <a:cs typeface="Constantia"/>
              </a:rPr>
              <a:t>not intended </a:t>
            </a:r>
            <a:r>
              <a:rPr sz="800" b="1" i="1" dirty="0">
                <a:solidFill>
                  <a:srgbClr val="07499C"/>
                </a:solidFill>
                <a:latin typeface="Constantia"/>
                <a:cs typeface="Constantia"/>
              </a:rPr>
              <a:t>to </a:t>
            </a:r>
            <a:r>
              <a:rPr sz="800" b="1" i="1" spc="-5" dirty="0">
                <a:solidFill>
                  <a:srgbClr val="07499C"/>
                </a:solidFill>
                <a:latin typeface="Constantia"/>
                <a:cs typeface="Constantia"/>
              </a:rPr>
              <a:t>take  the place </a:t>
            </a:r>
            <a:r>
              <a:rPr sz="800" b="1" i="1" spc="-10" dirty="0">
                <a:solidFill>
                  <a:srgbClr val="07499C"/>
                </a:solidFill>
                <a:latin typeface="Constantia"/>
                <a:cs typeface="Constantia"/>
              </a:rPr>
              <a:t>of </a:t>
            </a:r>
            <a:r>
              <a:rPr sz="800" b="1" i="1" spc="-5" dirty="0">
                <a:solidFill>
                  <a:srgbClr val="07499C"/>
                </a:solidFill>
                <a:latin typeface="Constantia"/>
                <a:cs typeface="Constantia"/>
              </a:rPr>
              <a:t>the statutes, regulations, </a:t>
            </a:r>
            <a:r>
              <a:rPr sz="800" b="1" i="1" spc="-10" dirty="0">
                <a:solidFill>
                  <a:srgbClr val="07499C"/>
                </a:solidFill>
                <a:latin typeface="Constantia"/>
                <a:cs typeface="Constantia"/>
              </a:rPr>
              <a:t>and </a:t>
            </a:r>
            <a:r>
              <a:rPr sz="800" b="1" i="1" spc="-5" dirty="0">
                <a:solidFill>
                  <a:srgbClr val="07499C"/>
                </a:solidFill>
                <a:latin typeface="Constantia"/>
                <a:cs typeface="Constantia"/>
              </a:rPr>
              <a:t>formal policy </a:t>
            </a:r>
            <a:r>
              <a:rPr sz="800" b="1" i="1" spc="-10" dirty="0">
                <a:solidFill>
                  <a:srgbClr val="07499C"/>
                </a:solidFill>
                <a:latin typeface="Constantia"/>
                <a:cs typeface="Constantia"/>
              </a:rPr>
              <a:t>guidance </a:t>
            </a:r>
            <a:r>
              <a:rPr sz="800" b="1" i="1" spc="-5" dirty="0">
                <a:solidFill>
                  <a:srgbClr val="07499C"/>
                </a:solidFill>
                <a:latin typeface="Constantia"/>
                <a:cs typeface="Constantia"/>
              </a:rPr>
              <a:t>that  </a:t>
            </a:r>
            <a:r>
              <a:rPr sz="800" b="1" i="1" dirty="0">
                <a:solidFill>
                  <a:srgbClr val="07499C"/>
                </a:solidFill>
                <a:latin typeface="Constantia"/>
                <a:cs typeface="Constantia"/>
              </a:rPr>
              <a:t>it is </a:t>
            </a:r>
            <a:r>
              <a:rPr sz="800" b="1" i="1" spc="-5" dirty="0">
                <a:solidFill>
                  <a:srgbClr val="07499C"/>
                </a:solidFill>
                <a:latin typeface="Constantia"/>
                <a:cs typeface="Constantia"/>
              </a:rPr>
              <a:t>based </a:t>
            </a:r>
            <a:r>
              <a:rPr sz="800" b="1" i="1" spc="-15" dirty="0">
                <a:solidFill>
                  <a:srgbClr val="07499C"/>
                </a:solidFill>
                <a:latin typeface="Constantia"/>
                <a:cs typeface="Constantia"/>
              </a:rPr>
              <a:t>upon. </a:t>
            </a:r>
            <a:r>
              <a:rPr sz="800" b="1" i="1" spc="-5" dirty="0">
                <a:solidFill>
                  <a:srgbClr val="07499C"/>
                </a:solidFill>
                <a:latin typeface="Constantia"/>
                <a:cs typeface="Constantia"/>
              </a:rPr>
              <a:t>This material summarizes current policy </a:t>
            </a:r>
            <a:r>
              <a:rPr sz="800" b="1" i="1" spc="-10" dirty="0">
                <a:solidFill>
                  <a:srgbClr val="07499C"/>
                </a:solidFill>
                <a:latin typeface="Constantia"/>
                <a:cs typeface="Constantia"/>
              </a:rPr>
              <a:t>and  operations </a:t>
            </a:r>
            <a:r>
              <a:rPr sz="800" b="1" i="1" spc="-5" dirty="0">
                <a:solidFill>
                  <a:srgbClr val="07499C"/>
                </a:solidFill>
                <a:latin typeface="Constantia"/>
                <a:cs typeface="Constantia"/>
              </a:rPr>
              <a:t>as </a:t>
            </a:r>
            <a:r>
              <a:rPr sz="800" b="1" i="1" spc="-10" dirty="0">
                <a:solidFill>
                  <a:srgbClr val="07499C"/>
                </a:solidFill>
                <a:latin typeface="Constantia"/>
                <a:cs typeface="Constantia"/>
              </a:rPr>
              <a:t>of </a:t>
            </a:r>
            <a:r>
              <a:rPr sz="800" b="1" i="1" spc="-5" dirty="0">
                <a:solidFill>
                  <a:srgbClr val="07499C"/>
                </a:solidFill>
                <a:latin typeface="Constantia"/>
                <a:cs typeface="Constantia"/>
              </a:rPr>
              <a:t>the date </a:t>
            </a:r>
            <a:r>
              <a:rPr sz="800" b="1" i="1" dirty="0">
                <a:solidFill>
                  <a:srgbClr val="07499C"/>
                </a:solidFill>
                <a:latin typeface="Constantia"/>
                <a:cs typeface="Constantia"/>
              </a:rPr>
              <a:t>it </a:t>
            </a:r>
            <a:r>
              <a:rPr sz="800" b="1" i="1" spc="-10" dirty="0">
                <a:solidFill>
                  <a:srgbClr val="07499C"/>
                </a:solidFill>
                <a:latin typeface="Constantia"/>
                <a:cs typeface="Constantia"/>
              </a:rPr>
              <a:t>was uploaded </a:t>
            </a:r>
            <a:r>
              <a:rPr sz="800" b="1" i="1" dirty="0">
                <a:solidFill>
                  <a:srgbClr val="07499C"/>
                </a:solidFill>
                <a:latin typeface="Constantia"/>
                <a:cs typeface="Constantia"/>
              </a:rPr>
              <a:t>to </a:t>
            </a:r>
            <a:r>
              <a:rPr sz="800" b="1" i="1" spc="-10" dirty="0">
                <a:solidFill>
                  <a:srgbClr val="07499C"/>
                </a:solidFill>
                <a:latin typeface="Constantia"/>
                <a:cs typeface="Constantia"/>
              </a:rPr>
              <a:t>REGTAP. </a:t>
            </a:r>
            <a:r>
              <a:rPr sz="800" b="1" i="1" spc="-5" dirty="0">
                <a:solidFill>
                  <a:srgbClr val="07499C"/>
                </a:solidFill>
                <a:latin typeface="Constantia"/>
                <a:cs typeface="Constantia"/>
              </a:rPr>
              <a:t>Links </a:t>
            </a:r>
            <a:r>
              <a:rPr sz="800" b="1" i="1" dirty="0">
                <a:solidFill>
                  <a:srgbClr val="07499C"/>
                </a:solidFill>
                <a:latin typeface="Constantia"/>
                <a:cs typeface="Constantia"/>
              </a:rPr>
              <a:t>to </a:t>
            </a:r>
            <a:r>
              <a:rPr sz="800" b="1" i="1" spc="-5" dirty="0">
                <a:solidFill>
                  <a:srgbClr val="07499C"/>
                </a:solidFill>
                <a:latin typeface="Constantia"/>
                <a:cs typeface="Constantia"/>
              </a:rPr>
              <a:t>certain  </a:t>
            </a:r>
            <a:r>
              <a:rPr sz="800" b="1" i="1" spc="-10" dirty="0">
                <a:solidFill>
                  <a:srgbClr val="07499C"/>
                </a:solidFill>
                <a:latin typeface="Constantia"/>
                <a:cs typeface="Constantia"/>
              </a:rPr>
              <a:t>source documents may have </a:t>
            </a:r>
            <a:r>
              <a:rPr sz="800" b="1" i="1" spc="-5" dirty="0">
                <a:solidFill>
                  <a:srgbClr val="07499C"/>
                </a:solidFill>
                <a:latin typeface="Constantia"/>
                <a:cs typeface="Constantia"/>
              </a:rPr>
              <a:t>been provided for </a:t>
            </a:r>
            <a:r>
              <a:rPr sz="800" b="1" i="1" spc="-10" dirty="0">
                <a:solidFill>
                  <a:srgbClr val="07499C"/>
                </a:solidFill>
                <a:latin typeface="Constantia"/>
                <a:cs typeface="Constantia"/>
              </a:rPr>
              <a:t>your </a:t>
            </a:r>
            <a:r>
              <a:rPr sz="800" b="1" i="1" spc="-5" dirty="0">
                <a:solidFill>
                  <a:srgbClr val="07499C"/>
                </a:solidFill>
                <a:latin typeface="Constantia"/>
                <a:cs typeface="Constantia"/>
              </a:rPr>
              <a:t>reference. We  </a:t>
            </a:r>
            <a:r>
              <a:rPr sz="800" b="1" i="1" spc="-10" dirty="0">
                <a:solidFill>
                  <a:srgbClr val="07499C"/>
                </a:solidFill>
                <a:latin typeface="Constantia"/>
                <a:cs typeface="Constantia"/>
              </a:rPr>
              <a:t>encourage persons </a:t>
            </a:r>
            <a:r>
              <a:rPr sz="800" b="1" i="1" spc="-5" dirty="0">
                <a:solidFill>
                  <a:srgbClr val="07499C"/>
                </a:solidFill>
                <a:latin typeface="Constantia"/>
                <a:cs typeface="Constantia"/>
              </a:rPr>
              <a:t>taking the </a:t>
            </a:r>
            <a:r>
              <a:rPr sz="800" b="1" i="1" spc="-10" dirty="0">
                <a:solidFill>
                  <a:srgbClr val="07499C"/>
                </a:solidFill>
                <a:latin typeface="Constantia"/>
                <a:cs typeface="Constantia"/>
              </a:rPr>
              <a:t>course </a:t>
            </a:r>
            <a:r>
              <a:rPr sz="800" b="1" i="1" dirty="0">
                <a:solidFill>
                  <a:srgbClr val="07499C"/>
                </a:solidFill>
                <a:latin typeface="Constantia"/>
                <a:cs typeface="Constantia"/>
              </a:rPr>
              <a:t>to </a:t>
            </a:r>
            <a:r>
              <a:rPr sz="800" b="1" i="1" spc="-5" dirty="0">
                <a:solidFill>
                  <a:srgbClr val="07499C"/>
                </a:solidFill>
                <a:latin typeface="Constantia"/>
                <a:cs typeface="Constantia"/>
              </a:rPr>
              <a:t>refer </a:t>
            </a:r>
            <a:r>
              <a:rPr sz="800" b="1" i="1" dirty="0">
                <a:solidFill>
                  <a:srgbClr val="07499C"/>
                </a:solidFill>
                <a:latin typeface="Constantia"/>
                <a:cs typeface="Constantia"/>
              </a:rPr>
              <a:t>to </a:t>
            </a:r>
            <a:r>
              <a:rPr sz="800" b="1" i="1" spc="-5" dirty="0">
                <a:solidFill>
                  <a:srgbClr val="07499C"/>
                </a:solidFill>
                <a:latin typeface="Constantia"/>
                <a:cs typeface="Constantia"/>
              </a:rPr>
              <a:t>the applicable statutes,  regulations, </a:t>
            </a:r>
            <a:r>
              <a:rPr sz="800" b="1" i="1" spc="-10" dirty="0">
                <a:solidFill>
                  <a:srgbClr val="07499C"/>
                </a:solidFill>
                <a:latin typeface="Constantia"/>
                <a:cs typeface="Constantia"/>
              </a:rPr>
              <a:t>and other </a:t>
            </a:r>
            <a:r>
              <a:rPr sz="800" b="1" i="1" spc="-5" dirty="0">
                <a:solidFill>
                  <a:srgbClr val="07499C"/>
                </a:solidFill>
                <a:latin typeface="Constantia"/>
                <a:cs typeface="Constantia"/>
              </a:rPr>
              <a:t>interpretive materials for </a:t>
            </a:r>
            <a:r>
              <a:rPr sz="800" b="1" i="1" spc="-10" dirty="0">
                <a:solidFill>
                  <a:srgbClr val="07499C"/>
                </a:solidFill>
                <a:latin typeface="Constantia"/>
                <a:cs typeface="Constantia"/>
              </a:rPr>
              <a:t>complete and </a:t>
            </a:r>
            <a:r>
              <a:rPr sz="800" b="1" i="1" spc="-5" dirty="0">
                <a:solidFill>
                  <a:srgbClr val="07499C"/>
                </a:solidFill>
                <a:latin typeface="Constantia"/>
                <a:cs typeface="Constantia"/>
              </a:rPr>
              <a:t>current  information</a:t>
            </a:r>
            <a:endParaRPr sz="800">
              <a:latin typeface="Constantia"/>
              <a:cs typeface="Constantia"/>
            </a:endParaRPr>
          </a:p>
        </p:txBody>
      </p:sp>
      <p:sp>
        <p:nvSpPr>
          <p:cNvPr id="12" name="object 12"/>
          <p:cNvSpPr txBox="1"/>
          <p:nvPr/>
        </p:nvSpPr>
        <p:spPr>
          <a:xfrm>
            <a:off x="5533644" y="6398386"/>
            <a:ext cx="2928620" cy="269240"/>
          </a:xfrm>
          <a:prstGeom prst="rect">
            <a:avLst/>
          </a:prstGeom>
        </p:spPr>
        <p:txBody>
          <a:bodyPr vert="horz" wrap="square" lIns="0" tIns="12700" rIns="0" bIns="0" rtlCol="0">
            <a:spAutoFit/>
          </a:bodyPr>
          <a:lstStyle/>
          <a:p>
            <a:pPr marL="12700" marR="5080">
              <a:lnSpc>
                <a:spcPct val="100000"/>
              </a:lnSpc>
              <a:spcBef>
                <a:spcPts val="100"/>
              </a:spcBef>
            </a:pPr>
            <a:r>
              <a:rPr sz="800" b="1" i="1" spc="-5" dirty="0">
                <a:solidFill>
                  <a:srgbClr val="07499C"/>
                </a:solidFill>
                <a:latin typeface="Constantia"/>
                <a:cs typeface="Constantia"/>
              </a:rPr>
              <a:t>This </a:t>
            </a:r>
            <a:r>
              <a:rPr sz="800" b="1" i="1" spc="-10" dirty="0">
                <a:solidFill>
                  <a:srgbClr val="07499C"/>
                </a:solidFill>
                <a:latin typeface="Constantia"/>
                <a:cs typeface="Constantia"/>
              </a:rPr>
              <a:t>communication was </a:t>
            </a:r>
            <a:r>
              <a:rPr sz="800" b="1" i="1" spc="-5" dirty="0">
                <a:solidFill>
                  <a:srgbClr val="07499C"/>
                </a:solidFill>
                <a:latin typeface="Constantia"/>
                <a:cs typeface="Constantia"/>
              </a:rPr>
              <a:t>printed, published, </a:t>
            </a:r>
            <a:r>
              <a:rPr sz="800" b="1" i="1" spc="-10" dirty="0">
                <a:solidFill>
                  <a:srgbClr val="07499C"/>
                </a:solidFill>
                <a:latin typeface="Constantia"/>
                <a:cs typeface="Constantia"/>
              </a:rPr>
              <a:t>or produced and  </a:t>
            </a:r>
            <a:r>
              <a:rPr sz="800" b="1" i="1" spc="-5" dirty="0">
                <a:solidFill>
                  <a:srgbClr val="07499C"/>
                </a:solidFill>
                <a:latin typeface="Constantia"/>
                <a:cs typeface="Constantia"/>
              </a:rPr>
              <a:t>disseminated at </a:t>
            </a:r>
            <a:r>
              <a:rPr sz="800" b="1" i="1" spc="-10" dirty="0">
                <a:solidFill>
                  <a:srgbClr val="07499C"/>
                </a:solidFill>
                <a:latin typeface="Constantia"/>
                <a:cs typeface="Constantia"/>
              </a:rPr>
              <a:t>U.S. taxpayer</a:t>
            </a:r>
            <a:r>
              <a:rPr sz="800" b="1" i="1" spc="90" dirty="0">
                <a:solidFill>
                  <a:srgbClr val="07499C"/>
                </a:solidFill>
                <a:latin typeface="Constantia"/>
                <a:cs typeface="Constantia"/>
              </a:rPr>
              <a:t> </a:t>
            </a:r>
            <a:r>
              <a:rPr sz="800" b="1" i="1" spc="-10" dirty="0">
                <a:solidFill>
                  <a:srgbClr val="07499C"/>
                </a:solidFill>
                <a:latin typeface="Constantia"/>
                <a:cs typeface="Constantia"/>
              </a:rPr>
              <a:t>expense.</a:t>
            </a:r>
            <a:endParaRPr sz="800">
              <a:latin typeface="Constantia"/>
              <a:cs typeface="Constantia"/>
            </a:endParaRPr>
          </a:p>
        </p:txBody>
      </p:sp>
      <p:sp>
        <p:nvSpPr>
          <p:cNvPr id="13" name="object 13"/>
          <p:cNvSpPr txBox="1"/>
          <p:nvPr/>
        </p:nvSpPr>
        <p:spPr>
          <a:xfrm>
            <a:off x="8533892" y="6425819"/>
            <a:ext cx="7366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onstantia"/>
                <a:cs typeface="Constantia"/>
              </a:rPr>
              <a:t>1</a:t>
            </a:r>
            <a:endParaRPr sz="1200">
              <a:latin typeface="Constantia"/>
              <a:cs typeface="Constant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182624"/>
            <a:ext cx="9138920" cy="76200"/>
          </a:xfrm>
          <a:custGeom>
            <a:avLst/>
            <a:gdLst/>
            <a:ahLst/>
            <a:cxnLst/>
            <a:rect l="l" t="t" r="r" b="b"/>
            <a:pathLst>
              <a:path w="9138920" h="76200">
                <a:moveTo>
                  <a:pt x="0" y="76073"/>
                </a:moveTo>
                <a:lnTo>
                  <a:pt x="9138672" y="76073"/>
                </a:lnTo>
                <a:lnTo>
                  <a:pt x="9138672" y="0"/>
                </a:lnTo>
                <a:lnTo>
                  <a:pt x="0" y="0"/>
                </a:lnTo>
                <a:lnTo>
                  <a:pt x="0" y="76073"/>
                </a:lnTo>
                <a:close/>
              </a:path>
            </a:pathLst>
          </a:custGeom>
          <a:solidFill>
            <a:srgbClr val="07499C"/>
          </a:solidFill>
        </p:spPr>
        <p:txBody>
          <a:bodyPr wrap="square" lIns="0" tIns="0" rIns="0" bIns="0" rtlCol="0"/>
          <a:lstStyle/>
          <a:p>
            <a:endParaRPr/>
          </a:p>
        </p:txBody>
      </p:sp>
      <p:sp>
        <p:nvSpPr>
          <p:cNvPr id="3" name="object 3"/>
          <p:cNvSpPr/>
          <p:nvPr/>
        </p:nvSpPr>
        <p:spPr>
          <a:xfrm>
            <a:off x="1040002" y="464185"/>
            <a:ext cx="7053961" cy="34785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0"/>
            <a:ext cx="9144000" cy="1183005"/>
          </a:xfrm>
          <a:custGeom>
            <a:avLst/>
            <a:gdLst/>
            <a:ahLst/>
            <a:cxnLst/>
            <a:rect l="l" t="t" r="r" b="b"/>
            <a:pathLst>
              <a:path w="9144000" h="1183005">
                <a:moveTo>
                  <a:pt x="0" y="0"/>
                </a:moveTo>
                <a:lnTo>
                  <a:pt x="9144000" y="0"/>
                </a:lnTo>
                <a:lnTo>
                  <a:pt x="9144000" y="1182623"/>
                </a:lnTo>
                <a:lnTo>
                  <a:pt x="0" y="1182623"/>
                </a:lnTo>
                <a:lnTo>
                  <a:pt x="0" y="0"/>
                </a:lnTo>
                <a:close/>
              </a:path>
            </a:pathLst>
          </a:custGeom>
          <a:solidFill>
            <a:srgbClr val="FFD004"/>
          </a:solidFill>
        </p:spPr>
        <p:txBody>
          <a:bodyPr wrap="square" lIns="0" tIns="0" rIns="0" bIns="0" rtlCol="0"/>
          <a:lstStyle/>
          <a:p>
            <a:endParaRPr/>
          </a:p>
        </p:txBody>
      </p:sp>
      <p:sp>
        <p:nvSpPr>
          <p:cNvPr id="5" name="object 5"/>
          <p:cNvSpPr txBox="1">
            <a:spLocks noGrp="1"/>
          </p:cNvSpPr>
          <p:nvPr>
            <p:ph type="title"/>
          </p:nvPr>
        </p:nvSpPr>
        <p:spPr>
          <a:xfrm>
            <a:off x="1018158" y="244602"/>
            <a:ext cx="7113270" cy="513080"/>
          </a:xfrm>
          <a:prstGeom prst="rect">
            <a:avLst/>
          </a:prstGeom>
        </p:spPr>
        <p:txBody>
          <a:bodyPr vert="horz" wrap="square" lIns="0" tIns="12700" rIns="0" bIns="0" rtlCol="0" anchor="t">
            <a:spAutoFit/>
          </a:bodyPr>
          <a:lstStyle/>
          <a:p>
            <a:pPr marL="12700">
              <a:spcBef>
                <a:spcPts val="100"/>
              </a:spcBef>
            </a:pPr>
            <a:r>
              <a:rPr spc="-20" dirty="0"/>
              <a:t>Grace </a:t>
            </a:r>
            <a:r>
              <a:rPr spc="-10" dirty="0"/>
              <a:t>During Open </a:t>
            </a:r>
            <a:r>
              <a:rPr spc="-15" dirty="0"/>
              <a:t>Enrollment: Example</a:t>
            </a:r>
            <a:r>
              <a:rPr lang="en-US" spc="130" dirty="0"/>
              <a:t> 3</a:t>
            </a:r>
            <a:endParaRPr lang="en-US" dirty="0"/>
          </a:p>
        </p:txBody>
      </p:sp>
      <p:sp>
        <p:nvSpPr>
          <p:cNvPr id="6" name="object 6"/>
          <p:cNvSpPr/>
          <p:nvPr/>
        </p:nvSpPr>
        <p:spPr>
          <a:xfrm>
            <a:off x="646176" y="6272784"/>
            <a:ext cx="7851648" cy="530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35940" y="1614932"/>
            <a:ext cx="7970520" cy="5229637"/>
          </a:xfrm>
          <a:prstGeom prst="rect">
            <a:avLst/>
          </a:prstGeom>
        </p:spPr>
        <p:txBody>
          <a:bodyPr vert="horz" wrap="square" lIns="0" tIns="12700" rIns="0" bIns="0" rtlCol="0" anchor="t">
            <a:spAutoFit/>
          </a:bodyPr>
          <a:lstStyle/>
          <a:p>
            <a:pPr marL="356870" marR="252095" indent="-344170">
              <a:lnSpc>
                <a:spcPts val="1939"/>
              </a:lnSpc>
              <a:spcBef>
                <a:spcPts val="345"/>
              </a:spcBef>
              <a:buFont typeface="Arial,Sans-Serif"/>
              <a:buChar char="•"/>
              <a:tabLst>
                <a:tab pos="356870" algn="l"/>
                <a:tab pos="357505" algn="l"/>
              </a:tabLst>
            </a:pPr>
            <a:r>
              <a:rPr lang="en-US" sz="2400" spc="-10" dirty="0">
                <a:latin typeface="Calibri"/>
                <a:cs typeface="Calibri"/>
              </a:rPr>
              <a:t>An enrollee enters APTC grace in November for failing to pay his $100 portion of the  premium.</a:t>
            </a:r>
            <a:endParaRPr lang="en-US" sz="2400" spc="-10" dirty="0">
              <a:ea typeface="+mn-lt"/>
              <a:cs typeface="+mn-lt"/>
            </a:endParaRPr>
          </a:p>
          <a:p>
            <a:pPr marL="356870" marR="252095" indent="-344170">
              <a:lnSpc>
                <a:spcPts val="1939"/>
              </a:lnSpc>
              <a:spcBef>
                <a:spcPts val="345"/>
              </a:spcBef>
              <a:buFont typeface="Arial,Sans-Serif"/>
              <a:buChar char="•"/>
              <a:tabLst>
                <a:tab pos="356870" algn="l"/>
                <a:tab pos="357505" algn="l"/>
              </a:tabLst>
            </a:pPr>
            <a:r>
              <a:rPr lang="en-US" sz="2400" spc="-10" dirty="0">
                <a:latin typeface="Calibri"/>
                <a:cs typeface="Calibri"/>
              </a:rPr>
              <a:t>On December 1 the enrollee actively reenrolls in the same plan, and makes a payment of $100 which the enrollee intends to be the binder payment for the new plan year coverage.</a:t>
            </a:r>
          </a:p>
          <a:p>
            <a:pPr marL="356870" marR="252095" indent="-344170">
              <a:lnSpc>
                <a:spcPts val="1939"/>
              </a:lnSpc>
              <a:spcBef>
                <a:spcPts val="345"/>
              </a:spcBef>
              <a:buFont typeface="Arial,Sans-Serif"/>
              <a:buChar char="•"/>
              <a:tabLst>
                <a:tab pos="356870" algn="l"/>
                <a:tab pos="357505" algn="l"/>
              </a:tabLst>
            </a:pPr>
            <a:r>
              <a:rPr lang="en-US" sz="2400" spc="-10" dirty="0">
                <a:latin typeface="Calibri"/>
                <a:cs typeface="Calibri"/>
              </a:rPr>
              <a:t>Because the enrollee made this payment while still in an active grace period, the issuer applies the payment to the past due premium for November.</a:t>
            </a:r>
          </a:p>
          <a:p>
            <a:pPr marL="356870" marR="252095" indent="-344170">
              <a:lnSpc>
                <a:spcPts val="1939"/>
              </a:lnSpc>
              <a:spcBef>
                <a:spcPts val="345"/>
              </a:spcBef>
              <a:buFont typeface="Arial,Sans-Serif"/>
              <a:buChar char="•"/>
              <a:tabLst>
                <a:tab pos="356870" algn="l"/>
                <a:tab pos="357505" algn="l"/>
              </a:tabLst>
            </a:pPr>
            <a:r>
              <a:rPr lang="en-US" sz="2400" spc="-10" dirty="0">
                <a:latin typeface="Calibri"/>
                <a:cs typeface="Calibri"/>
              </a:rPr>
              <a:t>The enrollee does not make any further payments by the end of the grace period on January 31, so the issuer sends the FFE a termination effective November 30 of the prior year.</a:t>
            </a:r>
          </a:p>
          <a:p>
            <a:pPr marL="356870" marR="252095" indent="-344170">
              <a:lnSpc>
                <a:spcPts val="1939"/>
              </a:lnSpc>
              <a:spcBef>
                <a:spcPts val="345"/>
              </a:spcBef>
              <a:buFont typeface="Arial,Sans-Serif"/>
              <a:buChar char="•"/>
              <a:tabLst>
                <a:tab pos="356870" algn="l"/>
                <a:tab pos="357505" algn="l"/>
              </a:tabLst>
            </a:pPr>
            <a:r>
              <a:rPr lang="en-US" sz="2400" spc="-10" dirty="0">
                <a:latin typeface="Calibri"/>
                <a:cs typeface="Calibri"/>
              </a:rPr>
              <a:t>Because the enrollee has not paid binder for the new plan year coverage, the issuer should not effectuate this coverage, and the enrollee will be unable to reenroll until the next Open Enrollment Period unless they are eligible for an SEP.</a:t>
            </a:r>
          </a:p>
          <a:p>
            <a:pPr marL="356870" marR="5080" indent="-344170" algn="just">
              <a:lnSpc>
                <a:spcPts val="1939"/>
              </a:lnSpc>
              <a:spcBef>
                <a:spcPts val="445"/>
              </a:spcBef>
              <a:buFont typeface="Arial,Sans-Serif"/>
              <a:buChar char="•"/>
              <a:tabLst>
                <a:tab pos="356870" algn="l"/>
                <a:tab pos="357505" algn="l"/>
              </a:tabLst>
            </a:pPr>
            <a:endParaRPr lang="en-US" sz="1200" spc="-10" dirty="0">
              <a:ea typeface="+mn-lt"/>
              <a:cs typeface="+mn-lt"/>
            </a:endParaRPr>
          </a:p>
          <a:p>
            <a:pPr marL="356870" marR="5080" indent="-344170">
              <a:lnSpc>
                <a:spcPct val="100000"/>
              </a:lnSpc>
              <a:spcBef>
                <a:spcPts val="100"/>
              </a:spcBef>
              <a:buFont typeface="Arial"/>
              <a:buChar char="•"/>
              <a:tabLst>
                <a:tab pos="356870" algn="l"/>
                <a:tab pos="357505" algn="l"/>
              </a:tabLst>
            </a:pPr>
            <a:endParaRPr lang="en-US" sz="2400" spc="-10" dirty="0">
              <a:solidFill>
                <a:srgbClr val="FF0000"/>
              </a:solidFill>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10</a:t>
            </a:fld>
            <a:endParaRPr dirty="0"/>
          </a:p>
        </p:txBody>
      </p:sp>
    </p:spTree>
    <p:extLst>
      <p:ext uri="{BB962C8B-B14F-4D97-AF65-F5344CB8AC3E}">
        <p14:creationId xmlns:p14="http://schemas.microsoft.com/office/powerpoint/2010/main" val="214206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27145" y="511302"/>
            <a:ext cx="1492123" cy="26073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4" name="object 4"/>
          <p:cNvSpPr txBox="1">
            <a:spLocks noGrp="1"/>
          </p:cNvSpPr>
          <p:nvPr>
            <p:ph type="title"/>
          </p:nvPr>
        </p:nvSpPr>
        <p:spPr>
          <a:xfrm>
            <a:off x="3791839" y="272415"/>
            <a:ext cx="1563370" cy="513080"/>
          </a:xfrm>
          <a:prstGeom prst="rect">
            <a:avLst/>
          </a:prstGeom>
        </p:spPr>
        <p:txBody>
          <a:bodyPr vert="horz" wrap="square" lIns="0" tIns="12700" rIns="0" bIns="0" rtlCol="0">
            <a:spAutoFit/>
          </a:bodyPr>
          <a:lstStyle/>
          <a:p>
            <a:pPr marL="12700">
              <a:lnSpc>
                <a:spcPct val="100000"/>
              </a:lnSpc>
              <a:spcBef>
                <a:spcPts val="100"/>
              </a:spcBef>
            </a:pPr>
            <a:r>
              <a:rPr spc="-20" dirty="0"/>
              <a:t>Resource</a:t>
            </a:r>
          </a:p>
        </p:txBody>
      </p:sp>
      <p:sp>
        <p:nvSpPr>
          <p:cNvPr id="5" name="object 5"/>
          <p:cNvSpPr txBox="1"/>
          <p:nvPr/>
        </p:nvSpPr>
        <p:spPr>
          <a:xfrm>
            <a:off x="535940" y="1434846"/>
            <a:ext cx="7940675" cy="1750060"/>
          </a:xfrm>
          <a:prstGeom prst="rect">
            <a:avLst/>
          </a:prstGeom>
        </p:spPr>
        <p:txBody>
          <a:bodyPr vert="horz" wrap="square" lIns="0" tIns="12700" rIns="0" bIns="0" rtlCol="0" anchor="t">
            <a:spAutoFit/>
          </a:bodyPr>
          <a:lstStyle/>
          <a:p>
            <a:pPr marL="356870" marR="5080" indent="-344170">
              <a:spcBef>
                <a:spcPts val="100"/>
              </a:spcBef>
              <a:buFont typeface="Arial"/>
              <a:buChar char="•"/>
              <a:tabLst>
                <a:tab pos="356870" algn="l"/>
                <a:tab pos="357505" algn="l"/>
              </a:tabLst>
            </a:pPr>
            <a:r>
              <a:rPr sz="2800" spc="-10" dirty="0">
                <a:latin typeface="Calibri"/>
                <a:cs typeface="Calibri"/>
              </a:rPr>
              <a:t>For more information, </a:t>
            </a:r>
            <a:r>
              <a:rPr sz="2800" spc="-5" dirty="0">
                <a:latin typeface="Calibri"/>
                <a:cs typeface="Calibri"/>
              </a:rPr>
              <a:t>please </a:t>
            </a:r>
            <a:r>
              <a:rPr sz="2800" dirty="0">
                <a:latin typeface="Calibri"/>
                <a:cs typeface="Calibri"/>
              </a:rPr>
              <a:t>see </a:t>
            </a:r>
            <a:r>
              <a:rPr sz="2800" spc="-5" dirty="0">
                <a:latin typeface="Calibri"/>
                <a:cs typeface="Calibri"/>
              </a:rPr>
              <a:t>Sections </a:t>
            </a:r>
            <a:r>
              <a:rPr sz="2800" dirty="0">
                <a:latin typeface="Calibri"/>
                <a:cs typeface="Calibri"/>
              </a:rPr>
              <a:t>7.1, 7.1.</a:t>
            </a:r>
            <a:r>
              <a:rPr lang="en-US" sz="2800" dirty="0">
                <a:latin typeface="Calibri"/>
                <a:cs typeface="Calibri"/>
              </a:rPr>
              <a:t>2</a:t>
            </a:r>
            <a:r>
              <a:rPr sz="2800" dirty="0">
                <a:latin typeface="Calibri"/>
                <a:cs typeface="Calibri"/>
              </a:rPr>
              <a:t>,</a:t>
            </a:r>
            <a:r>
              <a:rPr lang="en-US" sz="2800" dirty="0">
                <a:latin typeface="Calibri"/>
                <a:cs typeface="Calibri"/>
              </a:rPr>
              <a:t> </a:t>
            </a:r>
            <a:r>
              <a:rPr sz="2800" dirty="0">
                <a:latin typeface="Calibri"/>
                <a:cs typeface="Calibri"/>
              </a:rPr>
              <a:t> </a:t>
            </a:r>
            <a:r>
              <a:rPr sz="2800" spc="-5" dirty="0">
                <a:latin typeface="Calibri"/>
                <a:cs typeface="Calibri"/>
              </a:rPr>
              <a:t>and </a:t>
            </a:r>
            <a:r>
              <a:rPr sz="2800" dirty="0">
                <a:latin typeface="Calibri"/>
                <a:cs typeface="Calibri"/>
              </a:rPr>
              <a:t>7.4.3 in </a:t>
            </a:r>
            <a:r>
              <a:rPr sz="2800" spc="-5" dirty="0">
                <a:latin typeface="Calibri"/>
                <a:cs typeface="Calibri"/>
              </a:rPr>
              <a:t>the 20</a:t>
            </a:r>
            <a:r>
              <a:rPr lang="en-US" sz="2800" spc="-5" dirty="0">
                <a:latin typeface="Calibri"/>
                <a:cs typeface="Calibri"/>
              </a:rPr>
              <a:t>22</a:t>
            </a:r>
            <a:r>
              <a:rPr sz="2800" spc="-5" dirty="0">
                <a:latin typeface="Calibri"/>
                <a:cs typeface="Calibri"/>
              </a:rPr>
              <a:t> </a:t>
            </a:r>
            <a:r>
              <a:rPr sz="2800" dirty="0">
                <a:latin typeface="Calibri"/>
                <a:cs typeface="Calibri"/>
              </a:rPr>
              <a:t>FFE </a:t>
            </a:r>
            <a:r>
              <a:rPr sz="2800" spc="-5" dirty="0">
                <a:latin typeface="Calibri"/>
                <a:cs typeface="Calibri"/>
              </a:rPr>
              <a:t>and </a:t>
            </a:r>
            <a:r>
              <a:rPr sz="2800" spc="5" dirty="0">
                <a:latin typeface="Calibri"/>
                <a:cs typeface="Calibri"/>
              </a:rPr>
              <a:t>FF-SHOP </a:t>
            </a:r>
            <a:r>
              <a:rPr sz="2800" spc="-10" dirty="0">
                <a:latin typeface="Calibri"/>
                <a:cs typeface="Calibri"/>
              </a:rPr>
              <a:t>Enrollment</a:t>
            </a:r>
            <a:r>
              <a:rPr lang="en-US" sz="2800" spc="-10" dirty="0">
                <a:latin typeface="Calibri"/>
                <a:cs typeface="Calibri"/>
              </a:rPr>
              <a:t> </a:t>
            </a:r>
            <a:r>
              <a:rPr sz="2800" spc="-10" dirty="0">
                <a:latin typeface="Calibri"/>
                <a:cs typeface="Calibri"/>
              </a:rPr>
              <a:t> </a:t>
            </a:r>
            <a:r>
              <a:rPr sz="2800" spc="-5" dirty="0">
                <a:latin typeface="Calibri"/>
                <a:cs typeface="Calibri"/>
              </a:rPr>
              <a:t>Manual:</a:t>
            </a:r>
            <a:endParaRPr sz="2800" dirty="0">
              <a:latin typeface="Calibri"/>
              <a:cs typeface="Calibri"/>
            </a:endParaRPr>
          </a:p>
          <a:p>
            <a:pPr marL="469900">
              <a:lnSpc>
                <a:spcPct val="100000"/>
              </a:lnSpc>
              <a:spcBef>
                <a:spcPts val="615"/>
              </a:spcBef>
            </a:pPr>
            <a:r>
              <a:rPr sz="2400" dirty="0">
                <a:solidFill>
                  <a:srgbClr val="07499C"/>
                </a:solidFill>
                <a:latin typeface="Arial"/>
                <a:cs typeface="Arial"/>
              </a:rPr>
              <a:t>–</a:t>
            </a:r>
            <a:r>
              <a:rPr sz="2400" spc="250" dirty="0">
                <a:solidFill>
                  <a:srgbClr val="07499C"/>
                </a:solidFill>
                <a:latin typeface="Arial"/>
                <a:cs typeface="Arial"/>
              </a:rPr>
              <a:t> </a:t>
            </a:r>
            <a:r>
              <a:rPr sz="2400" u="heavy" spc="-15" dirty="0">
                <a:solidFill>
                  <a:srgbClr val="07499C"/>
                </a:solidFill>
                <a:uFill>
                  <a:solidFill>
                    <a:srgbClr val="07499C"/>
                  </a:solidFill>
                </a:uFill>
                <a:latin typeface="Calibri"/>
                <a:cs typeface="Calibri"/>
                <a:hlinkClick r:id="rId3"/>
              </a:rPr>
              <a:t>https://www.regtap.info/reg_librarye.php?i=1761</a:t>
            </a:r>
            <a:endParaRPr sz="2400" dirty="0">
              <a:latin typeface="Calibri"/>
              <a:cs typeface="Calibri"/>
            </a:endParaRPr>
          </a:p>
        </p:txBody>
      </p:sp>
      <p:sp>
        <p:nvSpPr>
          <p:cNvPr id="6" name="object 6"/>
          <p:cNvSpPr/>
          <p:nvPr/>
        </p:nvSpPr>
        <p:spPr>
          <a:xfrm>
            <a:off x="835151" y="6327650"/>
            <a:ext cx="7851648" cy="524126"/>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8438895" y="6463643"/>
            <a:ext cx="18161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onstantia"/>
                <a:cs typeface="Constantia"/>
              </a:rPr>
              <a:t>11</a:t>
            </a:fld>
            <a:endParaRPr sz="1200">
              <a:latin typeface="Constantia"/>
              <a:cs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9752" y="490347"/>
            <a:ext cx="8527796" cy="34937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4" name="object 4"/>
          <p:cNvSpPr/>
          <p:nvPr/>
        </p:nvSpPr>
        <p:spPr>
          <a:xfrm>
            <a:off x="646176" y="6217920"/>
            <a:ext cx="7851648" cy="530351"/>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274447" y="272415"/>
            <a:ext cx="8602345" cy="513080"/>
          </a:xfrm>
          <a:prstGeom prst="rect">
            <a:avLst/>
          </a:prstGeom>
        </p:spPr>
        <p:txBody>
          <a:bodyPr vert="horz" wrap="square" lIns="0" tIns="12700" rIns="0" bIns="0" rtlCol="0">
            <a:spAutoFit/>
          </a:bodyPr>
          <a:lstStyle/>
          <a:p>
            <a:pPr marL="12700">
              <a:lnSpc>
                <a:spcPct val="100000"/>
              </a:lnSpc>
              <a:spcBef>
                <a:spcPts val="100"/>
              </a:spcBef>
            </a:pPr>
            <a:r>
              <a:rPr spc="-10" dirty="0"/>
              <a:t>Binder </a:t>
            </a:r>
            <a:r>
              <a:rPr spc="-20" dirty="0"/>
              <a:t>Payments: </a:t>
            </a:r>
            <a:r>
              <a:rPr spc="-15" dirty="0"/>
              <a:t>Regular </a:t>
            </a:r>
            <a:r>
              <a:rPr spc="-20" dirty="0"/>
              <a:t>Coverage </a:t>
            </a:r>
            <a:r>
              <a:rPr spc="-25" dirty="0"/>
              <a:t>Effective</a:t>
            </a:r>
            <a:r>
              <a:rPr spc="125" dirty="0"/>
              <a:t> </a:t>
            </a:r>
            <a:r>
              <a:rPr spc="-20" dirty="0"/>
              <a:t>Dates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a:t>
            </a:fld>
            <a:endParaRPr dirty="0"/>
          </a:p>
        </p:txBody>
      </p:sp>
      <p:sp>
        <p:nvSpPr>
          <p:cNvPr id="6" name="object 6"/>
          <p:cNvSpPr txBox="1"/>
          <p:nvPr/>
        </p:nvSpPr>
        <p:spPr>
          <a:xfrm>
            <a:off x="535940" y="1439926"/>
            <a:ext cx="8039100" cy="4670509"/>
          </a:xfrm>
          <a:prstGeom prst="rect">
            <a:avLst/>
          </a:prstGeom>
        </p:spPr>
        <p:txBody>
          <a:bodyPr vert="horz" wrap="square" lIns="0" tIns="12700" rIns="0" bIns="0" rtlCol="0" anchor="t">
            <a:spAutoFit/>
          </a:bodyPr>
          <a:lstStyle/>
          <a:p>
            <a:pPr marL="356870" marR="165100" indent="-344170">
              <a:lnSpc>
                <a:spcPct val="100000"/>
              </a:lnSpc>
              <a:spcBef>
                <a:spcPts val="100"/>
              </a:spcBef>
              <a:buFont typeface="Arial"/>
              <a:buChar char="•"/>
              <a:tabLst>
                <a:tab pos="356870" algn="l"/>
                <a:tab pos="357505" algn="l"/>
              </a:tabLst>
            </a:pPr>
            <a:r>
              <a:rPr lang="en-US" sz="2200" spc="-10" dirty="0">
                <a:latin typeface="Calibri"/>
                <a:cs typeface="Calibri"/>
              </a:rPr>
              <a:t>F</a:t>
            </a:r>
            <a:r>
              <a:rPr sz="2200" spc="-10" dirty="0">
                <a:latin typeface="Calibri"/>
                <a:cs typeface="Calibri"/>
              </a:rPr>
              <a:t>or prospective </a:t>
            </a:r>
            <a:r>
              <a:rPr sz="2200" spc="-20" dirty="0">
                <a:latin typeface="Calibri"/>
                <a:cs typeface="Calibri"/>
              </a:rPr>
              <a:t>coverage </a:t>
            </a:r>
            <a:r>
              <a:rPr sz="2200" spc="-10" dirty="0">
                <a:latin typeface="Calibri"/>
                <a:cs typeface="Calibri"/>
              </a:rPr>
              <a:t>to </a:t>
            </a:r>
            <a:r>
              <a:rPr sz="2200" dirty="0">
                <a:latin typeface="Calibri"/>
                <a:cs typeface="Calibri"/>
              </a:rPr>
              <a:t>be </a:t>
            </a:r>
            <a:r>
              <a:rPr sz="2200" spc="-15" dirty="0">
                <a:latin typeface="Calibri"/>
                <a:cs typeface="Calibri"/>
              </a:rPr>
              <a:t>effectuated </a:t>
            </a:r>
            <a:r>
              <a:rPr sz="2200" dirty="0">
                <a:latin typeface="Calibri"/>
                <a:cs typeface="Calibri"/>
              </a:rPr>
              <a:t>under </a:t>
            </a:r>
            <a:r>
              <a:rPr sz="2200" spc="-10" dirty="0">
                <a:latin typeface="Calibri"/>
                <a:cs typeface="Calibri"/>
              </a:rPr>
              <a:t>regular  </a:t>
            </a:r>
            <a:r>
              <a:rPr sz="2200" spc="-20" dirty="0">
                <a:latin typeface="Calibri"/>
                <a:cs typeface="Calibri"/>
              </a:rPr>
              <a:t>coverage </a:t>
            </a:r>
            <a:r>
              <a:rPr sz="2200" spc="-15" dirty="0">
                <a:latin typeface="Calibri"/>
                <a:cs typeface="Calibri"/>
              </a:rPr>
              <a:t>effective </a:t>
            </a:r>
            <a:r>
              <a:rPr sz="2200" spc="-10" dirty="0">
                <a:latin typeface="Calibri"/>
                <a:cs typeface="Calibri"/>
              </a:rPr>
              <a:t>dates</a:t>
            </a:r>
            <a:r>
              <a:rPr lang="en-US" sz="2200" spc="-10" dirty="0">
                <a:cs typeface="Calibri"/>
              </a:rPr>
              <a:t> specified in 45 CFR 155.420(b)(3)(</a:t>
            </a:r>
            <a:r>
              <a:rPr lang="en-US" sz="2200" spc="-10" dirty="0" err="1">
                <a:cs typeface="Calibri"/>
              </a:rPr>
              <a:t>i</a:t>
            </a:r>
            <a:r>
              <a:rPr lang="en-US" sz="2200" spc="-10" dirty="0">
                <a:cs typeface="Calibri"/>
              </a:rPr>
              <a:t>)</a:t>
            </a:r>
            <a:r>
              <a:rPr sz="2200" spc="-10" dirty="0">
                <a:latin typeface="Calibri"/>
                <a:cs typeface="Calibri"/>
              </a:rPr>
              <a:t>, </a:t>
            </a:r>
            <a:r>
              <a:rPr sz="2200" spc="5" dirty="0">
                <a:latin typeface="Calibri"/>
                <a:cs typeface="Calibri"/>
              </a:rPr>
              <a:t>the </a:t>
            </a:r>
            <a:r>
              <a:rPr sz="2200" dirty="0">
                <a:latin typeface="Calibri"/>
                <a:cs typeface="Calibri"/>
              </a:rPr>
              <a:t>binder </a:t>
            </a:r>
            <a:r>
              <a:rPr sz="2200" spc="-10" dirty="0">
                <a:latin typeface="Calibri"/>
                <a:cs typeface="Calibri"/>
              </a:rPr>
              <a:t>payment must consist</a:t>
            </a:r>
            <a:r>
              <a:rPr sz="2200" spc="-190" dirty="0">
                <a:latin typeface="Calibri"/>
                <a:cs typeface="Calibri"/>
              </a:rPr>
              <a:t> </a:t>
            </a:r>
            <a:r>
              <a:rPr sz="2200" dirty="0">
                <a:latin typeface="Calibri"/>
                <a:cs typeface="Calibri"/>
              </a:rPr>
              <a:t>of  </a:t>
            </a:r>
            <a:r>
              <a:rPr sz="2200" spc="5" dirty="0">
                <a:latin typeface="Calibri"/>
                <a:cs typeface="Calibri"/>
              </a:rPr>
              <a:t>the </a:t>
            </a:r>
            <a:r>
              <a:rPr sz="2200" spc="-15" dirty="0">
                <a:latin typeface="Calibri"/>
                <a:cs typeface="Calibri"/>
              </a:rPr>
              <a:t>first </a:t>
            </a:r>
            <a:r>
              <a:rPr sz="2200" spc="-20" dirty="0">
                <a:latin typeface="Calibri"/>
                <a:cs typeface="Calibri"/>
              </a:rPr>
              <a:t>month’s </a:t>
            </a:r>
            <a:r>
              <a:rPr sz="2200" spc="-5" dirty="0">
                <a:latin typeface="Calibri"/>
                <a:cs typeface="Calibri"/>
              </a:rPr>
              <a:t>premium, </a:t>
            </a:r>
            <a:r>
              <a:rPr sz="2200" dirty="0">
                <a:latin typeface="Calibri"/>
                <a:cs typeface="Calibri"/>
              </a:rPr>
              <a:t>and </a:t>
            </a:r>
            <a:r>
              <a:rPr sz="2200" spc="5" dirty="0">
                <a:latin typeface="Calibri"/>
                <a:cs typeface="Calibri"/>
              </a:rPr>
              <a:t>the </a:t>
            </a:r>
            <a:r>
              <a:rPr sz="2200" dirty="0">
                <a:latin typeface="Calibri"/>
                <a:cs typeface="Calibri"/>
              </a:rPr>
              <a:t>deadline </a:t>
            </a:r>
            <a:r>
              <a:rPr sz="2200" spc="-15" dirty="0">
                <a:latin typeface="Calibri"/>
                <a:cs typeface="Calibri"/>
              </a:rPr>
              <a:t>for </a:t>
            </a:r>
            <a:r>
              <a:rPr sz="2200" spc="-5" dirty="0">
                <a:latin typeface="Calibri"/>
                <a:cs typeface="Calibri"/>
              </a:rPr>
              <a:t>making </a:t>
            </a:r>
            <a:r>
              <a:rPr sz="2200" spc="5" dirty="0">
                <a:latin typeface="Calibri"/>
                <a:cs typeface="Calibri"/>
              </a:rPr>
              <a:t>the  </a:t>
            </a:r>
            <a:r>
              <a:rPr sz="2200" dirty="0">
                <a:latin typeface="Calibri"/>
                <a:cs typeface="Calibri"/>
              </a:rPr>
              <a:t>binder </a:t>
            </a:r>
            <a:r>
              <a:rPr sz="2200" spc="-10" dirty="0">
                <a:latin typeface="Calibri"/>
                <a:cs typeface="Calibri"/>
              </a:rPr>
              <a:t>payment must</a:t>
            </a:r>
            <a:r>
              <a:rPr sz="2200" spc="-95" dirty="0">
                <a:latin typeface="Calibri"/>
                <a:cs typeface="Calibri"/>
              </a:rPr>
              <a:t> </a:t>
            </a:r>
            <a:r>
              <a:rPr sz="2200" dirty="0">
                <a:latin typeface="Calibri"/>
                <a:cs typeface="Calibri"/>
              </a:rPr>
              <a:t>be</a:t>
            </a:r>
          </a:p>
          <a:p>
            <a:pPr marL="756285" lvl="1" indent="-286385">
              <a:lnSpc>
                <a:spcPct val="100000"/>
              </a:lnSpc>
              <a:spcBef>
                <a:spcPts val="535"/>
              </a:spcBef>
              <a:buFont typeface="Arial"/>
              <a:buChar char="–"/>
              <a:tabLst>
                <a:tab pos="756285" algn="l"/>
                <a:tab pos="756920" algn="l"/>
              </a:tabLst>
            </a:pPr>
            <a:r>
              <a:rPr sz="2200" spc="-5" dirty="0">
                <a:latin typeface="Calibri"/>
                <a:cs typeface="Calibri"/>
              </a:rPr>
              <a:t>No </a:t>
            </a:r>
            <a:r>
              <a:rPr sz="2200" dirty="0">
                <a:latin typeface="Calibri"/>
                <a:cs typeface="Calibri"/>
              </a:rPr>
              <a:t>earlier than the </a:t>
            </a:r>
            <a:r>
              <a:rPr sz="2200" spc="-15" dirty="0">
                <a:latin typeface="Calibri"/>
                <a:cs typeface="Calibri"/>
              </a:rPr>
              <a:t>coverage </a:t>
            </a:r>
            <a:r>
              <a:rPr sz="2200" spc="-10" dirty="0">
                <a:latin typeface="Calibri"/>
                <a:cs typeface="Calibri"/>
              </a:rPr>
              <a:t>effective date,</a:t>
            </a:r>
            <a:r>
              <a:rPr sz="2200" spc="-130" dirty="0">
                <a:latin typeface="Calibri"/>
                <a:cs typeface="Calibri"/>
              </a:rPr>
              <a:t> </a:t>
            </a:r>
            <a:r>
              <a:rPr sz="2200" spc="-5" dirty="0">
                <a:latin typeface="Calibri"/>
                <a:cs typeface="Calibri"/>
              </a:rPr>
              <a:t>and</a:t>
            </a:r>
            <a:endParaRPr sz="2200" dirty="0">
              <a:latin typeface="Calibri"/>
              <a:cs typeface="Calibri"/>
            </a:endParaRPr>
          </a:p>
          <a:p>
            <a:pPr marL="756285" lvl="1" indent="-286385">
              <a:lnSpc>
                <a:spcPct val="100000"/>
              </a:lnSpc>
              <a:spcBef>
                <a:spcPts val="530"/>
              </a:spcBef>
              <a:buFont typeface="Arial"/>
              <a:buChar char="–"/>
              <a:tabLst>
                <a:tab pos="756285" algn="l"/>
                <a:tab pos="756920" algn="l"/>
              </a:tabLst>
            </a:pPr>
            <a:r>
              <a:rPr sz="2200" spc="-5" dirty="0">
                <a:latin typeface="Calibri"/>
                <a:cs typeface="Calibri"/>
              </a:rPr>
              <a:t>No </a:t>
            </a:r>
            <a:r>
              <a:rPr sz="2200" spc="-10" dirty="0">
                <a:latin typeface="Calibri"/>
                <a:cs typeface="Calibri"/>
              </a:rPr>
              <a:t>later </a:t>
            </a:r>
            <a:r>
              <a:rPr sz="2200" dirty="0">
                <a:latin typeface="Calibri"/>
                <a:cs typeface="Calibri"/>
              </a:rPr>
              <a:t>than </a:t>
            </a:r>
            <a:r>
              <a:rPr sz="2200" spc="5" dirty="0">
                <a:latin typeface="Calibri"/>
                <a:cs typeface="Calibri"/>
              </a:rPr>
              <a:t>30 </a:t>
            </a:r>
            <a:r>
              <a:rPr sz="2200" spc="-5" dirty="0">
                <a:latin typeface="Calibri"/>
                <a:cs typeface="Calibri"/>
              </a:rPr>
              <a:t>calendar </a:t>
            </a:r>
            <a:r>
              <a:rPr sz="2200" spc="-20" dirty="0">
                <a:latin typeface="Calibri"/>
                <a:cs typeface="Calibri"/>
              </a:rPr>
              <a:t>days </a:t>
            </a:r>
            <a:r>
              <a:rPr sz="2200" spc="-5" dirty="0">
                <a:latin typeface="Calibri"/>
                <a:cs typeface="Calibri"/>
              </a:rPr>
              <a:t>from </a:t>
            </a:r>
            <a:r>
              <a:rPr sz="2200" dirty="0">
                <a:latin typeface="Calibri"/>
                <a:cs typeface="Calibri"/>
              </a:rPr>
              <a:t>the </a:t>
            </a:r>
            <a:r>
              <a:rPr sz="2200" spc="-15" dirty="0">
                <a:latin typeface="Calibri"/>
                <a:cs typeface="Calibri"/>
              </a:rPr>
              <a:t>coverage effective</a:t>
            </a:r>
            <a:r>
              <a:rPr sz="2200" spc="-135" dirty="0">
                <a:latin typeface="Calibri"/>
                <a:cs typeface="Calibri"/>
              </a:rPr>
              <a:t> </a:t>
            </a:r>
            <a:r>
              <a:rPr sz="2200" spc="-10" dirty="0">
                <a:latin typeface="Calibri"/>
                <a:cs typeface="Calibri"/>
              </a:rPr>
              <a:t>date.</a:t>
            </a:r>
          </a:p>
          <a:p>
            <a:pPr marL="355600" indent="-342900">
              <a:spcBef>
                <a:spcPts val="530"/>
              </a:spcBef>
              <a:buFont typeface="Arial"/>
              <a:buChar char="•"/>
              <a:tabLst>
                <a:tab pos="756285" algn="l"/>
                <a:tab pos="756920" algn="l"/>
              </a:tabLst>
            </a:pPr>
            <a:r>
              <a:rPr lang="en-US" sz="2200" spc="-10" dirty="0">
                <a:latin typeface="Calibri"/>
                <a:cs typeface="Calibri"/>
              </a:rPr>
              <a:t>In accordance with </a:t>
            </a:r>
            <a:r>
              <a:rPr lang="en-US" sz="2200" spc="-10" dirty="0">
                <a:cs typeface="Calibri"/>
              </a:rPr>
              <a:t>45 CFR 155.400 (</a:t>
            </a:r>
            <a:r>
              <a:rPr lang="en-US" sz="2200" spc="-10" dirty="0">
                <a:latin typeface="Calibri"/>
                <a:cs typeface="Calibri"/>
              </a:rPr>
              <a:t>e)(2), CMS may allow issuers to grant a reasonable extension of the binder payment deadline if they are experiencing billing or enrollment problems due to high volume or technical errors</a:t>
            </a:r>
          </a:p>
          <a:p>
            <a:pPr marL="355600" indent="-342900">
              <a:spcBef>
                <a:spcPts val="530"/>
              </a:spcBef>
              <a:buFont typeface="Arial"/>
              <a:buChar char="•"/>
              <a:tabLst>
                <a:tab pos="756285" algn="l"/>
                <a:tab pos="756920" algn="l"/>
              </a:tabLst>
            </a:pPr>
            <a:r>
              <a:rPr lang="en-US" sz="2200" spc="-10" dirty="0">
                <a:cs typeface="Calibri"/>
              </a:rPr>
              <a:t>If electing to utilize this payment flexibility, issuers are expected to maintain evidence of this policy decision for 10 years (45 CFR § 156.705)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3488" y="246507"/>
            <a:ext cx="8179434" cy="34937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16704" y="755142"/>
            <a:ext cx="913764" cy="26073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3645535" marR="5080" indent="-3633470">
              <a:lnSpc>
                <a:spcPct val="100000"/>
              </a:lnSpc>
              <a:spcBef>
                <a:spcPts val="100"/>
              </a:spcBef>
            </a:pPr>
            <a:r>
              <a:rPr spc="-10" dirty="0"/>
              <a:t>Binder </a:t>
            </a:r>
            <a:r>
              <a:rPr spc="-20" dirty="0"/>
              <a:t>Payments: </a:t>
            </a:r>
            <a:r>
              <a:rPr spc="-15" dirty="0"/>
              <a:t>Accelerated </a:t>
            </a:r>
            <a:r>
              <a:rPr spc="-20" dirty="0"/>
              <a:t>Coverage </a:t>
            </a:r>
            <a:r>
              <a:rPr spc="-25" dirty="0"/>
              <a:t>Effective  </a:t>
            </a:r>
            <a:r>
              <a:rPr spc="-20" dirty="0"/>
              <a:t>Dates</a:t>
            </a:r>
          </a:p>
        </p:txBody>
      </p:sp>
      <p:sp>
        <p:nvSpPr>
          <p:cNvPr id="6" name="object 6"/>
          <p:cNvSpPr txBox="1"/>
          <p:nvPr/>
        </p:nvSpPr>
        <p:spPr>
          <a:xfrm>
            <a:off x="535940" y="1439926"/>
            <a:ext cx="8013065" cy="4062095"/>
          </a:xfrm>
          <a:prstGeom prst="rect">
            <a:avLst/>
          </a:prstGeom>
        </p:spPr>
        <p:txBody>
          <a:bodyPr vert="horz" wrap="square" lIns="0" tIns="12700" rIns="0" bIns="0" rtlCol="0">
            <a:spAutoFit/>
          </a:bodyPr>
          <a:lstStyle/>
          <a:p>
            <a:pPr marL="356870" marR="191770" indent="-344170">
              <a:lnSpc>
                <a:spcPct val="100000"/>
              </a:lnSpc>
              <a:spcBef>
                <a:spcPts val="100"/>
              </a:spcBef>
              <a:buFont typeface="Arial"/>
              <a:buChar char="•"/>
              <a:tabLst>
                <a:tab pos="356870" algn="l"/>
                <a:tab pos="357505" algn="l"/>
              </a:tabLst>
            </a:pPr>
            <a:r>
              <a:rPr lang="en-US" sz="2400" spc="-5" dirty="0">
                <a:cs typeface="Calibri"/>
              </a:rPr>
              <a:t>Per 45 CFR 155.400(e)(1)(ii), </a:t>
            </a:r>
            <a:r>
              <a:rPr lang="en-US" sz="2400" spc="-5" dirty="0">
                <a:latin typeface="Calibri"/>
                <a:cs typeface="Calibri"/>
              </a:rPr>
              <a:t>i</a:t>
            </a:r>
            <a:r>
              <a:rPr sz="2400" spc="-5" dirty="0">
                <a:latin typeface="Calibri"/>
                <a:cs typeface="Calibri"/>
              </a:rPr>
              <a:t>n </a:t>
            </a:r>
            <a:r>
              <a:rPr sz="2400" spc="-10" dirty="0">
                <a:latin typeface="Calibri"/>
                <a:cs typeface="Calibri"/>
              </a:rPr>
              <a:t>instances where issuers are processing </a:t>
            </a:r>
            <a:r>
              <a:rPr sz="2400" spc="-5" dirty="0">
                <a:latin typeface="Calibri"/>
                <a:cs typeface="Calibri"/>
              </a:rPr>
              <a:t>enrollments with  </a:t>
            </a:r>
            <a:r>
              <a:rPr sz="2400" spc="-10" dirty="0">
                <a:latin typeface="Calibri"/>
                <a:cs typeface="Calibri"/>
              </a:rPr>
              <a:t>prospective </a:t>
            </a:r>
            <a:r>
              <a:rPr sz="2400" spc="-20" dirty="0">
                <a:latin typeface="Calibri"/>
                <a:cs typeface="Calibri"/>
              </a:rPr>
              <a:t>coverage </a:t>
            </a:r>
            <a:r>
              <a:rPr sz="2400" spc="-10" dirty="0">
                <a:latin typeface="Calibri"/>
                <a:cs typeface="Calibri"/>
              </a:rPr>
              <a:t>to </a:t>
            </a:r>
            <a:r>
              <a:rPr sz="2400" dirty="0">
                <a:latin typeface="Calibri"/>
                <a:cs typeface="Calibri"/>
              </a:rPr>
              <a:t>be </a:t>
            </a:r>
            <a:r>
              <a:rPr sz="2400" spc="-15" dirty="0">
                <a:latin typeface="Calibri"/>
                <a:cs typeface="Calibri"/>
              </a:rPr>
              <a:t>effectuated </a:t>
            </a:r>
            <a:r>
              <a:rPr sz="2400" dirty="0">
                <a:latin typeface="Calibri"/>
                <a:cs typeface="Calibri"/>
              </a:rPr>
              <a:t>under </a:t>
            </a:r>
            <a:r>
              <a:rPr sz="2400" spc="-10" dirty="0">
                <a:latin typeface="Calibri"/>
                <a:cs typeface="Calibri"/>
              </a:rPr>
              <a:t>accelerated  </a:t>
            </a:r>
            <a:r>
              <a:rPr sz="2400" spc="-20" dirty="0">
                <a:latin typeface="Calibri"/>
                <a:cs typeface="Calibri"/>
              </a:rPr>
              <a:t>effective </a:t>
            </a:r>
            <a:r>
              <a:rPr sz="2400" spc="-10" dirty="0">
                <a:latin typeface="Calibri"/>
                <a:cs typeface="Calibri"/>
              </a:rPr>
              <a:t>dates, </a:t>
            </a:r>
            <a:r>
              <a:rPr sz="2400" spc="-5" dirty="0">
                <a:latin typeface="Calibri"/>
                <a:cs typeface="Calibri"/>
              </a:rPr>
              <a:t>such </a:t>
            </a:r>
            <a:r>
              <a:rPr sz="2400" dirty="0">
                <a:latin typeface="Calibri"/>
                <a:cs typeface="Calibri"/>
              </a:rPr>
              <a:t>as </a:t>
            </a:r>
            <a:r>
              <a:rPr sz="2400" spc="-5" dirty="0">
                <a:latin typeface="Calibri"/>
                <a:cs typeface="Calibri"/>
              </a:rPr>
              <a:t>in connection with </a:t>
            </a:r>
            <a:r>
              <a:rPr sz="2400" dirty="0">
                <a:latin typeface="Calibri"/>
                <a:cs typeface="Calibri"/>
              </a:rPr>
              <a:t>a </a:t>
            </a:r>
            <a:r>
              <a:rPr sz="2400" spc="-5" dirty="0">
                <a:latin typeface="Calibri"/>
                <a:cs typeface="Calibri"/>
              </a:rPr>
              <a:t>special  </a:t>
            </a:r>
            <a:r>
              <a:rPr sz="2400" spc="-10" dirty="0">
                <a:latin typeface="Calibri"/>
                <a:cs typeface="Calibri"/>
              </a:rPr>
              <a:t>enrollment </a:t>
            </a:r>
            <a:r>
              <a:rPr sz="2400" dirty="0">
                <a:latin typeface="Calibri"/>
                <a:cs typeface="Calibri"/>
              </a:rPr>
              <a:t>period based on </a:t>
            </a:r>
            <a:r>
              <a:rPr sz="2400" spc="-10" dirty="0">
                <a:latin typeface="Calibri"/>
                <a:cs typeface="Calibri"/>
              </a:rPr>
              <a:t>gaining </a:t>
            </a:r>
            <a:r>
              <a:rPr sz="2400" spc="-5" dirty="0">
                <a:latin typeface="Calibri"/>
                <a:cs typeface="Calibri"/>
              </a:rPr>
              <a:t>access </a:t>
            </a:r>
            <a:r>
              <a:rPr sz="2400" spc="-10" dirty="0">
                <a:latin typeface="Calibri"/>
                <a:cs typeface="Calibri"/>
              </a:rPr>
              <a:t>to </a:t>
            </a:r>
            <a:r>
              <a:rPr sz="2400" dirty="0">
                <a:latin typeface="Calibri"/>
                <a:cs typeface="Calibri"/>
              </a:rPr>
              <a:t>new </a:t>
            </a:r>
            <a:r>
              <a:rPr sz="2400" spc="-15" dirty="0">
                <a:latin typeface="Calibri"/>
                <a:cs typeface="Calibri"/>
              </a:rPr>
              <a:t>QHPs </a:t>
            </a:r>
            <a:r>
              <a:rPr sz="2400" dirty="0">
                <a:latin typeface="Calibri"/>
                <a:cs typeface="Calibri"/>
              </a:rPr>
              <a:t>as</a:t>
            </a:r>
            <a:r>
              <a:rPr sz="2400" spc="-204" dirty="0">
                <a:latin typeface="Calibri"/>
                <a:cs typeface="Calibri"/>
              </a:rPr>
              <a:t> </a:t>
            </a:r>
            <a:r>
              <a:rPr sz="2400" dirty="0">
                <a:latin typeface="Calibri"/>
                <a:cs typeface="Calibri"/>
              </a:rPr>
              <a:t>a  </a:t>
            </a:r>
            <a:r>
              <a:rPr sz="2400" spc="-5" dirty="0">
                <a:latin typeface="Calibri"/>
                <a:cs typeface="Calibri"/>
              </a:rPr>
              <a:t>result </a:t>
            </a:r>
            <a:r>
              <a:rPr sz="2400" dirty="0">
                <a:latin typeface="Calibri"/>
                <a:cs typeface="Calibri"/>
              </a:rPr>
              <a:t>of a </a:t>
            </a:r>
            <a:r>
              <a:rPr sz="2400" spc="-5" dirty="0">
                <a:latin typeface="Calibri"/>
                <a:cs typeface="Calibri"/>
              </a:rPr>
              <a:t>permanent </a:t>
            </a:r>
            <a:r>
              <a:rPr sz="2400" spc="-10" dirty="0">
                <a:latin typeface="Calibri"/>
                <a:cs typeface="Calibri"/>
              </a:rPr>
              <a:t>move, getting </a:t>
            </a:r>
            <a:r>
              <a:rPr sz="2400" dirty="0">
                <a:latin typeface="Calibri"/>
                <a:cs typeface="Calibri"/>
              </a:rPr>
              <a:t>married, or </a:t>
            </a:r>
            <a:r>
              <a:rPr sz="2400" spc="-5" dirty="0">
                <a:latin typeface="Calibri"/>
                <a:cs typeface="Calibri"/>
              </a:rPr>
              <a:t>losing  </a:t>
            </a:r>
            <a:r>
              <a:rPr sz="2400" spc="-15" dirty="0">
                <a:latin typeface="Calibri"/>
                <a:cs typeface="Calibri"/>
              </a:rPr>
              <a:t>coverage, </a:t>
            </a:r>
            <a:r>
              <a:rPr sz="2400" spc="5" dirty="0">
                <a:latin typeface="Calibri"/>
                <a:cs typeface="Calibri"/>
              </a:rPr>
              <a:t>the </a:t>
            </a:r>
            <a:r>
              <a:rPr sz="2400" dirty="0">
                <a:latin typeface="Calibri"/>
                <a:cs typeface="Calibri"/>
              </a:rPr>
              <a:t>deadline </a:t>
            </a:r>
            <a:r>
              <a:rPr sz="2400" spc="-15" dirty="0">
                <a:latin typeface="Calibri"/>
                <a:cs typeface="Calibri"/>
              </a:rPr>
              <a:t>for </a:t>
            </a:r>
            <a:r>
              <a:rPr sz="2400" spc="-5" dirty="0">
                <a:latin typeface="Calibri"/>
                <a:cs typeface="Calibri"/>
              </a:rPr>
              <a:t>making </a:t>
            </a:r>
            <a:r>
              <a:rPr sz="2400" spc="5" dirty="0">
                <a:latin typeface="Calibri"/>
                <a:cs typeface="Calibri"/>
              </a:rPr>
              <a:t>the </a:t>
            </a:r>
            <a:r>
              <a:rPr sz="2400" dirty="0">
                <a:latin typeface="Calibri"/>
                <a:cs typeface="Calibri"/>
              </a:rPr>
              <a:t>binder </a:t>
            </a:r>
            <a:r>
              <a:rPr sz="2400" spc="-10" dirty="0">
                <a:latin typeface="Calibri"/>
                <a:cs typeface="Calibri"/>
              </a:rPr>
              <a:t>payment must  </a:t>
            </a:r>
            <a:r>
              <a:rPr sz="2400" dirty="0">
                <a:latin typeface="Calibri"/>
                <a:cs typeface="Calibri"/>
              </a:rPr>
              <a:t>be:</a:t>
            </a:r>
          </a:p>
          <a:p>
            <a:pPr marL="756285" lvl="1" indent="-286385">
              <a:lnSpc>
                <a:spcPct val="100000"/>
              </a:lnSpc>
              <a:spcBef>
                <a:spcPts val="535"/>
              </a:spcBef>
              <a:buFont typeface="Arial"/>
              <a:buChar char="–"/>
              <a:tabLst>
                <a:tab pos="756285" algn="l"/>
                <a:tab pos="756920" algn="l"/>
              </a:tabLst>
            </a:pPr>
            <a:r>
              <a:rPr sz="2200" spc="-5" dirty="0">
                <a:latin typeface="Calibri"/>
                <a:cs typeface="Calibri"/>
              </a:rPr>
              <a:t>No </a:t>
            </a:r>
            <a:r>
              <a:rPr sz="2200" dirty="0">
                <a:latin typeface="Calibri"/>
                <a:cs typeface="Calibri"/>
              </a:rPr>
              <a:t>earlier than the </a:t>
            </a:r>
            <a:r>
              <a:rPr sz="2200" spc="-15" dirty="0">
                <a:latin typeface="Calibri"/>
                <a:cs typeface="Calibri"/>
              </a:rPr>
              <a:t>coverage </a:t>
            </a:r>
            <a:r>
              <a:rPr sz="2200" spc="-10" dirty="0">
                <a:latin typeface="Calibri"/>
                <a:cs typeface="Calibri"/>
              </a:rPr>
              <a:t>effective date,</a:t>
            </a:r>
            <a:r>
              <a:rPr sz="2200" spc="-130" dirty="0">
                <a:latin typeface="Calibri"/>
                <a:cs typeface="Calibri"/>
              </a:rPr>
              <a:t> </a:t>
            </a:r>
            <a:r>
              <a:rPr sz="2200" spc="-5" dirty="0">
                <a:latin typeface="Calibri"/>
                <a:cs typeface="Calibri"/>
              </a:rPr>
              <a:t>and</a:t>
            </a:r>
            <a:endParaRPr sz="2200" dirty="0">
              <a:latin typeface="Calibri"/>
              <a:cs typeface="Calibri"/>
            </a:endParaRPr>
          </a:p>
          <a:p>
            <a:pPr marL="756285" marR="5080" lvl="1" indent="-286385">
              <a:lnSpc>
                <a:spcPct val="100000"/>
              </a:lnSpc>
              <a:spcBef>
                <a:spcPts val="525"/>
              </a:spcBef>
              <a:buFont typeface="Arial"/>
              <a:buChar char="–"/>
              <a:tabLst>
                <a:tab pos="756285" algn="l"/>
                <a:tab pos="756920" algn="l"/>
              </a:tabLst>
            </a:pPr>
            <a:r>
              <a:rPr sz="2200" spc="-5" dirty="0">
                <a:latin typeface="Calibri"/>
                <a:cs typeface="Calibri"/>
              </a:rPr>
              <a:t>No </a:t>
            </a:r>
            <a:r>
              <a:rPr sz="2200" spc="-10" dirty="0">
                <a:latin typeface="Calibri"/>
                <a:cs typeface="Calibri"/>
              </a:rPr>
              <a:t>later </a:t>
            </a:r>
            <a:r>
              <a:rPr sz="2200" dirty="0">
                <a:latin typeface="Calibri"/>
                <a:cs typeface="Calibri"/>
              </a:rPr>
              <a:t>than </a:t>
            </a:r>
            <a:r>
              <a:rPr sz="2200" spc="5" dirty="0">
                <a:latin typeface="Calibri"/>
                <a:cs typeface="Calibri"/>
              </a:rPr>
              <a:t>30 </a:t>
            </a:r>
            <a:r>
              <a:rPr sz="2200" spc="-5" dirty="0">
                <a:latin typeface="Calibri"/>
                <a:cs typeface="Calibri"/>
              </a:rPr>
              <a:t>calendar </a:t>
            </a:r>
            <a:r>
              <a:rPr sz="2200" spc="-20" dirty="0">
                <a:latin typeface="Calibri"/>
                <a:cs typeface="Calibri"/>
              </a:rPr>
              <a:t>days </a:t>
            </a:r>
            <a:r>
              <a:rPr sz="2200" spc="-5" dirty="0">
                <a:latin typeface="Calibri"/>
                <a:cs typeface="Calibri"/>
              </a:rPr>
              <a:t>from </a:t>
            </a:r>
            <a:r>
              <a:rPr sz="2200" dirty="0">
                <a:latin typeface="Calibri"/>
                <a:cs typeface="Calibri"/>
              </a:rPr>
              <a:t>the </a:t>
            </a:r>
            <a:r>
              <a:rPr sz="2200" spc="-15" dirty="0">
                <a:latin typeface="Calibri"/>
                <a:cs typeface="Calibri"/>
              </a:rPr>
              <a:t>date </a:t>
            </a:r>
            <a:r>
              <a:rPr sz="2200" dirty="0">
                <a:latin typeface="Calibri"/>
                <a:cs typeface="Calibri"/>
              </a:rPr>
              <a:t>the </a:t>
            </a:r>
            <a:r>
              <a:rPr sz="2200" spc="-5" dirty="0">
                <a:latin typeface="Calibri"/>
                <a:cs typeface="Calibri"/>
              </a:rPr>
              <a:t>issuer receives  </a:t>
            </a:r>
            <a:r>
              <a:rPr sz="2200" dirty="0">
                <a:latin typeface="Calibri"/>
                <a:cs typeface="Calibri"/>
              </a:rPr>
              <a:t>the </a:t>
            </a:r>
            <a:r>
              <a:rPr sz="2200" spc="-5" dirty="0">
                <a:latin typeface="Calibri"/>
                <a:cs typeface="Calibri"/>
              </a:rPr>
              <a:t>enrollment transaction, </a:t>
            </a:r>
            <a:r>
              <a:rPr sz="2200" spc="5" dirty="0">
                <a:latin typeface="Calibri"/>
                <a:cs typeface="Calibri"/>
              </a:rPr>
              <a:t>or </a:t>
            </a:r>
            <a:r>
              <a:rPr sz="2200" dirty="0">
                <a:latin typeface="Calibri"/>
                <a:cs typeface="Calibri"/>
              </a:rPr>
              <a:t>the </a:t>
            </a:r>
            <a:r>
              <a:rPr sz="2200" spc="-15" dirty="0">
                <a:latin typeface="Calibri"/>
                <a:cs typeface="Calibri"/>
              </a:rPr>
              <a:t>coverage </a:t>
            </a:r>
            <a:r>
              <a:rPr sz="2200" spc="-10" dirty="0">
                <a:latin typeface="Calibri"/>
                <a:cs typeface="Calibri"/>
              </a:rPr>
              <a:t>effective date,  </a:t>
            </a:r>
            <a:r>
              <a:rPr sz="2200" spc="-5" dirty="0">
                <a:latin typeface="Calibri"/>
                <a:cs typeface="Calibri"/>
              </a:rPr>
              <a:t>whichever is</a:t>
            </a:r>
            <a:r>
              <a:rPr sz="2200" spc="-60" dirty="0">
                <a:latin typeface="Calibri"/>
                <a:cs typeface="Calibri"/>
              </a:rPr>
              <a:t> </a:t>
            </a:r>
            <a:r>
              <a:rPr sz="2200" spc="-45" dirty="0">
                <a:latin typeface="Calibri"/>
                <a:cs typeface="Calibri"/>
              </a:rPr>
              <a:t>later.</a:t>
            </a:r>
            <a:endParaRPr sz="2200" dirty="0">
              <a:latin typeface="Calibri"/>
              <a:cs typeface="Calibri"/>
            </a:endParaRPr>
          </a:p>
        </p:txBody>
      </p:sp>
      <p:sp>
        <p:nvSpPr>
          <p:cNvPr id="7" name="object 7"/>
          <p:cNvSpPr/>
          <p:nvPr/>
        </p:nvSpPr>
        <p:spPr>
          <a:xfrm>
            <a:off x="646176" y="6217920"/>
            <a:ext cx="7851648" cy="530352"/>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39848" y="491998"/>
            <a:ext cx="5467477" cy="347344"/>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4" name="object 4"/>
          <p:cNvSpPr txBox="1">
            <a:spLocks noGrp="1"/>
          </p:cNvSpPr>
          <p:nvPr>
            <p:ph type="title"/>
          </p:nvPr>
        </p:nvSpPr>
        <p:spPr>
          <a:xfrm>
            <a:off x="1804542" y="272415"/>
            <a:ext cx="5538470" cy="513080"/>
          </a:xfrm>
          <a:prstGeom prst="rect">
            <a:avLst/>
          </a:prstGeom>
        </p:spPr>
        <p:txBody>
          <a:bodyPr vert="horz" wrap="square" lIns="0" tIns="12700" rIns="0" bIns="0" rtlCol="0">
            <a:spAutoFit/>
          </a:bodyPr>
          <a:lstStyle/>
          <a:p>
            <a:pPr marL="12700">
              <a:lnSpc>
                <a:spcPct val="100000"/>
              </a:lnSpc>
              <a:spcBef>
                <a:spcPts val="100"/>
              </a:spcBef>
            </a:pPr>
            <a:r>
              <a:rPr spc="-10" dirty="0"/>
              <a:t>Binder </a:t>
            </a:r>
            <a:r>
              <a:rPr spc="-20" dirty="0"/>
              <a:t>Payments:</a:t>
            </a:r>
            <a:r>
              <a:rPr spc="-25" dirty="0"/>
              <a:t> </a:t>
            </a:r>
            <a:r>
              <a:rPr spc="-15" dirty="0"/>
              <a:t>Reenrollments</a:t>
            </a:r>
          </a:p>
        </p:txBody>
      </p:sp>
      <p:sp>
        <p:nvSpPr>
          <p:cNvPr id="5" name="object 5"/>
          <p:cNvSpPr txBox="1"/>
          <p:nvPr/>
        </p:nvSpPr>
        <p:spPr>
          <a:xfrm>
            <a:off x="535940" y="1379982"/>
            <a:ext cx="8041640" cy="4734560"/>
          </a:xfrm>
          <a:prstGeom prst="rect">
            <a:avLst/>
          </a:prstGeom>
        </p:spPr>
        <p:txBody>
          <a:bodyPr vert="horz" wrap="square" lIns="0" tIns="77470" rIns="0" bIns="0" rtlCol="0" anchor="t">
            <a:spAutoFit/>
          </a:bodyPr>
          <a:lstStyle/>
          <a:p>
            <a:pPr marL="356870" marR="162560" indent="-344170">
              <a:lnSpc>
                <a:spcPts val="2110"/>
              </a:lnSpc>
              <a:spcBef>
                <a:spcPts val="610"/>
              </a:spcBef>
              <a:buFont typeface="Arial"/>
              <a:buChar char="•"/>
              <a:tabLst>
                <a:tab pos="356870" algn="l"/>
                <a:tab pos="357505" algn="l"/>
              </a:tabLst>
            </a:pPr>
            <a:r>
              <a:rPr sz="2200" spc="-10" dirty="0">
                <a:latin typeface="Calibri"/>
                <a:cs typeface="Calibri"/>
              </a:rPr>
              <a:t>For </a:t>
            </a:r>
            <a:r>
              <a:rPr sz="2200" b="1" spc="-10" dirty="0">
                <a:latin typeface="Calibri"/>
                <a:cs typeface="Calibri"/>
              </a:rPr>
              <a:t>renewals </a:t>
            </a:r>
            <a:r>
              <a:rPr sz="2200" b="1" spc="-5" dirty="0">
                <a:latin typeface="Calibri"/>
                <a:cs typeface="Calibri"/>
              </a:rPr>
              <a:t>of </a:t>
            </a:r>
            <a:r>
              <a:rPr sz="2200" b="1" spc="-15" dirty="0">
                <a:latin typeface="Calibri"/>
                <a:cs typeface="Calibri"/>
              </a:rPr>
              <a:t>effectuated coverage</a:t>
            </a:r>
            <a:r>
              <a:rPr sz="2200" spc="-15" dirty="0">
                <a:latin typeface="Calibri"/>
                <a:cs typeface="Calibri"/>
              </a:rPr>
              <a:t>, </a:t>
            </a:r>
            <a:r>
              <a:rPr sz="2200" dirty="0">
                <a:latin typeface="Calibri"/>
                <a:cs typeface="Calibri"/>
              </a:rPr>
              <a:t>a </a:t>
            </a:r>
            <a:r>
              <a:rPr sz="2200" spc="-5" dirty="0">
                <a:latin typeface="Calibri"/>
                <a:cs typeface="Calibri"/>
              </a:rPr>
              <a:t>binder </a:t>
            </a:r>
            <a:r>
              <a:rPr sz="2200" spc="-10" dirty="0">
                <a:latin typeface="Calibri"/>
                <a:cs typeface="Calibri"/>
              </a:rPr>
              <a:t>payment </a:t>
            </a:r>
            <a:r>
              <a:rPr sz="2200" spc="-5" dirty="0">
                <a:latin typeface="Calibri"/>
                <a:cs typeface="Calibri"/>
              </a:rPr>
              <a:t>isn’t  </a:t>
            </a:r>
            <a:r>
              <a:rPr sz="2200" spc="-10" dirty="0">
                <a:latin typeface="Calibri"/>
                <a:cs typeface="Calibri"/>
              </a:rPr>
              <a:t>required, </a:t>
            </a:r>
            <a:r>
              <a:rPr sz="2200" dirty="0">
                <a:latin typeface="Calibri"/>
                <a:cs typeface="Calibri"/>
              </a:rPr>
              <a:t>as the </a:t>
            </a:r>
            <a:r>
              <a:rPr sz="2200" spc="-5" dirty="0">
                <a:latin typeface="Calibri"/>
                <a:cs typeface="Calibri"/>
              </a:rPr>
              <a:t>renewal is </a:t>
            </a:r>
            <a:r>
              <a:rPr sz="2200" dirty="0">
                <a:latin typeface="Calibri"/>
                <a:cs typeface="Calibri"/>
              </a:rPr>
              <a:t>a </a:t>
            </a:r>
            <a:r>
              <a:rPr sz="2200" spc="-5" dirty="0">
                <a:latin typeface="Calibri"/>
                <a:cs typeface="Calibri"/>
              </a:rPr>
              <a:t>continuation </a:t>
            </a:r>
            <a:r>
              <a:rPr sz="2200" spc="5" dirty="0">
                <a:latin typeface="Calibri"/>
                <a:cs typeface="Calibri"/>
              </a:rPr>
              <a:t>of </a:t>
            </a:r>
            <a:r>
              <a:rPr sz="2200" spc="-15" dirty="0">
                <a:latin typeface="Calibri"/>
                <a:cs typeface="Calibri"/>
              </a:rPr>
              <a:t>effectuated</a:t>
            </a:r>
            <a:r>
              <a:rPr sz="2200" spc="-229" dirty="0">
                <a:latin typeface="Calibri"/>
                <a:cs typeface="Calibri"/>
              </a:rPr>
              <a:t> </a:t>
            </a:r>
            <a:r>
              <a:rPr sz="2200" spc="-10" dirty="0">
                <a:latin typeface="Calibri"/>
                <a:cs typeface="Calibri"/>
              </a:rPr>
              <a:t>coverage,  </a:t>
            </a:r>
            <a:r>
              <a:rPr sz="2200" spc="-5" dirty="0">
                <a:latin typeface="Calibri"/>
                <a:cs typeface="Calibri"/>
              </a:rPr>
              <a:t>and no </a:t>
            </a:r>
            <a:r>
              <a:rPr sz="2200" dirty="0">
                <a:latin typeface="Calibri"/>
                <a:cs typeface="Calibri"/>
              </a:rPr>
              <a:t>new </a:t>
            </a:r>
            <a:r>
              <a:rPr sz="2200" spc="-10" dirty="0">
                <a:latin typeface="Calibri"/>
                <a:cs typeface="Calibri"/>
              </a:rPr>
              <a:t>effectuation </a:t>
            </a:r>
            <a:r>
              <a:rPr sz="2200" spc="-5" dirty="0">
                <a:latin typeface="Calibri"/>
                <a:cs typeface="Calibri"/>
              </a:rPr>
              <a:t>is</a:t>
            </a:r>
            <a:r>
              <a:rPr sz="2200" spc="-70" dirty="0">
                <a:latin typeface="Calibri"/>
                <a:cs typeface="Calibri"/>
              </a:rPr>
              <a:t> </a:t>
            </a:r>
            <a:r>
              <a:rPr sz="2200" spc="-10" dirty="0">
                <a:latin typeface="Calibri"/>
                <a:cs typeface="Calibri"/>
              </a:rPr>
              <a:t>required.</a:t>
            </a:r>
            <a:endParaRPr sz="2200" dirty="0">
              <a:latin typeface="Calibri"/>
              <a:cs typeface="Calibri"/>
            </a:endParaRPr>
          </a:p>
          <a:p>
            <a:pPr marL="356870" marR="5080" indent="-344170">
              <a:lnSpc>
                <a:spcPct val="80000"/>
              </a:lnSpc>
              <a:spcBef>
                <a:spcPts val="550"/>
              </a:spcBef>
              <a:buFont typeface="Arial"/>
              <a:buChar char="•"/>
              <a:tabLst>
                <a:tab pos="356870" algn="l"/>
                <a:tab pos="357505" algn="l"/>
              </a:tabLst>
            </a:pPr>
            <a:r>
              <a:rPr lang="en-US" sz="2200" spc="-5" dirty="0">
                <a:latin typeface="Calibri"/>
                <a:cs typeface="Calibri"/>
              </a:rPr>
              <a:t>The FFE</a:t>
            </a:r>
            <a:r>
              <a:rPr sz="2200" spc="-5" dirty="0">
                <a:latin typeface="Calibri"/>
                <a:cs typeface="Calibri"/>
              </a:rPr>
              <a:t> also </a:t>
            </a:r>
            <a:r>
              <a:rPr lang="en-US" sz="2200" spc="-5" dirty="0">
                <a:latin typeface="Calibri"/>
                <a:cs typeface="Calibri"/>
              </a:rPr>
              <a:t>does </a:t>
            </a:r>
            <a:r>
              <a:rPr sz="2200" dirty="0">
                <a:latin typeface="Calibri"/>
                <a:cs typeface="Calibri"/>
              </a:rPr>
              <a:t>not </a:t>
            </a:r>
            <a:r>
              <a:rPr sz="2200" spc="-10" dirty="0">
                <a:latin typeface="Calibri"/>
                <a:cs typeface="Calibri"/>
              </a:rPr>
              <a:t>require </a:t>
            </a:r>
            <a:r>
              <a:rPr sz="2200" dirty="0">
                <a:latin typeface="Calibri"/>
                <a:cs typeface="Calibri"/>
              </a:rPr>
              <a:t>a </a:t>
            </a:r>
            <a:r>
              <a:rPr sz="2200" spc="-5" dirty="0">
                <a:latin typeface="Calibri"/>
                <a:cs typeface="Calibri"/>
              </a:rPr>
              <a:t>binder </a:t>
            </a:r>
            <a:r>
              <a:rPr sz="2200" spc="-10" dirty="0">
                <a:latin typeface="Calibri"/>
                <a:cs typeface="Calibri"/>
              </a:rPr>
              <a:t>payment </a:t>
            </a:r>
            <a:r>
              <a:rPr sz="2200" spc="-15" dirty="0">
                <a:latin typeface="Calibri"/>
                <a:cs typeface="Calibri"/>
              </a:rPr>
              <a:t>for </a:t>
            </a:r>
            <a:r>
              <a:rPr sz="2200" b="1" spc="-5" dirty="0">
                <a:latin typeface="Calibri"/>
                <a:cs typeface="Calibri"/>
              </a:rPr>
              <a:t>passive</a:t>
            </a:r>
            <a:r>
              <a:rPr lang="en-US" sz="2200" b="1" spc="-5" dirty="0">
                <a:latin typeface="Calibri"/>
                <a:cs typeface="Calibri"/>
              </a:rPr>
              <a:t> </a:t>
            </a:r>
            <a:r>
              <a:rPr sz="2200" b="1" spc="-5" dirty="0">
                <a:latin typeface="Calibri"/>
                <a:cs typeface="Calibri"/>
              </a:rPr>
              <a:t> </a:t>
            </a:r>
            <a:r>
              <a:rPr sz="2200" b="1" spc="-10" dirty="0">
                <a:latin typeface="Calibri"/>
                <a:cs typeface="Calibri"/>
              </a:rPr>
              <a:t>reenrollments that </a:t>
            </a:r>
            <a:r>
              <a:rPr sz="2200" b="1" spc="-5" dirty="0">
                <a:latin typeface="Calibri"/>
                <a:cs typeface="Calibri"/>
              </a:rPr>
              <a:t>continue </a:t>
            </a:r>
            <a:r>
              <a:rPr sz="2200" b="1" spc="-15" dirty="0">
                <a:latin typeface="Calibri"/>
                <a:cs typeface="Calibri"/>
              </a:rPr>
              <a:t>effectuated </a:t>
            </a:r>
            <a:r>
              <a:rPr sz="2200" b="1" spc="-10" dirty="0">
                <a:latin typeface="Calibri"/>
                <a:cs typeface="Calibri"/>
              </a:rPr>
              <a:t>coverage </a:t>
            </a:r>
            <a:r>
              <a:rPr sz="2200" b="1" dirty="0">
                <a:latin typeface="Calibri"/>
                <a:cs typeface="Calibri"/>
              </a:rPr>
              <a:t>in </a:t>
            </a:r>
            <a:r>
              <a:rPr sz="2200" b="1" spc="-5" dirty="0">
                <a:latin typeface="Calibri"/>
                <a:cs typeface="Calibri"/>
              </a:rPr>
              <a:t>another plan</a:t>
            </a:r>
            <a:r>
              <a:rPr lang="en-US" sz="2200" b="1" spc="-5" dirty="0">
                <a:latin typeface="Calibri"/>
                <a:cs typeface="Calibri"/>
              </a:rPr>
              <a:t> </a:t>
            </a:r>
            <a:r>
              <a:rPr sz="2200" b="1" spc="-5" dirty="0">
                <a:latin typeface="Calibri"/>
                <a:cs typeface="Calibri"/>
              </a:rPr>
              <a:t> </a:t>
            </a:r>
            <a:r>
              <a:rPr sz="2200" b="1" dirty="0">
                <a:latin typeface="Calibri"/>
                <a:cs typeface="Calibri"/>
              </a:rPr>
              <a:t>within the same </a:t>
            </a:r>
            <a:r>
              <a:rPr sz="2200" b="1" spc="-5" dirty="0">
                <a:latin typeface="Calibri"/>
                <a:cs typeface="Calibri"/>
              </a:rPr>
              <a:t>product </a:t>
            </a:r>
            <a:r>
              <a:rPr sz="2200" dirty="0">
                <a:latin typeface="Calibri"/>
                <a:cs typeface="Calibri"/>
              </a:rPr>
              <a:t>(or </a:t>
            </a:r>
            <a:r>
              <a:rPr sz="2200" spc="-10" dirty="0">
                <a:latin typeface="Calibri"/>
                <a:cs typeface="Calibri"/>
              </a:rPr>
              <a:t>to </a:t>
            </a:r>
            <a:r>
              <a:rPr sz="2200" dirty="0">
                <a:latin typeface="Calibri"/>
                <a:cs typeface="Calibri"/>
              </a:rPr>
              <a:t>a </a:t>
            </a:r>
            <a:r>
              <a:rPr sz="2200" spc="-15" dirty="0">
                <a:latin typeface="Calibri"/>
                <a:cs typeface="Calibri"/>
              </a:rPr>
              <a:t>different </a:t>
            </a:r>
            <a:r>
              <a:rPr sz="2200" spc="-5" dirty="0">
                <a:latin typeface="Calibri"/>
                <a:cs typeface="Calibri"/>
              </a:rPr>
              <a:t>plan in </a:t>
            </a:r>
            <a:r>
              <a:rPr sz="2200" dirty="0">
                <a:latin typeface="Calibri"/>
                <a:cs typeface="Calibri"/>
              </a:rPr>
              <a:t>a </a:t>
            </a:r>
            <a:r>
              <a:rPr sz="2200" spc="-15" dirty="0">
                <a:latin typeface="Calibri"/>
                <a:cs typeface="Calibri"/>
              </a:rPr>
              <a:t>different</a:t>
            </a:r>
            <a:r>
              <a:rPr lang="en-US" sz="2200" spc="-15" dirty="0">
                <a:latin typeface="Calibri"/>
                <a:cs typeface="Calibri"/>
              </a:rPr>
              <a:t> </a:t>
            </a:r>
            <a:r>
              <a:rPr sz="2200" spc="-15" dirty="0">
                <a:latin typeface="Calibri"/>
                <a:cs typeface="Calibri"/>
              </a:rPr>
              <a:t> </a:t>
            </a:r>
            <a:r>
              <a:rPr sz="2200" spc="-5" dirty="0">
                <a:latin typeface="Calibri"/>
                <a:cs typeface="Calibri"/>
              </a:rPr>
              <a:t>product </a:t>
            </a:r>
            <a:r>
              <a:rPr sz="2200" spc="-15" dirty="0">
                <a:latin typeface="Calibri"/>
                <a:cs typeface="Calibri"/>
              </a:rPr>
              <a:t>offered </a:t>
            </a:r>
            <a:r>
              <a:rPr sz="2200" spc="-5" dirty="0">
                <a:latin typeface="Calibri"/>
                <a:cs typeface="Calibri"/>
              </a:rPr>
              <a:t>by </a:t>
            </a:r>
            <a:r>
              <a:rPr sz="2200" dirty="0">
                <a:latin typeface="Calibri"/>
                <a:cs typeface="Calibri"/>
              </a:rPr>
              <a:t>the same </a:t>
            </a:r>
            <a:r>
              <a:rPr sz="2200" spc="-30" dirty="0">
                <a:latin typeface="Calibri"/>
                <a:cs typeface="Calibri"/>
              </a:rPr>
              <a:t>issuer, </a:t>
            </a:r>
            <a:r>
              <a:rPr sz="2200" spc="-5" dirty="0">
                <a:latin typeface="Calibri"/>
                <a:cs typeface="Calibri"/>
              </a:rPr>
              <a:t>if </a:t>
            </a:r>
            <a:r>
              <a:rPr sz="2200" dirty="0">
                <a:latin typeface="Calibri"/>
                <a:cs typeface="Calibri"/>
              </a:rPr>
              <a:t>the </a:t>
            </a:r>
            <a:r>
              <a:rPr sz="2200" spc="-10" dirty="0">
                <a:latin typeface="Calibri"/>
                <a:cs typeface="Calibri"/>
              </a:rPr>
              <a:t>current </a:t>
            </a:r>
            <a:r>
              <a:rPr sz="2200" spc="-5" dirty="0">
                <a:latin typeface="Calibri"/>
                <a:cs typeface="Calibri"/>
              </a:rPr>
              <a:t>product </a:t>
            </a:r>
            <a:r>
              <a:rPr sz="2200" dirty="0">
                <a:latin typeface="Calibri"/>
                <a:cs typeface="Calibri"/>
              </a:rPr>
              <a:t>will </a:t>
            </a:r>
            <a:r>
              <a:rPr sz="2200" spc="-5" dirty="0">
                <a:latin typeface="Calibri"/>
                <a:cs typeface="Calibri"/>
              </a:rPr>
              <a:t>no</a:t>
            </a:r>
            <a:r>
              <a:rPr lang="en-US" sz="2200" spc="-5" dirty="0">
                <a:latin typeface="Calibri"/>
                <a:cs typeface="Calibri"/>
              </a:rPr>
              <a:t> </a:t>
            </a:r>
            <a:r>
              <a:rPr sz="2200" spc="-5" dirty="0">
                <a:latin typeface="Calibri"/>
                <a:cs typeface="Calibri"/>
              </a:rPr>
              <a:t> longer be </a:t>
            </a:r>
            <a:r>
              <a:rPr sz="2200" spc="-10" dirty="0">
                <a:latin typeface="Calibri"/>
                <a:cs typeface="Calibri"/>
              </a:rPr>
              <a:t>available to </a:t>
            </a:r>
            <a:r>
              <a:rPr sz="2200" dirty="0">
                <a:latin typeface="Calibri"/>
                <a:cs typeface="Calibri"/>
              </a:rPr>
              <a:t>the </a:t>
            </a:r>
            <a:r>
              <a:rPr sz="2200" spc="-5" dirty="0">
                <a:latin typeface="Calibri"/>
                <a:cs typeface="Calibri"/>
              </a:rPr>
              <a:t>enrollee, </a:t>
            </a:r>
            <a:r>
              <a:rPr sz="2200" spc="-10" dirty="0">
                <a:latin typeface="Calibri"/>
                <a:cs typeface="Calibri"/>
              </a:rPr>
              <a:t>consistent </a:t>
            </a:r>
            <a:r>
              <a:rPr sz="2200" dirty="0">
                <a:latin typeface="Calibri"/>
                <a:cs typeface="Calibri"/>
              </a:rPr>
              <a:t>with the </a:t>
            </a:r>
            <a:r>
              <a:rPr sz="2200" spc="-15" dirty="0">
                <a:latin typeface="Calibri"/>
                <a:cs typeface="Calibri"/>
              </a:rPr>
              <a:t>hierarchy</a:t>
            </a:r>
            <a:r>
              <a:rPr sz="2200" spc="-170" dirty="0">
                <a:latin typeface="Calibri"/>
                <a:cs typeface="Calibri"/>
              </a:rPr>
              <a:t> </a:t>
            </a:r>
            <a:r>
              <a:rPr sz="2200" spc="-15" dirty="0">
                <a:latin typeface="Calibri"/>
                <a:cs typeface="Calibri"/>
              </a:rPr>
              <a:t>for</a:t>
            </a:r>
            <a:r>
              <a:rPr lang="en-US" sz="2200" spc="-15" dirty="0">
                <a:latin typeface="Calibri"/>
                <a:cs typeface="Calibri"/>
              </a:rPr>
              <a:t> </a:t>
            </a:r>
            <a:r>
              <a:rPr sz="2200" spc="-15" dirty="0">
                <a:latin typeface="Calibri"/>
                <a:cs typeface="Calibri"/>
              </a:rPr>
              <a:t> </a:t>
            </a:r>
            <a:r>
              <a:rPr sz="2200" spc="-5" dirty="0">
                <a:latin typeface="Calibri"/>
                <a:cs typeface="Calibri"/>
              </a:rPr>
              <a:t>reenrollment specified </a:t>
            </a:r>
            <a:r>
              <a:rPr sz="2200" spc="-15" dirty="0">
                <a:latin typeface="Calibri"/>
                <a:cs typeface="Calibri"/>
              </a:rPr>
              <a:t>at </a:t>
            </a:r>
            <a:r>
              <a:rPr sz="2200" spc="5" dirty="0">
                <a:latin typeface="Calibri"/>
                <a:cs typeface="Calibri"/>
              </a:rPr>
              <a:t>45 </a:t>
            </a:r>
            <a:r>
              <a:rPr sz="2200" spc="-5" dirty="0">
                <a:latin typeface="Calibri"/>
                <a:cs typeface="Calibri"/>
              </a:rPr>
              <a:t>CFR </a:t>
            </a:r>
            <a:r>
              <a:rPr sz="2200" dirty="0">
                <a:latin typeface="Calibri"/>
                <a:cs typeface="Calibri"/>
              </a:rPr>
              <a:t>§155.335(j)(2)) </a:t>
            </a:r>
            <a:r>
              <a:rPr sz="2200" spc="-15" dirty="0">
                <a:latin typeface="Calibri"/>
                <a:cs typeface="Calibri"/>
              </a:rPr>
              <a:t>for </a:t>
            </a:r>
            <a:r>
              <a:rPr sz="2200" dirty="0">
                <a:latin typeface="Calibri"/>
                <a:cs typeface="Calibri"/>
              </a:rPr>
              <a:t>the same</a:t>
            </a:r>
            <a:r>
              <a:rPr lang="en-US" sz="2200" dirty="0">
                <a:latin typeface="Calibri"/>
                <a:cs typeface="Calibri"/>
              </a:rPr>
              <a:t> </a:t>
            </a:r>
            <a:r>
              <a:rPr sz="2200" dirty="0">
                <a:latin typeface="Calibri"/>
                <a:cs typeface="Calibri"/>
              </a:rPr>
              <a:t> </a:t>
            </a:r>
            <a:r>
              <a:rPr sz="2200" spc="-25" dirty="0">
                <a:latin typeface="Calibri"/>
                <a:cs typeface="Calibri"/>
              </a:rPr>
              <a:t>subscriber.</a:t>
            </a:r>
            <a:endParaRPr sz="2200" dirty="0">
              <a:latin typeface="Calibri"/>
              <a:cs typeface="Calibri"/>
            </a:endParaRPr>
          </a:p>
          <a:p>
            <a:pPr marL="756285" marR="181610" indent="-287020">
              <a:lnSpc>
                <a:spcPct val="80000"/>
              </a:lnSpc>
              <a:spcBef>
                <a:spcPts val="470"/>
              </a:spcBef>
              <a:tabLst>
                <a:tab pos="756285" algn="l"/>
              </a:tabLst>
            </a:pPr>
            <a:r>
              <a:rPr sz="1900" dirty="0">
                <a:latin typeface="Arial"/>
                <a:cs typeface="Arial"/>
              </a:rPr>
              <a:t>–	</a:t>
            </a:r>
            <a:r>
              <a:rPr sz="1900" dirty="0">
                <a:latin typeface="Calibri"/>
                <a:cs typeface="Calibri"/>
              </a:rPr>
              <a:t>This </a:t>
            </a:r>
            <a:r>
              <a:rPr sz="1900" spc="-5" dirty="0">
                <a:latin typeface="Calibri"/>
                <a:cs typeface="Calibri"/>
              </a:rPr>
              <a:t>means </a:t>
            </a:r>
            <a:r>
              <a:rPr sz="1900" spc="-10" dirty="0">
                <a:latin typeface="Calibri"/>
                <a:cs typeface="Calibri"/>
              </a:rPr>
              <a:t>that </a:t>
            </a:r>
            <a:r>
              <a:rPr sz="1900" dirty="0">
                <a:latin typeface="Calibri"/>
                <a:cs typeface="Calibri"/>
              </a:rPr>
              <a:t>no binder </a:t>
            </a:r>
            <a:r>
              <a:rPr sz="1900" spc="-10" dirty="0">
                <a:latin typeface="Calibri"/>
                <a:cs typeface="Calibri"/>
              </a:rPr>
              <a:t>payment </a:t>
            </a:r>
            <a:r>
              <a:rPr sz="1900" spc="-5" dirty="0">
                <a:latin typeface="Calibri"/>
                <a:cs typeface="Calibri"/>
              </a:rPr>
              <a:t>is </a:t>
            </a:r>
            <a:r>
              <a:rPr sz="1900" spc="-10" dirty="0">
                <a:latin typeface="Calibri"/>
                <a:cs typeface="Calibri"/>
              </a:rPr>
              <a:t>required </a:t>
            </a:r>
            <a:r>
              <a:rPr sz="1900" spc="-5" dirty="0">
                <a:latin typeface="Calibri"/>
                <a:cs typeface="Calibri"/>
              </a:rPr>
              <a:t>when subscribers in  already </a:t>
            </a:r>
            <a:r>
              <a:rPr sz="1900" spc="-25" dirty="0">
                <a:latin typeface="Calibri"/>
                <a:cs typeface="Calibri"/>
              </a:rPr>
              <a:t>effectuated </a:t>
            </a:r>
            <a:r>
              <a:rPr sz="1900" spc="-5" dirty="0">
                <a:latin typeface="Calibri"/>
                <a:cs typeface="Calibri"/>
              </a:rPr>
              <a:t>policies are </a:t>
            </a:r>
            <a:r>
              <a:rPr sz="1900" spc="-10" dirty="0">
                <a:latin typeface="Calibri"/>
                <a:cs typeface="Calibri"/>
              </a:rPr>
              <a:t>auto-reenrolled </a:t>
            </a:r>
            <a:r>
              <a:rPr sz="1900" spc="-15" dirty="0">
                <a:latin typeface="Calibri"/>
                <a:cs typeface="Calibri"/>
              </a:rPr>
              <a:t>into </a:t>
            </a:r>
            <a:r>
              <a:rPr sz="1900" spc="-20" dirty="0">
                <a:latin typeface="Calibri"/>
                <a:cs typeface="Calibri"/>
              </a:rPr>
              <a:t>coverage offered </a:t>
            </a:r>
            <a:r>
              <a:rPr sz="1900" dirty="0">
                <a:latin typeface="Calibri"/>
                <a:cs typeface="Calibri"/>
              </a:rPr>
              <a:t>by  </a:t>
            </a:r>
            <a:r>
              <a:rPr sz="1900" spc="-5" dirty="0">
                <a:latin typeface="Calibri"/>
                <a:cs typeface="Calibri"/>
              </a:rPr>
              <a:t>the same</a:t>
            </a:r>
            <a:r>
              <a:rPr sz="1900" spc="5" dirty="0">
                <a:latin typeface="Calibri"/>
                <a:cs typeface="Calibri"/>
              </a:rPr>
              <a:t> </a:t>
            </a:r>
            <a:r>
              <a:rPr sz="1900" spc="-30" dirty="0">
                <a:latin typeface="Calibri"/>
                <a:cs typeface="Calibri"/>
              </a:rPr>
              <a:t>issuer.</a:t>
            </a:r>
            <a:endParaRPr sz="1900" dirty="0">
              <a:latin typeface="Calibri"/>
              <a:cs typeface="Calibri"/>
            </a:endParaRPr>
          </a:p>
          <a:p>
            <a:pPr marL="356870" marR="248285" indent="-344170">
              <a:lnSpc>
                <a:spcPct val="80000"/>
              </a:lnSpc>
              <a:spcBef>
                <a:spcPts val="515"/>
              </a:spcBef>
              <a:buFont typeface="Arial"/>
              <a:buChar char="•"/>
              <a:tabLst>
                <a:tab pos="356870" algn="l"/>
                <a:tab pos="357505" algn="l"/>
              </a:tabLst>
            </a:pPr>
            <a:r>
              <a:rPr sz="2200" spc="-5" dirty="0">
                <a:latin typeface="Calibri"/>
                <a:cs typeface="Calibri"/>
              </a:rPr>
              <a:t>Active reenrollments </a:t>
            </a:r>
            <a:r>
              <a:rPr sz="2200" spc="5" dirty="0">
                <a:latin typeface="Calibri"/>
                <a:cs typeface="Calibri"/>
              </a:rPr>
              <a:t>of </a:t>
            </a:r>
            <a:r>
              <a:rPr sz="2200" spc="-15" dirty="0">
                <a:latin typeface="Calibri"/>
                <a:cs typeface="Calibri"/>
              </a:rPr>
              <a:t>effectuated </a:t>
            </a:r>
            <a:r>
              <a:rPr sz="2200" spc="-10" dirty="0">
                <a:latin typeface="Calibri"/>
                <a:cs typeface="Calibri"/>
              </a:rPr>
              <a:t>subscribers </a:t>
            </a:r>
            <a:r>
              <a:rPr sz="2200" dirty="0">
                <a:latin typeface="Calibri"/>
                <a:cs typeface="Calibri"/>
              </a:rPr>
              <a:t>only </a:t>
            </a:r>
            <a:r>
              <a:rPr sz="2200" spc="-10" dirty="0">
                <a:latin typeface="Calibri"/>
                <a:cs typeface="Calibri"/>
              </a:rPr>
              <a:t>require </a:t>
            </a:r>
            <a:r>
              <a:rPr sz="2200" dirty="0">
                <a:latin typeface="Calibri"/>
                <a:cs typeface="Calibri"/>
              </a:rPr>
              <a:t>a  </a:t>
            </a:r>
            <a:r>
              <a:rPr sz="2200" spc="-5" dirty="0">
                <a:latin typeface="Calibri"/>
                <a:cs typeface="Calibri"/>
              </a:rPr>
              <a:t>binder </a:t>
            </a:r>
            <a:r>
              <a:rPr sz="2200" spc="-10" dirty="0">
                <a:latin typeface="Calibri"/>
                <a:cs typeface="Calibri"/>
              </a:rPr>
              <a:t>payment </a:t>
            </a:r>
            <a:r>
              <a:rPr sz="2200" spc="-5" dirty="0">
                <a:latin typeface="Calibri"/>
                <a:cs typeface="Calibri"/>
              </a:rPr>
              <a:t>if </a:t>
            </a:r>
            <a:r>
              <a:rPr sz="2200" dirty="0">
                <a:latin typeface="Calibri"/>
                <a:cs typeface="Calibri"/>
              </a:rPr>
              <a:t>the </a:t>
            </a:r>
            <a:r>
              <a:rPr sz="2200" spc="-5" dirty="0">
                <a:latin typeface="Calibri"/>
                <a:cs typeface="Calibri"/>
              </a:rPr>
              <a:t>enrollee </a:t>
            </a:r>
            <a:r>
              <a:rPr sz="2200" dirty="0">
                <a:latin typeface="Calibri"/>
                <a:cs typeface="Calibri"/>
              </a:rPr>
              <a:t>selects a </a:t>
            </a:r>
            <a:r>
              <a:rPr sz="2200" spc="-5" dirty="0">
                <a:latin typeface="Calibri"/>
                <a:cs typeface="Calibri"/>
              </a:rPr>
              <a:t>plan </a:t>
            </a:r>
            <a:r>
              <a:rPr sz="2200" b="1" spc="-5" dirty="0">
                <a:latin typeface="Calibri"/>
                <a:cs typeface="Calibri"/>
              </a:rPr>
              <a:t>outside </a:t>
            </a:r>
            <a:r>
              <a:rPr sz="2200" b="1" dirty="0">
                <a:latin typeface="Calibri"/>
                <a:cs typeface="Calibri"/>
              </a:rPr>
              <a:t>the </a:t>
            </a:r>
            <a:r>
              <a:rPr sz="2200" b="1" spc="-5" dirty="0">
                <a:latin typeface="Calibri"/>
                <a:cs typeface="Calibri"/>
              </a:rPr>
              <a:t>product  </a:t>
            </a:r>
            <a:r>
              <a:rPr sz="2200" b="1" spc="-10" dirty="0">
                <a:latin typeface="Calibri"/>
                <a:cs typeface="Calibri"/>
              </a:rPr>
              <a:t>that </a:t>
            </a:r>
            <a:r>
              <a:rPr sz="2200" b="1" dirty="0">
                <a:latin typeface="Calibri"/>
                <a:cs typeface="Calibri"/>
              </a:rPr>
              <a:t>includes the </a:t>
            </a:r>
            <a:r>
              <a:rPr sz="2200" b="1" spc="-10" dirty="0">
                <a:latin typeface="Calibri"/>
                <a:cs typeface="Calibri"/>
              </a:rPr>
              <a:t>reenrollment </a:t>
            </a:r>
            <a:r>
              <a:rPr sz="2200" b="1" spc="-5" dirty="0">
                <a:latin typeface="Calibri"/>
                <a:cs typeface="Calibri"/>
              </a:rPr>
              <a:t>plan identified </a:t>
            </a:r>
            <a:r>
              <a:rPr sz="2200" b="1" spc="-15" dirty="0">
                <a:latin typeface="Calibri"/>
                <a:cs typeface="Calibri"/>
              </a:rPr>
              <a:t>by </a:t>
            </a:r>
            <a:r>
              <a:rPr sz="2200" b="1" dirty="0">
                <a:latin typeface="Calibri"/>
                <a:cs typeface="Calibri"/>
              </a:rPr>
              <a:t>the issuer </a:t>
            </a:r>
            <a:r>
              <a:rPr sz="2200" spc="-5" dirty="0">
                <a:latin typeface="Calibri"/>
                <a:cs typeface="Calibri"/>
              </a:rPr>
              <a:t>in </a:t>
            </a:r>
            <a:r>
              <a:rPr sz="2200" dirty="0">
                <a:latin typeface="Calibri"/>
                <a:cs typeface="Calibri"/>
              </a:rPr>
              <a:t>its  Plan </a:t>
            </a:r>
            <a:r>
              <a:rPr sz="2200" spc="-5" dirty="0">
                <a:latin typeface="Calibri"/>
                <a:cs typeface="Calibri"/>
              </a:rPr>
              <a:t>ID Crosswalk </a:t>
            </a:r>
            <a:r>
              <a:rPr sz="2200" spc="-25" dirty="0">
                <a:latin typeface="Calibri"/>
                <a:cs typeface="Calibri"/>
              </a:rPr>
              <a:t>Template, </a:t>
            </a:r>
            <a:r>
              <a:rPr sz="2200" spc="-10" dirty="0">
                <a:latin typeface="Calibri"/>
                <a:cs typeface="Calibri"/>
              </a:rPr>
              <a:t>consistent </a:t>
            </a:r>
            <a:r>
              <a:rPr sz="2200" dirty="0">
                <a:latin typeface="Calibri"/>
                <a:cs typeface="Calibri"/>
              </a:rPr>
              <a:t>with </a:t>
            </a:r>
            <a:r>
              <a:rPr sz="2200" spc="5" dirty="0">
                <a:latin typeface="Calibri"/>
                <a:cs typeface="Calibri"/>
              </a:rPr>
              <a:t>45 </a:t>
            </a:r>
            <a:r>
              <a:rPr sz="2200" spc="-5" dirty="0">
                <a:latin typeface="Calibri"/>
                <a:cs typeface="Calibri"/>
              </a:rPr>
              <a:t>CFR</a:t>
            </a:r>
            <a:r>
              <a:rPr sz="2200" spc="-175" dirty="0">
                <a:latin typeface="Calibri"/>
                <a:cs typeface="Calibri"/>
              </a:rPr>
              <a:t> </a:t>
            </a:r>
            <a:r>
              <a:rPr sz="2200" spc="5" dirty="0">
                <a:latin typeface="Calibri"/>
                <a:cs typeface="Calibri"/>
              </a:rPr>
              <a:t>§155.335(j).</a:t>
            </a:r>
            <a:endParaRPr sz="2200" dirty="0">
              <a:latin typeface="Calibri"/>
              <a:cs typeface="Calibri"/>
            </a:endParaRPr>
          </a:p>
        </p:txBody>
      </p:sp>
      <p:sp>
        <p:nvSpPr>
          <p:cNvPr id="6" name="object 6"/>
          <p:cNvSpPr/>
          <p:nvPr/>
        </p:nvSpPr>
        <p:spPr>
          <a:xfrm>
            <a:off x="646176" y="6217920"/>
            <a:ext cx="7851648" cy="530352"/>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13841" y="492506"/>
            <a:ext cx="3565271" cy="34683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606329" y="491998"/>
            <a:ext cx="3523194" cy="34734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5" name="object 5"/>
          <p:cNvSpPr txBox="1">
            <a:spLocks noGrp="1"/>
          </p:cNvSpPr>
          <p:nvPr>
            <p:ph type="title"/>
          </p:nvPr>
        </p:nvSpPr>
        <p:spPr>
          <a:xfrm>
            <a:off x="978535" y="272415"/>
            <a:ext cx="7187565" cy="513080"/>
          </a:xfrm>
          <a:prstGeom prst="rect">
            <a:avLst/>
          </a:prstGeom>
        </p:spPr>
        <p:txBody>
          <a:bodyPr vert="horz" wrap="square" lIns="0" tIns="12700" rIns="0" bIns="0" rtlCol="0">
            <a:spAutoFit/>
          </a:bodyPr>
          <a:lstStyle/>
          <a:p>
            <a:pPr marL="12700">
              <a:lnSpc>
                <a:spcPct val="100000"/>
              </a:lnSpc>
              <a:spcBef>
                <a:spcPts val="100"/>
              </a:spcBef>
            </a:pPr>
            <a:r>
              <a:rPr spc="-10" dirty="0"/>
              <a:t>Binder </a:t>
            </a:r>
            <a:r>
              <a:rPr spc="-20" dirty="0"/>
              <a:t>Payments: </a:t>
            </a:r>
            <a:r>
              <a:rPr spc="-15" dirty="0"/>
              <a:t>Re-enrollments</a:t>
            </a:r>
            <a:r>
              <a:rPr spc="45" dirty="0"/>
              <a:t> </a:t>
            </a:r>
            <a:r>
              <a:rPr spc="-15" dirty="0"/>
              <a:t>Example</a:t>
            </a:r>
          </a:p>
        </p:txBody>
      </p:sp>
      <p:sp>
        <p:nvSpPr>
          <p:cNvPr id="6" name="object 6"/>
          <p:cNvSpPr txBox="1"/>
          <p:nvPr/>
        </p:nvSpPr>
        <p:spPr>
          <a:xfrm>
            <a:off x="535940" y="1439926"/>
            <a:ext cx="7900670" cy="3025140"/>
          </a:xfrm>
          <a:prstGeom prst="rect">
            <a:avLst/>
          </a:prstGeom>
        </p:spPr>
        <p:txBody>
          <a:bodyPr vert="horz" wrap="square" lIns="0" tIns="12700" rIns="0" bIns="0" rtlCol="0">
            <a:spAutoFit/>
          </a:bodyPr>
          <a:lstStyle/>
          <a:p>
            <a:pPr marL="356870" marR="5080" indent="-344170">
              <a:lnSpc>
                <a:spcPct val="100000"/>
              </a:lnSpc>
              <a:spcBef>
                <a:spcPts val="100"/>
              </a:spcBef>
              <a:buFont typeface="Arial"/>
              <a:buChar char="•"/>
              <a:tabLst>
                <a:tab pos="356870" algn="l"/>
                <a:tab pos="357505" algn="l"/>
              </a:tabLst>
            </a:pPr>
            <a:r>
              <a:rPr sz="2400" spc="-10" dirty="0">
                <a:latin typeface="Calibri"/>
                <a:cs typeface="Calibri"/>
              </a:rPr>
              <a:t>For instance, </a:t>
            </a:r>
            <a:r>
              <a:rPr sz="2400" dirty="0">
                <a:latin typeface="Calibri"/>
                <a:cs typeface="Calibri"/>
              </a:rPr>
              <a:t>an </a:t>
            </a:r>
            <a:r>
              <a:rPr sz="2400" spc="-5" dirty="0">
                <a:latin typeface="Calibri"/>
                <a:cs typeface="Calibri"/>
              </a:rPr>
              <a:t>issuer </a:t>
            </a:r>
            <a:r>
              <a:rPr sz="2400" spc="-25" dirty="0">
                <a:latin typeface="Calibri"/>
                <a:cs typeface="Calibri"/>
              </a:rPr>
              <a:t>offers </a:t>
            </a:r>
            <a:r>
              <a:rPr sz="2400" spc="-5" dirty="0">
                <a:latin typeface="Calibri"/>
                <a:cs typeface="Calibri"/>
              </a:rPr>
              <a:t>Products </a:t>
            </a:r>
            <a:r>
              <a:rPr sz="2400" dirty="0">
                <a:latin typeface="Calibri"/>
                <a:cs typeface="Calibri"/>
              </a:rPr>
              <a:t>1, 2, and 3, </a:t>
            </a:r>
            <a:r>
              <a:rPr sz="2400" spc="-5" dirty="0">
                <a:latin typeface="Calibri"/>
                <a:cs typeface="Calibri"/>
              </a:rPr>
              <a:t>each with  </a:t>
            </a:r>
            <a:r>
              <a:rPr sz="2400" spc="-10" dirty="0">
                <a:latin typeface="Calibri"/>
                <a:cs typeface="Calibri"/>
              </a:rPr>
              <a:t>silver (“S”) </a:t>
            </a:r>
            <a:r>
              <a:rPr sz="2400" dirty="0">
                <a:latin typeface="Calibri"/>
                <a:cs typeface="Calibri"/>
              </a:rPr>
              <a:t>and </a:t>
            </a:r>
            <a:r>
              <a:rPr sz="2400" spc="-10" dirty="0">
                <a:latin typeface="Calibri"/>
                <a:cs typeface="Calibri"/>
              </a:rPr>
              <a:t>gold </a:t>
            </a:r>
            <a:r>
              <a:rPr sz="2400" spc="-15" dirty="0">
                <a:latin typeface="Calibri"/>
                <a:cs typeface="Calibri"/>
              </a:rPr>
              <a:t>(“G”) </a:t>
            </a:r>
            <a:r>
              <a:rPr sz="2400" spc="-5" dirty="0">
                <a:latin typeface="Calibri"/>
                <a:cs typeface="Calibri"/>
              </a:rPr>
              <a:t>plans. If </a:t>
            </a:r>
            <a:r>
              <a:rPr sz="2400" dirty="0">
                <a:latin typeface="Calibri"/>
                <a:cs typeface="Calibri"/>
              </a:rPr>
              <a:t>an </a:t>
            </a:r>
            <a:r>
              <a:rPr sz="2400" spc="-15" dirty="0">
                <a:latin typeface="Calibri"/>
                <a:cs typeface="Calibri"/>
              </a:rPr>
              <a:t>effectuated </a:t>
            </a:r>
            <a:r>
              <a:rPr sz="2400" spc="-10" dirty="0">
                <a:latin typeface="Calibri"/>
                <a:cs typeface="Calibri"/>
              </a:rPr>
              <a:t>enrollee </a:t>
            </a:r>
            <a:r>
              <a:rPr sz="2400" spc="-5" dirty="0">
                <a:latin typeface="Calibri"/>
                <a:cs typeface="Calibri"/>
              </a:rPr>
              <a:t>is  </a:t>
            </a:r>
            <a:r>
              <a:rPr sz="2400" spc="-10" dirty="0">
                <a:latin typeface="Calibri"/>
                <a:cs typeface="Calibri"/>
              </a:rPr>
              <a:t>enrolled </a:t>
            </a:r>
            <a:r>
              <a:rPr sz="2400" spc="-5" dirty="0">
                <a:latin typeface="Calibri"/>
                <a:cs typeface="Calibri"/>
              </a:rPr>
              <a:t>in </a:t>
            </a:r>
            <a:r>
              <a:rPr sz="2400" dirty="0">
                <a:latin typeface="Calibri"/>
                <a:cs typeface="Calibri"/>
              </a:rPr>
              <a:t>1S, </a:t>
            </a:r>
            <a:r>
              <a:rPr sz="2400" spc="-5" dirty="0">
                <a:latin typeface="Calibri"/>
                <a:cs typeface="Calibri"/>
              </a:rPr>
              <a:t>which remains </a:t>
            </a:r>
            <a:r>
              <a:rPr sz="2400" spc="-10" dirty="0">
                <a:latin typeface="Calibri"/>
                <a:cs typeface="Calibri"/>
              </a:rPr>
              <a:t>available, </a:t>
            </a:r>
            <a:r>
              <a:rPr sz="2400" dirty="0">
                <a:latin typeface="Calibri"/>
                <a:cs typeface="Calibri"/>
              </a:rPr>
              <a:t>and </a:t>
            </a:r>
            <a:r>
              <a:rPr sz="2400" spc="-10" dirty="0">
                <a:latin typeface="Calibri"/>
                <a:cs typeface="Calibri"/>
              </a:rPr>
              <a:t>wants to</a:t>
            </a:r>
            <a:r>
              <a:rPr sz="2400" spc="-175" dirty="0">
                <a:latin typeface="Calibri"/>
                <a:cs typeface="Calibri"/>
              </a:rPr>
              <a:t> </a:t>
            </a:r>
            <a:r>
              <a:rPr sz="2400" spc="-10" dirty="0">
                <a:latin typeface="Calibri"/>
                <a:cs typeface="Calibri"/>
              </a:rPr>
              <a:t>actively  </a:t>
            </a:r>
            <a:r>
              <a:rPr sz="2400" spc="-5" dirty="0">
                <a:latin typeface="Calibri"/>
                <a:cs typeface="Calibri"/>
              </a:rPr>
              <a:t>select </a:t>
            </a:r>
            <a:r>
              <a:rPr sz="2400" dirty="0">
                <a:latin typeface="Calibri"/>
                <a:cs typeface="Calibri"/>
              </a:rPr>
              <a:t>1G during an annual open </a:t>
            </a:r>
            <a:r>
              <a:rPr sz="2400" spc="-10" dirty="0">
                <a:latin typeface="Calibri"/>
                <a:cs typeface="Calibri"/>
              </a:rPr>
              <a:t>enrollment </a:t>
            </a:r>
            <a:r>
              <a:rPr sz="2400" dirty="0">
                <a:latin typeface="Calibri"/>
                <a:cs typeface="Calibri"/>
              </a:rPr>
              <a:t>period, </a:t>
            </a:r>
            <a:r>
              <a:rPr sz="2400" spc="-5" dirty="0">
                <a:latin typeface="Calibri"/>
                <a:cs typeface="Calibri"/>
              </a:rPr>
              <a:t>that  </a:t>
            </a:r>
            <a:r>
              <a:rPr sz="2400" dirty="0">
                <a:latin typeface="Calibri"/>
                <a:cs typeface="Calibri"/>
              </a:rPr>
              <a:t>individual </a:t>
            </a:r>
            <a:r>
              <a:rPr sz="2400" spc="-15" dirty="0">
                <a:latin typeface="Calibri"/>
                <a:cs typeface="Calibri"/>
              </a:rPr>
              <a:t>can </a:t>
            </a:r>
            <a:r>
              <a:rPr sz="2400" dirty="0">
                <a:latin typeface="Calibri"/>
                <a:cs typeface="Calibri"/>
              </a:rPr>
              <a:t>do </a:t>
            </a:r>
            <a:r>
              <a:rPr sz="2400" spc="-5" dirty="0">
                <a:latin typeface="Calibri"/>
                <a:cs typeface="Calibri"/>
              </a:rPr>
              <a:t>so </a:t>
            </a:r>
            <a:r>
              <a:rPr sz="2400" dirty="0">
                <a:latin typeface="Calibri"/>
                <a:cs typeface="Calibri"/>
              </a:rPr>
              <a:t>without being </a:t>
            </a:r>
            <a:r>
              <a:rPr sz="2400" spc="-5" dirty="0">
                <a:latin typeface="Calibri"/>
                <a:cs typeface="Calibri"/>
              </a:rPr>
              <a:t>required </a:t>
            </a:r>
            <a:r>
              <a:rPr sz="2400" spc="-10" dirty="0">
                <a:latin typeface="Calibri"/>
                <a:cs typeface="Calibri"/>
              </a:rPr>
              <a:t>to </a:t>
            </a:r>
            <a:r>
              <a:rPr sz="2400" spc="-25" dirty="0">
                <a:latin typeface="Calibri"/>
                <a:cs typeface="Calibri"/>
              </a:rPr>
              <a:t>make </a:t>
            </a:r>
            <a:r>
              <a:rPr sz="2400" dirty="0">
                <a:latin typeface="Calibri"/>
                <a:cs typeface="Calibri"/>
              </a:rPr>
              <a:t>a binder  </a:t>
            </a:r>
            <a:r>
              <a:rPr sz="2400" spc="-5" dirty="0">
                <a:latin typeface="Calibri"/>
                <a:cs typeface="Calibri"/>
              </a:rPr>
              <a:t>payment.</a:t>
            </a:r>
            <a:endParaRPr sz="2400">
              <a:latin typeface="Calibri"/>
              <a:cs typeface="Calibri"/>
            </a:endParaRPr>
          </a:p>
          <a:p>
            <a:pPr marL="356870" marR="260350" indent="-344170">
              <a:lnSpc>
                <a:spcPct val="100000"/>
              </a:lnSpc>
              <a:spcBef>
                <a:spcPts val="575"/>
              </a:spcBef>
              <a:buFont typeface="Arial"/>
              <a:buChar char="•"/>
              <a:tabLst>
                <a:tab pos="356870" algn="l"/>
                <a:tab pos="357505" algn="l"/>
              </a:tabLst>
            </a:pPr>
            <a:r>
              <a:rPr sz="2400" spc="-40" dirty="0">
                <a:latin typeface="Calibri"/>
                <a:cs typeface="Calibri"/>
              </a:rPr>
              <a:t>However, </a:t>
            </a:r>
            <a:r>
              <a:rPr sz="2400" spc="-5" dirty="0">
                <a:latin typeface="Calibri"/>
                <a:cs typeface="Calibri"/>
              </a:rPr>
              <a:t>if </a:t>
            </a:r>
            <a:r>
              <a:rPr sz="2400" dirty="0">
                <a:latin typeface="Calibri"/>
                <a:cs typeface="Calibri"/>
              </a:rPr>
              <a:t>the </a:t>
            </a:r>
            <a:r>
              <a:rPr sz="2400" spc="-10" dirty="0">
                <a:latin typeface="Calibri"/>
                <a:cs typeface="Calibri"/>
              </a:rPr>
              <a:t>enrollee </a:t>
            </a:r>
            <a:r>
              <a:rPr sz="2400" spc="-5" dirty="0">
                <a:latin typeface="Calibri"/>
                <a:cs typeface="Calibri"/>
              </a:rPr>
              <a:t>actively selects </a:t>
            </a:r>
            <a:r>
              <a:rPr sz="2400" dirty="0">
                <a:latin typeface="Calibri"/>
                <a:cs typeface="Calibri"/>
              </a:rPr>
              <a:t>2S, 2G, 3S, or 3G,</a:t>
            </a:r>
            <a:r>
              <a:rPr sz="2400" spc="-170" dirty="0">
                <a:latin typeface="Calibri"/>
                <a:cs typeface="Calibri"/>
              </a:rPr>
              <a:t> </a:t>
            </a:r>
            <a:r>
              <a:rPr sz="2400" dirty="0">
                <a:latin typeface="Calibri"/>
                <a:cs typeface="Calibri"/>
              </a:rPr>
              <a:t>a  binder </a:t>
            </a:r>
            <a:r>
              <a:rPr sz="2400" spc="-10" dirty="0">
                <a:latin typeface="Calibri"/>
                <a:cs typeface="Calibri"/>
              </a:rPr>
              <a:t>payment </a:t>
            </a:r>
            <a:r>
              <a:rPr sz="2400" spc="-5" dirty="0">
                <a:latin typeface="Calibri"/>
                <a:cs typeface="Calibri"/>
              </a:rPr>
              <a:t>is</a:t>
            </a:r>
            <a:r>
              <a:rPr sz="2400" spc="-85" dirty="0">
                <a:latin typeface="Calibri"/>
                <a:cs typeface="Calibri"/>
              </a:rPr>
              <a:t> </a:t>
            </a:r>
            <a:r>
              <a:rPr sz="2400" spc="-5" dirty="0">
                <a:latin typeface="Calibri"/>
                <a:cs typeface="Calibri"/>
              </a:rPr>
              <a:t>required.</a:t>
            </a:r>
            <a:endParaRPr sz="2400">
              <a:latin typeface="Calibri"/>
              <a:cs typeface="Calibri"/>
            </a:endParaRPr>
          </a:p>
        </p:txBody>
      </p:sp>
      <p:sp>
        <p:nvSpPr>
          <p:cNvPr id="7" name="object 7"/>
          <p:cNvSpPr/>
          <p:nvPr/>
        </p:nvSpPr>
        <p:spPr>
          <a:xfrm>
            <a:off x="646176" y="6217920"/>
            <a:ext cx="7851648" cy="530352"/>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20521" y="485648"/>
            <a:ext cx="6898386" cy="35369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4" name="object 4"/>
          <p:cNvSpPr txBox="1">
            <a:spLocks noGrp="1"/>
          </p:cNvSpPr>
          <p:nvPr>
            <p:ph type="title"/>
          </p:nvPr>
        </p:nvSpPr>
        <p:spPr>
          <a:xfrm>
            <a:off x="1085214" y="272415"/>
            <a:ext cx="6974205" cy="513080"/>
          </a:xfrm>
          <a:prstGeom prst="rect">
            <a:avLst/>
          </a:prstGeom>
        </p:spPr>
        <p:txBody>
          <a:bodyPr vert="horz" wrap="square" lIns="0" tIns="12700" rIns="0" bIns="0" rtlCol="0">
            <a:spAutoFit/>
          </a:bodyPr>
          <a:lstStyle/>
          <a:p>
            <a:pPr marL="12700">
              <a:lnSpc>
                <a:spcPct val="100000"/>
              </a:lnSpc>
              <a:spcBef>
                <a:spcPts val="100"/>
              </a:spcBef>
            </a:pPr>
            <a:r>
              <a:rPr spc="-10" dirty="0"/>
              <a:t>Binder </a:t>
            </a:r>
            <a:r>
              <a:rPr spc="-20" dirty="0"/>
              <a:t>Payments: </a:t>
            </a:r>
            <a:r>
              <a:rPr spc="-15" dirty="0"/>
              <a:t>Reenrollments</a:t>
            </a:r>
            <a:r>
              <a:rPr spc="60" dirty="0"/>
              <a:t> </a:t>
            </a:r>
            <a:r>
              <a:rPr spc="-35" dirty="0"/>
              <a:t>(Cont’d)</a:t>
            </a:r>
          </a:p>
        </p:txBody>
      </p:sp>
      <p:sp>
        <p:nvSpPr>
          <p:cNvPr id="5" name="object 5"/>
          <p:cNvSpPr txBox="1"/>
          <p:nvPr/>
        </p:nvSpPr>
        <p:spPr>
          <a:xfrm>
            <a:off x="535940" y="1439926"/>
            <a:ext cx="8026400" cy="3025140"/>
          </a:xfrm>
          <a:prstGeom prst="rect">
            <a:avLst/>
          </a:prstGeom>
        </p:spPr>
        <p:txBody>
          <a:bodyPr vert="horz" wrap="square" lIns="0" tIns="12700" rIns="0" bIns="0" rtlCol="0" anchor="t">
            <a:spAutoFit/>
          </a:bodyPr>
          <a:lstStyle/>
          <a:p>
            <a:pPr marL="356870" marR="5080" indent="-344170">
              <a:spcBef>
                <a:spcPts val="100"/>
              </a:spcBef>
              <a:buFont typeface="Arial"/>
              <a:buChar char="•"/>
              <a:tabLst>
                <a:tab pos="356870" algn="l"/>
                <a:tab pos="357505" algn="l"/>
              </a:tabLst>
            </a:pPr>
            <a:r>
              <a:rPr sz="2400" dirty="0">
                <a:latin typeface="Calibri"/>
                <a:cs typeface="Calibri"/>
              </a:rPr>
              <a:t>Thus, </a:t>
            </a:r>
            <a:r>
              <a:rPr sz="2400" spc="-15" dirty="0">
                <a:latin typeface="Calibri"/>
                <a:cs typeface="Calibri"/>
              </a:rPr>
              <a:t>for </a:t>
            </a:r>
            <a:r>
              <a:rPr sz="2400" spc="-5" dirty="0">
                <a:latin typeface="Calibri"/>
                <a:cs typeface="Calibri"/>
              </a:rPr>
              <a:t>continuing </a:t>
            </a:r>
            <a:r>
              <a:rPr sz="2400" spc="-15" dirty="0">
                <a:latin typeface="Calibri"/>
                <a:cs typeface="Calibri"/>
              </a:rPr>
              <a:t>effectuated coverage, </a:t>
            </a:r>
            <a:r>
              <a:rPr sz="2400" dirty="0">
                <a:latin typeface="Calibri"/>
                <a:cs typeface="Calibri"/>
              </a:rPr>
              <a:t>either due </a:t>
            </a:r>
            <a:r>
              <a:rPr sz="2400" spc="-10" dirty="0">
                <a:latin typeface="Calibri"/>
                <a:cs typeface="Calibri"/>
              </a:rPr>
              <a:t>to</a:t>
            </a:r>
            <a:r>
              <a:rPr lang="en-US" sz="2400" spc="-10" dirty="0">
                <a:latin typeface="Calibri"/>
                <a:cs typeface="Calibri"/>
              </a:rPr>
              <a:t> </a:t>
            </a:r>
            <a:r>
              <a:rPr sz="2400" spc="-10" dirty="0">
                <a:latin typeface="Calibri"/>
                <a:cs typeface="Calibri"/>
              </a:rPr>
              <a:t> renewal </a:t>
            </a:r>
            <a:r>
              <a:rPr sz="2400" dirty="0">
                <a:latin typeface="Calibri"/>
                <a:cs typeface="Calibri"/>
              </a:rPr>
              <a:t>or </a:t>
            </a:r>
            <a:r>
              <a:rPr sz="2400" spc="-5" dirty="0">
                <a:latin typeface="Calibri"/>
                <a:cs typeface="Calibri"/>
              </a:rPr>
              <a:t>certain </a:t>
            </a:r>
            <a:r>
              <a:rPr sz="2400" spc="-10" dirty="0">
                <a:latin typeface="Calibri"/>
                <a:cs typeface="Calibri"/>
              </a:rPr>
              <a:t>reenrollments, </a:t>
            </a:r>
            <a:r>
              <a:rPr sz="2400" dirty="0">
                <a:latin typeface="Calibri"/>
                <a:cs typeface="Calibri"/>
              </a:rPr>
              <a:t>as </a:t>
            </a:r>
            <a:r>
              <a:rPr sz="2400" spc="-5" dirty="0">
                <a:latin typeface="Calibri"/>
                <a:cs typeface="Calibri"/>
              </a:rPr>
              <a:t>described above, </a:t>
            </a:r>
            <a:r>
              <a:rPr sz="2400" spc="-10" dirty="0">
                <a:latin typeface="Calibri"/>
                <a:cs typeface="Calibri"/>
              </a:rPr>
              <a:t>issuers</a:t>
            </a:r>
            <a:r>
              <a:rPr lang="en-US" sz="2400" spc="-10" dirty="0">
                <a:latin typeface="Calibri"/>
                <a:cs typeface="Calibri"/>
              </a:rPr>
              <a:t> </a:t>
            </a:r>
            <a:r>
              <a:rPr sz="2400" spc="-10" dirty="0">
                <a:latin typeface="Calibri"/>
                <a:cs typeface="Calibri"/>
              </a:rPr>
              <a:t> </a:t>
            </a:r>
            <a:r>
              <a:rPr sz="2400" spc="-20" dirty="0">
                <a:latin typeface="Calibri"/>
                <a:cs typeface="Calibri"/>
              </a:rPr>
              <a:t>may </a:t>
            </a:r>
            <a:r>
              <a:rPr sz="2400" spc="-5" dirty="0">
                <a:latin typeface="Calibri"/>
                <a:cs typeface="Calibri"/>
              </a:rPr>
              <a:t>continue </a:t>
            </a:r>
            <a:r>
              <a:rPr sz="2400" spc="-10" dirty="0">
                <a:latin typeface="Calibri"/>
                <a:cs typeface="Calibri"/>
              </a:rPr>
              <a:t>to </a:t>
            </a:r>
            <a:r>
              <a:rPr sz="2400" spc="-5" dirty="0">
                <a:latin typeface="Calibri"/>
                <a:cs typeface="Calibri"/>
              </a:rPr>
              <a:t>bill </a:t>
            </a:r>
            <a:r>
              <a:rPr sz="2400" dirty="0">
                <a:latin typeface="Calibri"/>
                <a:cs typeface="Calibri"/>
              </a:rPr>
              <a:t>the </a:t>
            </a:r>
            <a:r>
              <a:rPr sz="2400" spc="-10" dirty="0">
                <a:latin typeface="Calibri"/>
                <a:cs typeface="Calibri"/>
              </a:rPr>
              <a:t>enrollee </a:t>
            </a:r>
            <a:r>
              <a:rPr sz="2400" spc="-5" dirty="0">
                <a:latin typeface="Calibri"/>
                <a:cs typeface="Calibri"/>
              </a:rPr>
              <a:t>via </a:t>
            </a:r>
            <a:r>
              <a:rPr sz="2400" dirty="0">
                <a:latin typeface="Calibri"/>
                <a:cs typeface="Calibri"/>
              </a:rPr>
              <a:t>their </a:t>
            </a:r>
            <a:r>
              <a:rPr sz="2400" spc="-15" dirty="0">
                <a:latin typeface="Calibri"/>
                <a:cs typeface="Calibri"/>
              </a:rPr>
              <a:t>existing </a:t>
            </a:r>
            <a:r>
              <a:rPr sz="2400" spc="-5" dirty="0">
                <a:latin typeface="Calibri"/>
                <a:cs typeface="Calibri"/>
              </a:rPr>
              <a:t>billing </a:t>
            </a:r>
            <a:r>
              <a:rPr sz="2400" spc="-10" dirty="0">
                <a:latin typeface="Calibri"/>
                <a:cs typeface="Calibri"/>
              </a:rPr>
              <a:t>cycle,</a:t>
            </a:r>
            <a:r>
              <a:rPr lang="en-US" sz="2400" spc="-10" dirty="0">
                <a:latin typeface="Calibri"/>
                <a:cs typeface="Calibri"/>
              </a:rPr>
              <a:t> </a:t>
            </a:r>
            <a:r>
              <a:rPr sz="2400" spc="-10" dirty="0">
                <a:latin typeface="Calibri"/>
                <a:cs typeface="Calibri"/>
              </a:rPr>
              <a:t> </a:t>
            </a:r>
            <a:r>
              <a:rPr sz="2400" dirty="0">
                <a:latin typeface="Calibri"/>
                <a:cs typeface="Calibri"/>
              </a:rPr>
              <a:t>and a binder </a:t>
            </a:r>
            <a:r>
              <a:rPr sz="2400" spc="-10" dirty="0">
                <a:latin typeface="Calibri"/>
                <a:cs typeface="Calibri"/>
              </a:rPr>
              <a:t>payment </a:t>
            </a:r>
            <a:r>
              <a:rPr sz="2400" dirty="0">
                <a:latin typeface="Calibri"/>
                <a:cs typeface="Calibri"/>
              </a:rPr>
              <a:t>of </a:t>
            </a:r>
            <a:r>
              <a:rPr sz="2400" spc="5" dirty="0">
                <a:latin typeface="Calibri"/>
                <a:cs typeface="Calibri"/>
              </a:rPr>
              <a:t>the </a:t>
            </a:r>
            <a:r>
              <a:rPr sz="2400" spc="-15" dirty="0">
                <a:latin typeface="Calibri"/>
                <a:cs typeface="Calibri"/>
              </a:rPr>
              <a:t>first month’s </a:t>
            </a:r>
            <a:r>
              <a:rPr sz="2400" spc="-5" dirty="0">
                <a:latin typeface="Calibri"/>
                <a:cs typeface="Calibri"/>
              </a:rPr>
              <a:t>premium is </a:t>
            </a:r>
            <a:r>
              <a:rPr sz="2400" dirty="0">
                <a:latin typeface="Calibri"/>
                <a:cs typeface="Calibri"/>
              </a:rPr>
              <a:t>not</a:t>
            </a:r>
            <a:r>
              <a:rPr lang="en-US" sz="2400" dirty="0">
                <a:latin typeface="Calibri"/>
                <a:cs typeface="Calibri"/>
              </a:rPr>
              <a:t> </a:t>
            </a:r>
            <a:r>
              <a:rPr sz="2400" dirty="0">
                <a:latin typeface="Calibri"/>
                <a:cs typeface="Calibri"/>
              </a:rPr>
              <a:t> </a:t>
            </a:r>
            <a:r>
              <a:rPr sz="2400" spc="-5" dirty="0">
                <a:latin typeface="Calibri"/>
                <a:cs typeface="Calibri"/>
              </a:rPr>
              <a:t>required </a:t>
            </a:r>
            <a:r>
              <a:rPr sz="2400" dirty="0">
                <a:latin typeface="Calibri"/>
                <a:cs typeface="Calibri"/>
              </a:rPr>
              <a:t>by </a:t>
            </a:r>
            <a:r>
              <a:rPr sz="2400" spc="5" dirty="0">
                <a:latin typeface="Calibri"/>
                <a:cs typeface="Calibri"/>
              </a:rPr>
              <a:t>the</a:t>
            </a:r>
            <a:r>
              <a:rPr sz="2400" spc="-110" dirty="0">
                <a:latin typeface="Calibri"/>
                <a:cs typeface="Calibri"/>
              </a:rPr>
              <a:t> </a:t>
            </a:r>
            <a:r>
              <a:rPr sz="2400" spc="-5" dirty="0">
                <a:latin typeface="Calibri"/>
                <a:cs typeface="Calibri"/>
              </a:rPr>
              <a:t>FFE.</a:t>
            </a:r>
            <a:endParaRPr sz="2400" dirty="0">
              <a:latin typeface="Calibri"/>
              <a:cs typeface="Calibri"/>
            </a:endParaRPr>
          </a:p>
          <a:p>
            <a:pPr marL="356870" marR="467995" indent="-344170">
              <a:lnSpc>
                <a:spcPct val="100000"/>
              </a:lnSpc>
              <a:spcBef>
                <a:spcPts val="575"/>
              </a:spcBef>
              <a:buFont typeface="Arial"/>
              <a:buChar char="•"/>
              <a:tabLst>
                <a:tab pos="356870" algn="l"/>
                <a:tab pos="357505" algn="l"/>
              </a:tabLst>
            </a:pPr>
            <a:r>
              <a:rPr sz="2400" spc="-5" dirty="0">
                <a:latin typeface="Calibri"/>
                <a:cs typeface="Calibri"/>
              </a:rPr>
              <a:t>In such </a:t>
            </a:r>
            <a:r>
              <a:rPr sz="2400" spc="-10" dirty="0">
                <a:latin typeface="Calibri"/>
                <a:cs typeface="Calibri"/>
              </a:rPr>
              <a:t>cases, nonpayment </a:t>
            </a:r>
            <a:r>
              <a:rPr sz="2400" dirty="0">
                <a:latin typeface="Calibri"/>
                <a:cs typeface="Calibri"/>
              </a:rPr>
              <a:t>of </a:t>
            </a:r>
            <a:r>
              <a:rPr sz="2400" spc="5" dirty="0">
                <a:latin typeface="Calibri"/>
                <a:cs typeface="Calibri"/>
              </a:rPr>
              <a:t>the </a:t>
            </a:r>
            <a:r>
              <a:rPr sz="2400" dirty="0">
                <a:latin typeface="Calibri"/>
                <a:cs typeface="Calibri"/>
              </a:rPr>
              <a:t>January </a:t>
            </a:r>
            <a:r>
              <a:rPr sz="2400" spc="-5" dirty="0">
                <a:latin typeface="Calibri"/>
                <a:cs typeface="Calibri"/>
              </a:rPr>
              <a:t>premium </a:t>
            </a:r>
            <a:r>
              <a:rPr sz="2400" dirty="0">
                <a:latin typeface="Calibri"/>
                <a:cs typeface="Calibri"/>
              </a:rPr>
              <a:t>by</a:t>
            </a:r>
            <a:r>
              <a:rPr sz="2400" spc="-204" dirty="0">
                <a:latin typeface="Calibri"/>
                <a:cs typeface="Calibri"/>
              </a:rPr>
              <a:t> </a:t>
            </a:r>
            <a:r>
              <a:rPr sz="2400" spc="5" dirty="0">
                <a:latin typeface="Calibri"/>
                <a:cs typeface="Calibri"/>
              </a:rPr>
              <a:t>the  </a:t>
            </a:r>
            <a:r>
              <a:rPr sz="2400" dirty="0">
                <a:latin typeface="Calibri"/>
                <a:cs typeface="Calibri"/>
              </a:rPr>
              <a:t>due </a:t>
            </a:r>
            <a:r>
              <a:rPr sz="2400" spc="-10" dirty="0">
                <a:latin typeface="Calibri"/>
                <a:cs typeface="Calibri"/>
              </a:rPr>
              <a:t>date set </a:t>
            </a:r>
            <a:r>
              <a:rPr sz="2400" dirty="0">
                <a:latin typeface="Calibri"/>
                <a:cs typeface="Calibri"/>
              </a:rPr>
              <a:t>by the </a:t>
            </a:r>
            <a:r>
              <a:rPr sz="2400" spc="-5" dirty="0">
                <a:latin typeface="Calibri"/>
                <a:cs typeface="Calibri"/>
              </a:rPr>
              <a:t>issuer </a:t>
            </a:r>
            <a:r>
              <a:rPr sz="2400" spc="-10" dirty="0">
                <a:latin typeface="Calibri"/>
                <a:cs typeface="Calibri"/>
              </a:rPr>
              <a:t>will </a:t>
            </a:r>
            <a:r>
              <a:rPr sz="2400" spc="-5" dirty="0">
                <a:latin typeface="Calibri"/>
                <a:cs typeface="Calibri"/>
              </a:rPr>
              <a:t>trigger </a:t>
            </a:r>
            <a:r>
              <a:rPr sz="2400" dirty="0">
                <a:latin typeface="Calibri"/>
                <a:cs typeface="Calibri"/>
              </a:rPr>
              <a:t>the </a:t>
            </a:r>
            <a:r>
              <a:rPr sz="2400" spc="-5" dirty="0">
                <a:latin typeface="Calibri"/>
                <a:cs typeface="Calibri"/>
              </a:rPr>
              <a:t>applicable </a:t>
            </a:r>
            <a:r>
              <a:rPr sz="2400" spc="-15" dirty="0">
                <a:latin typeface="Calibri"/>
                <a:cs typeface="Calibri"/>
              </a:rPr>
              <a:t>grace  </a:t>
            </a:r>
            <a:r>
              <a:rPr sz="2400" dirty="0">
                <a:latin typeface="Calibri"/>
                <a:cs typeface="Calibri"/>
              </a:rPr>
              <a:t>period.</a:t>
            </a:r>
          </a:p>
        </p:txBody>
      </p:sp>
      <p:sp>
        <p:nvSpPr>
          <p:cNvPr id="6" name="object 6"/>
          <p:cNvSpPr/>
          <p:nvPr/>
        </p:nvSpPr>
        <p:spPr>
          <a:xfrm>
            <a:off x="646176" y="6217920"/>
            <a:ext cx="7851648" cy="530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32611" y="491998"/>
            <a:ext cx="6470142" cy="34772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0"/>
            <a:ext cx="9144000" cy="1210310"/>
          </a:xfrm>
          <a:custGeom>
            <a:avLst/>
            <a:gdLst/>
            <a:ahLst/>
            <a:cxnLst/>
            <a:rect l="l" t="t" r="r" b="b"/>
            <a:pathLst>
              <a:path w="9144000" h="1210310">
                <a:moveTo>
                  <a:pt x="0" y="0"/>
                </a:moveTo>
                <a:lnTo>
                  <a:pt x="9144000" y="0"/>
                </a:lnTo>
                <a:lnTo>
                  <a:pt x="9144000" y="1210056"/>
                </a:lnTo>
                <a:lnTo>
                  <a:pt x="0" y="1210056"/>
                </a:lnTo>
                <a:lnTo>
                  <a:pt x="0" y="0"/>
                </a:lnTo>
                <a:close/>
              </a:path>
            </a:pathLst>
          </a:custGeom>
          <a:solidFill>
            <a:srgbClr val="FFD004"/>
          </a:solidFill>
        </p:spPr>
        <p:txBody>
          <a:bodyPr wrap="square" lIns="0" tIns="0" rIns="0" bIns="0" rtlCol="0"/>
          <a:lstStyle/>
          <a:p>
            <a:endParaRPr/>
          </a:p>
        </p:txBody>
      </p:sp>
      <p:sp>
        <p:nvSpPr>
          <p:cNvPr id="4" name="object 4"/>
          <p:cNvSpPr txBox="1">
            <a:spLocks noGrp="1"/>
          </p:cNvSpPr>
          <p:nvPr>
            <p:ph type="title"/>
          </p:nvPr>
        </p:nvSpPr>
        <p:spPr>
          <a:xfrm>
            <a:off x="1310766" y="272415"/>
            <a:ext cx="6523990" cy="513080"/>
          </a:xfrm>
          <a:prstGeom prst="rect">
            <a:avLst/>
          </a:prstGeom>
        </p:spPr>
        <p:txBody>
          <a:bodyPr vert="horz" wrap="square" lIns="0" tIns="12700" rIns="0" bIns="0" rtlCol="0">
            <a:spAutoFit/>
          </a:bodyPr>
          <a:lstStyle/>
          <a:p>
            <a:pPr marL="12700">
              <a:lnSpc>
                <a:spcPct val="100000"/>
              </a:lnSpc>
              <a:spcBef>
                <a:spcPts val="100"/>
              </a:spcBef>
            </a:pPr>
            <a:r>
              <a:rPr spc="-20" dirty="0"/>
              <a:t>Grace </a:t>
            </a:r>
            <a:r>
              <a:rPr spc="-15" dirty="0"/>
              <a:t>Periods </a:t>
            </a:r>
            <a:r>
              <a:rPr spc="-10" dirty="0"/>
              <a:t>During Open</a:t>
            </a:r>
            <a:r>
              <a:rPr spc="70" dirty="0"/>
              <a:t> </a:t>
            </a:r>
            <a:r>
              <a:rPr spc="-15" dirty="0"/>
              <a:t>Enrollment</a:t>
            </a:r>
          </a:p>
        </p:txBody>
      </p:sp>
      <p:sp>
        <p:nvSpPr>
          <p:cNvPr id="5" name="object 5"/>
          <p:cNvSpPr txBox="1"/>
          <p:nvPr/>
        </p:nvSpPr>
        <p:spPr>
          <a:xfrm>
            <a:off x="535940" y="1403350"/>
            <a:ext cx="8067675" cy="4027128"/>
          </a:xfrm>
          <a:prstGeom prst="rect">
            <a:avLst/>
          </a:prstGeom>
        </p:spPr>
        <p:txBody>
          <a:bodyPr vert="horz" wrap="square" lIns="0" tIns="53975" rIns="0" bIns="0" rtlCol="0" anchor="t">
            <a:spAutoFit/>
          </a:bodyPr>
          <a:lstStyle/>
          <a:p>
            <a:pPr marL="356870" marR="5080" indent="-344170">
              <a:lnSpc>
                <a:spcPts val="2590"/>
              </a:lnSpc>
              <a:spcBef>
                <a:spcPts val="425"/>
              </a:spcBef>
              <a:buFont typeface="Arial"/>
              <a:buChar char="•"/>
              <a:tabLst>
                <a:tab pos="356870" algn="l"/>
                <a:tab pos="357505" algn="l"/>
              </a:tabLst>
            </a:pPr>
            <a:r>
              <a:rPr sz="2000" dirty="0">
                <a:latin typeface="Calibri"/>
                <a:cs typeface="Calibri"/>
              </a:rPr>
              <a:t>When an </a:t>
            </a:r>
            <a:r>
              <a:rPr sz="2000" spc="-10" dirty="0">
                <a:latin typeface="Calibri"/>
                <a:cs typeface="Calibri"/>
              </a:rPr>
              <a:t>enrollee </a:t>
            </a:r>
            <a:r>
              <a:rPr sz="2000" spc="-5" dirty="0">
                <a:latin typeface="Calibri"/>
                <a:cs typeface="Calibri"/>
              </a:rPr>
              <a:t>with </a:t>
            </a:r>
            <a:r>
              <a:rPr sz="2000" dirty="0">
                <a:latin typeface="Calibri"/>
                <a:cs typeface="Calibri"/>
              </a:rPr>
              <a:t>a </a:t>
            </a:r>
            <a:r>
              <a:rPr sz="2000" spc="-15" dirty="0">
                <a:latin typeface="Calibri"/>
                <a:cs typeface="Calibri"/>
              </a:rPr>
              <a:t>grace </a:t>
            </a:r>
            <a:r>
              <a:rPr sz="2000" dirty="0">
                <a:latin typeface="Calibri"/>
                <a:cs typeface="Calibri"/>
              </a:rPr>
              <a:t>period </a:t>
            </a:r>
            <a:r>
              <a:rPr sz="2000" spc="-10" dirty="0">
                <a:latin typeface="Calibri"/>
                <a:cs typeface="Calibri"/>
              </a:rPr>
              <a:t>expiring </a:t>
            </a:r>
            <a:r>
              <a:rPr sz="2000" dirty="0">
                <a:latin typeface="Calibri"/>
                <a:cs typeface="Calibri"/>
              </a:rPr>
              <a:t>on or </a:t>
            </a:r>
            <a:r>
              <a:rPr sz="2000" spc="-15" dirty="0">
                <a:latin typeface="Calibri"/>
                <a:cs typeface="Calibri"/>
              </a:rPr>
              <a:t>before</a:t>
            </a:r>
            <a:r>
              <a:rPr lang="en-US" sz="2000" spc="-15" dirty="0">
                <a:latin typeface="Calibri"/>
                <a:cs typeface="Calibri"/>
              </a:rPr>
              <a:t> </a:t>
            </a:r>
            <a:r>
              <a:rPr sz="2000" spc="-15" dirty="0">
                <a:latin typeface="Calibri"/>
                <a:cs typeface="Calibri"/>
              </a:rPr>
              <a:t> </a:t>
            </a:r>
            <a:r>
              <a:rPr sz="2000" dirty="0">
                <a:latin typeface="Calibri"/>
                <a:cs typeface="Calibri"/>
              </a:rPr>
              <a:t>December 31 </a:t>
            </a:r>
            <a:r>
              <a:rPr sz="2000" b="1" spc="-5" dirty="0">
                <a:latin typeface="Calibri"/>
                <a:cs typeface="Calibri"/>
              </a:rPr>
              <a:t>actively reselects </a:t>
            </a:r>
            <a:r>
              <a:rPr sz="2000" b="1" spc="-15" dirty="0">
                <a:latin typeface="Calibri"/>
                <a:cs typeface="Calibri"/>
              </a:rPr>
              <a:t>coverage </a:t>
            </a:r>
            <a:r>
              <a:rPr sz="2000" b="1" spc="-10" dirty="0">
                <a:latin typeface="Calibri"/>
                <a:cs typeface="Calibri"/>
              </a:rPr>
              <a:t>offered by </a:t>
            </a:r>
            <a:r>
              <a:rPr sz="2000" b="1" dirty="0">
                <a:latin typeface="Calibri"/>
                <a:cs typeface="Calibri"/>
              </a:rPr>
              <a:t>the </a:t>
            </a:r>
            <a:r>
              <a:rPr sz="2000" b="1" spc="-5" dirty="0">
                <a:latin typeface="Calibri"/>
                <a:cs typeface="Calibri"/>
              </a:rPr>
              <a:t>same</a:t>
            </a:r>
            <a:r>
              <a:rPr lang="en-US" sz="2000" b="1" spc="-5" dirty="0">
                <a:latin typeface="Calibri"/>
                <a:cs typeface="Calibri"/>
              </a:rPr>
              <a:t> </a:t>
            </a:r>
            <a:r>
              <a:rPr sz="2000" b="1" spc="-5" dirty="0">
                <a:latin typeface="Calibri"/>
                <a:cs typeface="Calibri"/>
              </a:rPr>
              <a:t> </a:t>
            </a:r>
            <a:r>
              <a:rPr sz="2000" b="1" dirty="0">
                <a:latin typeface="Calibri"/>
                <a:cs typeface="Calibri"/>
              </a:rPr>
              <a:t>issuer </a:t>
            </a:r>
            <a:r>
              <a:rPr sz="2000" dirty="0">
                <a:latin typeface="Calibri"/>
                <a:cs typeface="Calibri"/>
              </a:rPr>
              <a:t>during an open </a:t>
            </a:r>
            <a:r>
              <a:rPr sz="2000" spc="-10" dirty="0">
                <a:latin typeface="Calibri"/>
                <a:cs typeface="Calibri"/>
              </a:rPr>
              <a:t>enrollment </a:t>
            </a:r>
            <a:r>
              <a:rPr sz="2000" dirty="0">
                <a:latin typeface="Calibri"/>
                <a:cs typeface="Calibri"/>
              </a:rPr>
              <a:t>period </a:t>
            </a:r>
            <a:r>
              <a:rPr sz="2000" spc="-5" dirty="0">
                <a:latin typeface="Calibri"/>
                <a:cs typeface="Calibri"/>
              </a:rPr>
              <a:t>with </a:t>
            </a:r>
            <a:r>
              <a:rPr sz="2000" dirty="0">
                <a:latin typeface="Calibri"/>
                <a:cs typeface="Calibri"/>
              </a:rPr>
              <a:t>a January 1</a:t>
            </a:r>
            <a:r>
              <a:rPr lang="en-US" sz="2000" dirty="0">
                <a:latin typeface="Calibri"/>
                <a:cs typeface="Calibri"/>
              </a:rPr>
              <a:t> </a:t>
            </a:r>
            <a:r>
              <a:rPr sz="2000" dirty="0">
                <a:latin typeface="Calibri"/>
                <a:cs typeface="Calibri"/>
              </a:rPr>
              <a:t> </a:t>
            </a:r>
            <a:r>
              <a:rPr sz="2000" spc="-15" dirty="0">
                <a:latin typeface="Calibri"/>
                <a:cs typeface="Calibri"/>
              </a:rPr>
              <a:t>effective </a:t>
            </a:r>
            <a:r>
              <a:rPr sz="2000" spc="-10" dirty="0">
                <a:latin typeface="Calibri"/>
                <a:cs typeface="Calibri"/>
              </a:rPr>
              <a:t>date, </a:t>
            </a:r>
            <a:r>
              <a:rPr sz="2000" spc="5" dirty="0">
                <a:latin typeface="Calibri"/>
                <a:cs typeface="Calibri"/>
              </a:rPr>
              <a:t>the </a:t>
            </a:r>
            <a:r>
              <a:rPr sz="2000" spc="-5" dirty="0">
                <a:latin typeface="Calibri"/>
                <a:cs typeface="Calibri"/>
              </a:rPr>
              <a:t>issuer </a:t>
            </a:r>
            <a:r>
              <a:rPr sz="2000" spc="-10" dirty="0">
                <a:latin typeface="Calibri"/>
                <a:cs typeface="Calibri"/>
              </a:rPr>
              <a:t>will generally </a:t>
            </a:r>
            <a:r>
              <a:rPr sz="2000" dirty="0">
                <a:latin typeface="Calibri"/>
                <a:cs typeface="Calibri"/>
              </a:rPr>
              <a:t>need </a:t>
            </a:r>
            <a:r>
              <a:rPr sz="2000" spc="-10" dirty="0">
                <a:latin typeface="Calibri"/>
                <a:cs typeface="Calibri"/>
              </a:rPr>
              <a:t>to treat </a:t>
            </a:r>
            <a:r>
              <a:rPr sz="2000" spc="5" dirty="0">
                <a:latin typeface="Calibri"/>
                <a:cs typeface="Calibri"/>
              </a:rPr>
              <a:t>the</a:t>
            </a:r>
            <a:r>
              <a:rPr lang="en-US" sz="2000" spc="5" dirty="0">
                <a:latin typeface="Calibri"/>
                <a:cs typeface="Calibri"/>
              </a:rPr>
              <a:t> </a:t>
            </a:r>
            <a:r>
              <a:rPr sz="2000" spc="5" dirty="0">
                <a:latin typeface="Calibri"/>
                <a:cs typeface="Calibri"/>
              </a:rPr>
              <a:t> </a:t>
            </a:r>
            <a:r>
              <a:rPr sz="2000" spc="-10" dirty="0">
                <a:latin typeface="Calibri"/>
                <a:cs typeface="Calibri"/>
              </a:rPr>
              <a:t>active reenrollment </a:t>
            </a:r>
            <a:r>
              <a:rPr sz="2000" dirty="0">
                <a:latin typeface="Calibri"/>
                <a:cs typeface="Calibri"/>
              </a:rPr>
              <a:t>under </a:t>
            </a:r>
            <a:r>
              <a:rPr sz="2000" spc="-10" dirty="0">
                <a:latin typeface="Calibri"/>
                <a:cs typeface="Calibri"/>
              </a:rPr>
              <a:t>guaranteed availability </a:t>
            </a:r>
            <a:r>
              <a:rPr sz="2000" spc="-5" dirty="0">
                <a:latin typeface="Calibri"/>
                <a:cs typeface="Calibri"/>
              </a:rPr>
              <a:t>rules,</a:t>
            </a:r>
            <a:r>
              <a:rPr lang="en-US" sz="2000" spc="-5" dirty="0">
                <a:latin typeface="Calibri"/>
                <a:cs typeface="Calibri"/>
              </a:rPr>
              <a:t> </a:t>
            </a:r>
            <a:r>
              <a:rPr sz="2000" spc="-5" dirty="0">
                <a:latin typeface="Calibri"/>
                <a:cs typeface="Calibri"/>
              </a:rPr>
              <a:t> </a:t>
            </a:r>
            <a:r>
              <a:rPr sz="2000" spc="-10" dirty="0">
                <a:latin typeface="Calibri"/>
                <a:cs typeface="Calibri"/>
              </a:rPr>
              <a:t>effectuating </a:t>
            </a:r>
            <a:r>
              <a:rPr sz="2000" spc="5" dirty="0">
                <a:latin typeface="Calibri"/>
                <a:cs typeface="Calibri"/>
              </a:rPr>
              <a:t>the </a:t>
            </a:r>
            <a:r>
              <a:rPr sz="2000" dirty="0">
                <a:latin typeface="Calibri"/>
                <a:cs typeface="Calibri"/>
              </a:rPr>
              <a:t>new </a:t>
            </a:r>
            <a:r>
              <a:rPr sz="2000" spc="-15" dirty="0">
                <a:latin typeface="Calibri"/>
                <a:cs typeface="Calibri"/>
              </a:rPr>
              <a:t>coverage, </a:t>
            </a:r>
            <a:r>
              <a:rPr sz="2000" spc="-5" dirty="0">
                <a:latin typeface="Calibri"/>
                <a:cs typeface="Calibri"/>
              </a:rPr>
              <a:t>subject </a:t>
            </a:r>
            <a:r>
              <a:rPr sz="2000" spc="-10" dirty="0">
                <a:latin typeface="Calibri"/>
                <a:cs typeface="Calibri"/>
              </a:rPr>
              <a:t>to </a:t>
            </a:r>
            <a:r>
              <a:rPr sz="2000" spc="5" dirty="0">
                <a:latin typeface="Calibri"/>
                <a:cs typeface="Calibri"/>
              </a:rPr>
              <a:t>the </a:t>
            </a:r>
            <a:r>
              <a:rPr sz="2000" spc="-10" dirty="0">
                <a:latin typeface="Calibri"/>
                <a:cs typeface="Calibri"/>
              </a:rPr>
              <a:t>requirement to</a:t>
            </a:r>
            <a:r>
              <a:rPr lang="en-US" sz="2000" spc="-10" dirty="0">
                <a:latin typeface="Calibri"/>
                <a:cs typeface="Calibri"/>
              </a:rPr>
              <a:t> </a:t>
            </a:r>
            <a:r>
              <a:rPr sz="2000" spc="-10" dirty="0">
                <a:latin typeface="Calibri"/>
                <a:cs typeface="Calibri"/>
              </a:rPr>
              <a:t> </a:t>
            </a:r>
            <a:r>
              <a:rPr sz="2000" spc="-15" dirty="0">
                <a:latin typeface="Calibri"/>
                <a:cs typeface="Calibri"/>
              </a:rPr>
              <a:t>pay </a:t>
            </a:r>
            <a:r>
              <a:rPr sz="2000" dirty="0">
                <a:latin typeface="Calibri"/>
                <a:cs typeface="Calibri"/>
              </a:rPr>
              <a:t>a binder </a:t>
            </a:r>
            <a:r>
              <a:rPr sz="2000" spc="-10" dirty="0">
                <a:latin typeface="Calibri"/>
                <a:cs typeface="Calibri"/>
              </a:rPr>
              <a:t>payment</a:t>
            </a:r>
            <a:endParaRPr lang="en-US" sz="2000" dirty="0">
              <a:latin typeface="Calibri"/>
              <a:cs typeface="Calibri"/>
            </a:endParaRPr>
          </a:p>
          <a:p>
            <a:pPr marL="756285" marR="155575" indent="-287020">
              <a:lnSpc>
                <a:spcPts val="2160"/>
              </a:lnSpc>
              <a:spcBef>
                <a:spcPts val="505"/>
              </a:spcBef>
              <a:tabLst>
                <a:tab pos="756285" algn="l"/>
              </a:tabLst>
            </a:pPr>
            <a:r>
              <a:rPr lang="en-US" dirty="0">
                <a:latin typeface="Arial"/>
                <a:cs typeface="Arial"/>
              </a:rPr>
              <a:t>–	</a:t>
            </a:r>
            <a:r>
              <a:rPr lang="en-US" spc="-5" dirty="0">
                <a:latin typeface="Calibri"/>
                <a:cs typeface="Calibri"/>
              </a:rPr>
              <a:t>This is </a:t>
            </a:r>
            <a:r>
              <a:rPr lang="en-US" spc="-10" dirty="0">
                <a:latin typeface="Calibri"/>
                <a:cs typeface="Calibri"/>
              </a:rPr>
              <a:t>because </a:t>
            </a:r>
            <a:r>
              <a:rPr lang="en-US" dirty="0">
                <a:latin typeface="Calibri"/>
                <a:cs typeface="Calibri"/>
              </a:rPr>
              <a:t>the </a:t>
            </a:r>
            <a:r>
              <a:rPr lang="en-US" spc="-5" dirty="0">
                <a:latin typeface="Calibri"/>
                <a:cs typeface="Calibri"/>
              </a:rPr>
              <a:t>new </a:t>
            </a:r>
            <a:r>
              <a:rPr lang="en-US" spc="-35" dirty="0">
                <a:latin typeface="Calibri"/>
                <a:cs typeface="Calibri"/>
              </a:rPr>
              <a:t>coverage’s </a:t>
            </a:r>
            <a:r>
              <a:rPr lang="en-US" spc="-15" dirty="0">
                <a:latin typeface="Calibri"/>
                <a:cs typeface="Calibri"/>
              </a:rPr>
              <a:t>start date </a:t>
            </a:r>
            <a:r>
              <a:rPr lang="en-US" spc="-5" dirty="0">
                <a:latin typeface="Calibri"/>
                <a:cs typeface="Calibri"/>
              </a:rPr>
              <a:t>is </a:t>
            </a:r>
            <a:r>
              <a:rPr lang="en-US" spc="-10" dirty="0">
                <a:latin typeface="Calibri"/>
                <a:cs typeface="Calibri"/>
              </a:rPr>
              <a:t>after </a:t>
            </a:r>
            <a:r>
              <a:rPr lang="en-US" dirty="0">
                <a:latin typeface="Calibri"/>
                <a:cs typeface="Calibri"/>
              </a:rPr>
              <a:t>the </a:t>
            </a:r>
            <a:r>
              <a:rPr lang="en-US" spc="-5" dirty="0">
                <a:latin typeface="Calibri"/>
                <a:cs typeface="Calibri"/>
              </a:rPr>
              <a:t>end </a:t>
            </a:r>
            <a:r>
              <a:rPr lang="en-US" dirty="0">
                <a:latin typeface="Calibri"/>
                <a:cs typeface="Calibri"/>
              </a:rPr>
              <a:t>of the  </a:t>
            </a:r>
            <a:r>
              <a:rPr lang="en-US" spc="-15" dirty="0">
                <a:latin typeface="Calibri"/>
                <a:cs typeface="Calibri"/>
              </a:rPr>
              <a:t>grace </a:t>
            </a:r>
            <a:r>
              <a:rPr lang="en-US" spc="-5" dirty="0">
                <a:latin typeface="Calibri"/>
                <a:cs typeface="Calibri"/>
              </a:rPr>
              <a:t>period </a:t>
            </a:r>
            <a:r>
              <a:rPr lang="en-US" spc="-25" dirty="0">
                <a:latin typeface="Calibri"/>
                <a:cs typeface="Calibri"/>
              </a:rPr>
              <a:t>for </a:t>
            </a:r>
            <a:r>
              <a:rPr lang="en-US" dirty="0">
                <a:latin typeface="Calibri"/>
                <a:cs typeface="Calibri"/>
              </a:rPr>
              <a:t>the </a:t>
            </a:r>
            <a:r>
              <a:rPr lang="en-US" spc="-10" dirty="0">
                <a:latin typeface="Calibri"/>
                <a:cs typeface="Calibri"/>
              </a:rPr>
              <a:t>previous </a:t>
            </a:r>
            <a:r>
              <a:rPr lang="en-US" spc="-25" dirty="0">
                <a:latin typeface="Calibri"/>
                <a:cs typeface="Calibri"/>
              </a:rPr>
              <a:t>coverage, </a:t>
            </a:r>
            <a:r>
              <a:rPr lang="en-US" spc="-5" dirty="0">
                <a:latin typeface="Calibri"/>
                <a:cs typeface="Calibri"/>
              </a:rPr>
              <a:t>making it </a:t>
            </a:r>
            <a:r>
              <a:rPr lang="en-US" dirty="0">
                <a:latin typeface="Calibri"/>
                <a:cs typeface="Calibri"/>
              </a:rPr>
              <a:t>a </a:t>
            </a:r>
            <a:r>
              <a:rPr lang="en-US" spc="-5" dirty="0">
                <a:latin typeface="Calibri"/>
                <a:cs typeface="Calibri"/>
              </a:rPr>
              <a:t>new </a:t>
            </a:r>
            <a:r>
              <a:rPr lang="en-US" spc="-10" dirty="0">
                <a:latin typeface="Calibri"/>
                <a:cs typeface="Calibri"/>
              </a:rPr>
              <a:t>issuance  </a:t>
            </a:r>
            <a:r>
              <a:rPr lang="en-US" spc="-15" dirty="0">
                <a:latin typeface="Calibri"/>
                <a:cs typeface="Calibri"/>
              </a:rPr>
              <a:t>rather </a:t>
            </a:r>
            <a:r>
              <a:rPr lang="en-US" dirty="0">
                <a:latin typeface="Calibri"/>
                <a:cs typeface="Calibri"/>
              </a:rPr>
              <a:t>than an </a:t>
            </a:r>
            <a:r>
              <a:rPr lang="en-US" spc="-10" dirty="0">
                <a:latin typeface="Calibri"/>
                <a:cs typeface="Calibri"/>
              </a:rPr>
              <a:t>update </a:t>
            </a:r>
            <a:r>
              <a:rPr lang="en-US" spc="-15" dirty="0">
                <a:latin typeface="Calibri"/>
                <a:cs typeface="Calibri"/>
              </a:rPr>
              <a:t>to </a:t>
            </a:r>
            <a:r>
              <a:rPr lang="en-US" dirty="0">
                <a:latin typeface="Calibri"/>
                <a:cs typeface="Calibri"/>
              </a:rPr>
              <a:t>a </a:t>
            </a:r>
            <a:r>
              <a:rPr lang="en-US" spc="-15" dirty="0">
                <a:latin typeface="Calibri"/>
                <a:cs typeface="Calibri"/>
              </a:rPr>
              <a:t>terminated </a:t>
            </a:r>
            <a:r>
              <a:rPr lang="en-US" spc="-5" dirty="0">
                <a:latin typeface="Calibri"/>
                <a:cs typeface="Calibri"/>
              </a:rPr>
              <a:t>policy </a:t>
            </a:r>
            <a:r>
              <a:rPr lang="en-US" spc="-10" dirty="0">
                <a:latin typeface="Calibri"/>
                <a:cs typeface="Calibri"/>
              </a:rPr>
              <a:t>that can </a:t>
            </a:r>
            <a:r>
              <a:rPr lang="en-US" dirty="0">
                <a:latin typeface="Calibri"/>
                <a:cs typeface="Calibri"/>
              </a:rPr>
              <a:t>be</a:t>
            </a:r>
            <a:r>
              <a:rPr lang="en-US" spc="135" dirty="0">
                <a:latin typeface="Calibri"/>
                <a:cs typeface="Calibri"/>
              </a:rPr>
              <a:t> </a:t>
            </a:r>
            <a:r>
              <a:rPr lang="en-US" spc="-15" dirty="0">
                <a:latin typeface="Calibri"/>
                <a:cs typeface="Calibri"/>
              </a:rPr>
              <a:t>disregarded.</a:t>
            </a:r>
            <a:endParaRPr lang="en-US" dirty="0">
              <a:latin typeface="Calibri"/>
              <a:cs typeface="Calibri"/>
            </a:endParaRPr>
          </a:p>
          <a:p>
            <a:pPr marL="356870" marR="257175" indent="-344170">
              <a:lnSpc>
                <a:spcPts val="2590"/>
              </a:lnSpc>
              <a:spcBef>
                <a:spcPts val="570"/>
              </a:spcBef>
              <a:buFont typeface="Arial"/>
              <a:buChar char="•"/>
              <a:tabLst>
                <a:tab pos="356870" algn="l"/>
                <a:tab pos="357505" algn="l"/>
              </a:tabLst>
            </a:pPr>
            <a:r>
              <a:rPr sz="2000" spc="-10" dirty="0">
                <a:latin typeface="Calibri"/>
                <a:cs typeface="Calibri"/>
              </a:rPr>
              <a:t>Reenrollments still </a:t>
            </a:r>
            <a:r>
              <a:rPr sz="2000" spc="-5" dirty="0">
                <a:latin typeface="Calibri"/>
                <a:cs typeface="Calibri"/>
              </a:rPr>
              <a:t>in </a:t>
            </a:r>
            <a:r>
              <a:rPr sz="2000" b="1" spc="-5" dirty="0">
                <a:latin typeface="Calibri"/>
                <a:cs typeface="Calibri"/>
              </a:rPr>
              <a:t>passive </a:t>
            </a:r>
            <a:r>
              <a:rPr sz="2000" b="1" spc="-15" dirty="0">
                <a:latin typeface="Calibri"/>
                <a:cs typeface="Calibri"/>
              </a:rPr>
              <a:t>status </a:t>
            </a:r>
            <a:r>
              <a:rPr sz="2000" spc="-5" dirty="0">
                <a:latin typeface="Calibri"/>
                <a:cs typeface="Calibri"/>
              </a:rPr>
              <a:t>(policy origin </a:t>
            </a:r>
            <a:r>
              <a:rPr sz="2000" dirty="0">
                <a:latin typeface="Calibri"/>
                <a:cs typeface="Calibri"/>
              </a:rPr>
              <a:t>= 11),</a:t>
            </a:r>
            <a:r>
              <a:rPr lang="en-US" sz="2000" dirty="0">
                <a:latin typeface="Calibri"/>
                <a:cs typeface="Calibri"/>
              </a:rPr>
              <a:t> </a:t>
            </a:r>
            <a:r>
              <a:rPr sz="2000" dirty="0">
                <a:latin typeface="Calibri"/>
                <a:cs typeface="Calibri"/>
              </a:rPr>
              <a:t> </a:t>
            </a:r>
            <a:r>
              <a:rPr sz="2000" spc="-35" dirty="0">
                <a:latin typeface="Calibri"/>
                <a:cs typeface="Calibri"/>
              </a:rPr>
              <a:t>however, </a:t>
            </a:r>
            <a:r>
              <a:rPr sz="2000" spc="-20" dirty="0">
                <a:latin typeface="Calibri"/>
                <a:cs typeface="Calibri"/>
              </a:rPr>
              <a:t>may </a:t>
            </a:r>
            <a:r>
              <a:rPr sz="2000" dirty="0">
                <a:latin typeface="Calibri"/>
                <a:cs typeface="Calibri"/>
              </a:rPr>
              <a:t>be </a:t>
            </a:r>
            <a:r>
              <a:rPr sz="2000" spc="-5" dirty="0">
                <a:latin typeface="Calibri"/>
                <a:cs typeface="Calibri"/>
              </a:rPr>
              <a:t>cancelled, since eligibility </a:t>
            </a:r>
            <a:r>
              <a:rPr sz="2000" spc="-15" dirty="0">
                <a:latin typeface="Calibri"/>
                <a:cs typeface="Calibri"/>
              </a:rPr>
              <a:t>for </a:t>
            </a:r>
            <a:r>
              <a:rPr sz="2000" dirty="0">
                <a:latin typeface="Calibri"/>
                <a:cs typeface="Calibri"/>
              </a:rPr>
              <a:t>auto-renewal</a:t>
            </a:r>
            <a:r>
              <a:rPr lang="en-US" sz="2000" dirty="0">
                <a:latin typeface="Calibri"/>
                <a:cs typeface="Calibri"/>
              </a:rPr>
              <a:t> </a:t>
            </a:r>
            <a:r>
              <a:rPr sz="2000" dirty="0">
                <a:latin typeface="Calibri"/>
                <a:cs typeface="Calibri"/>
              </a:rPr>
              <a:t> ends </a:t>
            </a:r>
            <a:r>
              <a:rPr sz="2000" spc="-5" dirty="0">
                <a:latin typeface="Calibri"/>
                <a:cs typeface="Calibri"/>
              </a:rPr>
              <a:t>if </a:t>
            </a:r>
            <a:r>
              <a:rPr sz="2000" spc="5" dirty="0">
                <a:latin typeface="Calibri"/>
                <a:cs typeface="Calibri"/>
              </a:rPr>
              <a:t>the </a:t>
            </a:r>
            <a:r>
              <a:rPr sz="2000" spc="-10" dirty="0">
                <a:latin typeface="Calibri"/>
                <a:cs typeface="Calibri"/>
              </a:rPr>
              <a:t>associated </a:t>
            </a:r>
            <a:r>
              <a:rPr sz="2000" dirty="0">
                <a:latin typeface="Calibri"/>
                <a:cs typeface="Calibri"/>
              </a:rPr>
              <a:t>prior </a:t>
            </a:r>
            <a:r>
              <a:rPr sz="2000" spc="-10" dirty="0">
                <a:latin typeface="Calibri"/>
                <a:cs typeface="Calibri"/>
              </a:rPr>
              <a:t>year enrollment </a:t>
            </a:r>
            <a:r>
              <a:rPr sz="2000" spc="-5" dirty="0">
                <a:latin typeface="Calibri"/>
                <a:cs typeface="Calibri"/>
              </a:rPr>
              <a:t>subsequently</a:t>
            </a:r>
            <a:r>
              <a:rPr lang="en-US" sz="2000" spc="-5" dirty="0">
                <a:latin typeface="Calibri"/>
                <a:cs typeface="Calibri"/>
              </a:rPr>
              <a:t> </a:t>
            </a:r>
            <a:r>
              <a:rPr sz="2000" spc="-5" dirty="0">
                <a:latin typeface="Calibri"/>
                <a:cs typeface="Calibri"/>
              </a:rPr>
              <a:t> </a:t>
            </a:r>
            <a:r>
              <a:rPr sz="2000" spc="-10" dirty="0">
                <a:latin typeface="Calibri"/>
                <a:cs typeface="Calibri"/>
              </a:rPr>
              <a:t>terminates.</a:t>
            </a:r>
            <a:endParaRPr sz="2000" dirty="0">
              <a:latin typeface="Calibri"/>
              <a:cs typeface="Calibri"/>
            </a:endParaRPr>
          </a:p>
        </p:txBody>
      </p:sp>
      <p:sp>
        <p:nvSpPr>
          <p:cNvPr id="6" name="object 6"/>
          <p:cNvSpPr/>
          <p:nvPr/>
        </p:nvSpPr>
        <p:spPr>
          <a:xfrm>
            <a:off x="646176" y="6272784"/>
            <a:ext cx="7851648" cy="530352"/>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182624"/>
            <a:ext cx="9138920" cy="76200"/>
          </a:xfrm>
          <a:custGeom>
            <a:avLst/>
            <a:gdLst/>
            <a:ahLst/>
            <a:cxnLst/>
            <a:rect l="l" t="t" r="r" b="b"/>
            <a:pathLst>
              <a:path w="9138920" h="76200">
                <a:moveTo>
                  <a:pt x="0" y="76073"/>
                </a:moveTo>
                <a:lnTo>
                  <a:pt x="9138672" y="76073"/>
                </a:lnTo>
                <a:lnTo>
                  <a:pt x="9138672" y="0"/>
                </a:lnTo>
                <a:lnTo>
                  <a:pt x="0" y="0"/>
                </a:lnTo>
                <a:lnTo>
                  <a:pt x="0" y="76073"/>
                </a:lnTo>
                <a:close/>
              </a:path>
            </a:pathLst>
          </a:custGeom>
          <a:solidFill>
            <a:srgbClr val="07499C"/>
          </a:solidFill>
        </p:spPr>
        <p:txBody>
          <a:bodyPr wrap="square" lIns="0" tIns="0" rIns="0" bIns="0" rtlCol="0"/>
          <a:lstStyle/>
          <a:p>
            <a:endParaRPr/>
          </a:p>
        </p:txBody>
      </p:sp>
      <p:sp>
        <p:nvSpPr>
          <p:cNvPr id="3" name="object 3"/>
          <p:cNvSpPr/>
          <p:nvPr/>
        </p:nvSpPr>
        <p:spPr>
          <a:xfrm>
            <a:off x="1040002" y="464185"/>
            <a:ext cx="7051802" cy="34785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0"/>
            <a:ext cx="9144000" cy="1183005"/>
          </a:xfrm>
          <a:custGeom>
            <a:avLst/>
            <a:gdLst/>
            <a:ahLst/>
            <a:cxnLst/>
            <a:rect l="l" t="t" r="r" b="b"/>
            <a:pathLst>
              <a:path w="9144000" h="1183005">
                <a:moveTo>
                  <a:pt x="0" y="0"/>
                </a:moveTo>
                <a:lnTo>
                  <a:pt x="9144000" y="0"/>
                </a:lnTo>
                <a:lnTo>
                  <a:pt x="9144000" y="1182623"/>
                </a:lnTo>
                <a:lnTo>
                  <a:pt x="0" y="1182623"/>
                </a:lnTo>
                <a:lnTo>
                  <a:pt x="0" y="0"/>
                </a:lnTo>
                <a:close/>
              </a:path>
            </a:pathLst>
          </a:custGeom>
          <a:solidFill>
            <a:srgbClr val="FFD004"/>
          </a:solidFill>
        </p:spPr>
        <p:txBody>
          <a:bodyPr wrap="square" lIns="0" tIns="0" rIns="0" bIns="0" rtlCol="0"/>
          <a:lstStyle/>
          <a:p>
            <a:endParaRPr/>
          </a:p>
        </p:txBody>
      </p:sp>
      <p:sp>
        <p:nvSpPr>
          <p:cNvPr id="5" name="object 5"/>
          <p:cNvSpPr txBox="1">
            <a:spLocks noGrp="1"/>
          </p:cNvSpPr>
          <p:nvPr>
            <p:ph type="title"/>
          </p:nvPr>
        </p:nvSpPr>
        <p:spPr>
          <a:xfrm>
            <a:off x="1018158" y="244602"/>
            <a:ext cx="7113270" cy="513080"/>
          </a:xfrm>
          <a:prstGeom prst="rect">
            <a:avLst/>
          </a:prstGeom>
        </p:spPr>
        <p:txBody>
          <a:bodyPr vert="horz" wrap="square" lIns="0" tIns="12700" rIns="0" bIns="0" rtlCol="0">
            <a:spAutoFit/>
          </a:bodyPr>
          <a:lstStyle/>
          <a:p>
            <a:pPr marL="12700">
              <a:lnSpc>
                <a:spcPct val="100000"/>
              </a:lnSpc>
              <a:spcBef>
                <a:spcPts val="100"/>
              </a:spcBef>
            </a:pPr>
            <a:r>
              <a:rPr spc="-20" dirty="0"/>
              <a:t>Grace </a:t>
            </a:r>
            <a:r>
              <a:rPr spc="-10" dirty="0"/>
              <a:t>During Open </a:t>
            </a:r>
            <a:r>
              <a:rPr spc="-15" dirty="0"/>
              <a:t>Enrollment: Example</a:t>
            </a:r>
            <a:r>
              <a:rPr spc="130" dirty="0"/>
              <a:t> </a:t>
            </a:r>
            <a:r>
              <a:rPr dirty="0"/>
              <a:t>1</a:t>
            </a:r>
          </a:p>
        </p:txBody>
      </p:sp>
      <p:sp>
        <p:nvSpPr>
          <p:cNvPr id="6" name="object 6"/>
          <p:cNvSpPr/>
          <p:nvPr/>
        </p:nvSpPr>
        <p:spPr>
          <a:xfrm>
            <a:off x="646176" y="6272784"/>
            <a:ext cx="7851648" cy="530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35940" y="1497203"/>
            <a:ext cx="8023225" cy="4173578"/>
          </a:xfrm>
          <a:prstGeom prst="rect">
            <a:avLst/>
          </a:prstGeom>
        </p:spPr>
        <p:txBody>
          <a:bodyPr vert="horz" wrap="square" lIns="0" tIns="43815" rIns="0" bIns="0" rtlCol="0" anchor="t">
            <a:spAutoFit/>
          </a:bodyPr>
          <a:lstStyle/>
          <a:p>
            <a:pPr marL="356870" marR="252095" indent="-344170">
              <a:lnSpc>
                <a:spcPts val="1939"/>
              </a:lnSpc>
              <a:spcBef>
                <a:spcPts val="345"/>
              </a:spcBef>
              <a:buFont typeface="Arial"/>
              <a:buChar char="•"/>
              <a:tabLst>
                <a:tab pos="356870" algn="l"/>
                <a:tab pos="357505" algn="l"/>
              </a:tabLst>
            </a:pPr>
            <a:r>
              <a:rPr sz="1800" spc="-5" dirty="0">
                <a:latin typeface="Calibri"/>
                <a:cs typeface="Calibri"/>
              </a:rPr>
              <a:t>An </a:t>
            </a:r>
            <a:r>
              <a:rPr sz="1800" spc="-10" dirty="0">
                <a:latin typeface="Calibri"/>
                <a:cs typeface="Calibri"/>
              </a:rPr>
              <a:t>enrollee </a:t>
            </a:r>
            <a:r>
              <a:rPr sz="1800" spc="-20" dirty="0">
                <a:latin typeface="Calibri"/>
                <a:cs typeface="Calibri"/>
              </a:rPr>
              <a:t>enters </a:t>
            </a:r>
            <a:r>
              <a:rPr sz="1800" spc="-15" dirty="0">
                <a:latin typeface="Calibri"/>
                <a:cs typeface="Calibri"/>
              </a:rPr>
              <a:t>APTC grace </a:t>
            </a:r>
            <a:r>
              <a:rPr sz="1800" spc="-5" dirty="0">
                <a:latin typeface="Calibri"/>
                <a:cs typeface="Calibri"/>
              </a:rPr>
              <a:t>in </a:t>
            </a:r>
            <a:r>
              <a:rPr sz="1800" spc="-15" dirty="0">
                <a:latin typeface="Calibri"/>
                <a:cs typeface="Calibri"/>
              </a:rPr>
              <a:t>September for </a:t>
            </a:r>
            <a:r>
              <a:rPr sz="1800" spc="-10" dirty="0">
                <a:latin typeface="Calibri"/>
                <a:cs typeface="Calibri"/>
              </a:rPr>
              <a:t>failing </a:t>
            </a:r>
            <a:r>
              <a:rPr sz="1800" spc="-15" dirty="0">
                <a:latin typeface="Calibri"/>
                <a:cs typeface="Calibri"/>
              </a:rPr>
              <a:t>to pay </a:t>
            </a:r>
            <a:r>
              <a:rPr sz="1800" spc="-10" dirty="0">
                <a:latin typeface="Calibri"/>
                <a:cs typeface="Calibri"/>
              </a:rPr>
              <a:t>her </a:t>
            </a:r>
            <a:r>
              <a:rPr sz="1800" spc="-5" dirty="0">
                <a:latin typeface="Calibri"/>
                <a:cs typeface="Calibri"/>
              </a:rPr>
              <a:t>$50 portion </a:t>
            </a:r>
            <a:r>
              <a:rPr sz="1800" dirty="0">
                <a:latin typeface="Calibri"/>
                <a:cs typeface="Calibri"/>
              </a:rPr>
              <a:t>of </a:t>
            </a:r>
            <a:r>
              <a:rPr sz="1800" spc="-5" dirty="0">
                <a:latin typeface="Calibri"/>
                <a:cs typeface="Calibri"/>
              </a:rPr>
              <a:t>the</a:t>
            </a:r>
            <a:r>
              <a:rPr lang="en-US" spc="-5" dirty="0">
                <a:latin typeface="Calibri"/>
                <a:cs typeface="Calibri"/>
              </a:rPr>
              <a:t> </a:t>
            </a:r>
            <a:r>
              <a:rPr sz="1800" spc="-5" dirty="0">
                <a:latin typeface="Calibri"/>
                <a:cs typeface="Calibri"/>
              </a:rPr>
              <a:t> </a:t>
            </a:r>
            <a:r>
              <a:rPr sz="1800" spc="-10" dirty="0">
                <a:latin typeface="Calibri"/>
                <a:cs typeface="Calibri"/>
              </a:rPr>
              <a:t>premium.</a:t>
            </a:r>
            <a:endParaRPr sz="1800" dirty="0">
              <a:latin typeface="Calibri"/>
              <a:cs typeface="Calibri"/>
            </a:endParaRPr>
          </a:p>
          <a:p>
            <a:pPr marL="356870" marR="659130" indent="-344170">
              <a:lnSpc>
                <a:spcPts val="1939"/>
              </a:lnSpc>
              <a:spcBef>
                <a:spcPts val="450"/>
              </a:spcBef>
              <a:buFont typeface="Arial"/>
              <a:buChar char="•"/>
              <a:tabLst>
                <a:tab pos="356870" algn="l"/>
                <a:tab pos="357505" algn="l"/>
              </a:tabLst>
            </a:pPr>
            <a:r>
              <a:rPr sz="1800" spc="-5" dirty="0">
                <a:latin typeface="Calibri"/>
                <a:cs typeface="Calibri"/>
              </a:rPr>
              <a:t>The </a:t>
            </a:r>
            <a:r>
              <a:rPr sz="1800" spc="-10" dirty="0">
                <a:latin typeface="Calibri"/>
                <a:cs typeface="Calibri"/>
              </a:rPr>
              <a:t>FFE</a:t>
            </a:r>
            <a:r>
              <a:rPr lang="en-US" spc="-10" dirty="0">
                <a:latin typeface="Calibri"/>
                <a:cs typeface="Calibri"/>
              </a:rPr>
              <a:t> sends </a:t>
            </a:r>
            <a:r>
              <a:rPr sz="1800" spc="-5" dirty="0">
                <a:latin typeface="Calibri"/>
                <a:cs typeface="Calibri"/>
              </a:rPr>
              <a:t>the </a:t>
            </a:r>
            <a:r>
              <a:rPr sz="1800" spc="-10" dirty="0">
                <a:latin typeface="Calibri"/>
                <a:cs typeface="Calibri"/>
              </a:rPr>
              <a:t>issuer </a:t>
            </a:r>
            <a:r>
              <a:rPr sz="1800" dirty="0">
                <a:latin typeface="Calibri"/>
                <a:cs typeface="Calibri"/>
              </a:rPr>
              <a:t>an </a:t>
            </a:r>
            <a:r>
              <a:rPr sz="1800" spc="-10" dirty="0">
                <a:latin typeface="Calibri"/>
                <a:cs typeface="Calibri"/>
              </a:rPr>
              <a:t>auto-renewal </a:t>
            </a:r>
            <a:r>
              <a:rPr sz="1800" spc="-5" dirty="0">
                <a:latin typeface="Calibri"/>
                <a:cs typeface="Calibri"/>
              </a:rPr>
              <a:t>in </a:t>
            </a:r>
            <a:r>
              <a:rPr sz="1800" spc="-25" dirty="0">
                <a:latin typeface="Calibri"/>
                <a:cs typeface="Calibri"/>
              </a:rPr>
              <a:t>October, </a:t>
            </a:r>
            <a:r>
              <a:rPr sz="1800" spc="-5" dirty="0">
                <a:latin typeface="Calibri"/>
                <a:cs typeface="Calibri"/>
              </a:rPr>
              <a:t>which the </a:t>
            </a:r>
            <a:r>
              <a:rPr sz="1800" spc="-10" dirty="0">
                <a:latin typeface="Calibri"/>
                <a:cs typeface="Calibri"/>
              </a:rPr>
              <a:t>issuer </a:t>
            </a:r>
            <a:r>
              <a:rPr sz="1800" spc="-15" dirty="0">
                <a:latin typeface="Calibri"/>
                <a:cs typeface="Calibri"/>
              </a:rPr>
              <a:t>must</a:t>
            </a:r>
            <a:r>
              <a:rPr lang="en-US" spc="-15" dirty="0">
                <a:latin typeface="Calibri"/>
                <a:cs typeface="Calibri"/>
              </a:rPr>
              <a:t> </a:t>
            </a:r>
            <a:r>
              <a:rPr sz="1800" spc="-15" dirty="0">
                <a:latin typeface="Calibri"/>
                <a:cs typeface="Calibri"/>
              </a:rPr>
              <a:t> </a:t>
            </a:r>
            <a:r>
              <a:rPr sz="1800" spc="-10" dirty="0">
                <a:latin typeface="Calibri"/>
                <a:cs typeface="Calibri"/>
              </a:rPr>
              <a:t>process </a:t>
            </a:r>
            <a:r>
              <a:rPr sz="1800" dirty="0">
                <a:latin typeface="Calibri"/>
                <a:cs typeface="Calibri"/>
              </a:rPr>
              <a:t>as </a:t>
            </a:r>
            <a:r>
              <a:rPr sz="1800" spc="-5" dirty="0">
                <a:latin typeface="Calibri"/>
                <a:cs typeface="Calibri"/>
              </a:rPr>
              <a:t>the </a:t>
            </a:r>
            <a:r>
              <a:rPr sz="1800" spc="-20" dirty="0">
                <a:latin typeface="Calibri"/>
                <a:cs typeface="Calibri"/>
              </a:rPr>
              <a:t>enrollee’s coverage </a:t>
            </a:r>
            <a:r>
              <a:rPr sz="1800" spc="-5" dirty="0">
                <a:latin typeface="Calibri"/>
                <a:cs typeface="Calibri"/>
              </a:rPr>
              <a:t>is </a:t>
            </a:r>
            <a:r>
              <a:rPr sz="1800" spc="-15" dirty="0">
                <a:latin typeface="Calibri"/>
                <a:cs typeface="Calibri"/>
              </a:rPr>
              <a:t>still </a:t>
            </a:r>
            <a:r>
              <a:rPr sz="1800" spc="-5" dirty="0">
                <a:latin typeface="Calibri"/>
                <a:cs typeface="Calibri"/>
              </a:rPr>
              <a:t>in</a:t>
            </a:r>
            <a:r>
              <a:rPr sz="1800" spc="225" dirty="0">
                <a:latin typeface="Calibri"/>
                <a:cs typeface="Calibri"/>
              </a:rPr>
              <a:t> </a:t>
            </a:r>
            <a:r>
              <a:rPr sz="1800" spc="-15" dirty="0">
                <a:latin typeface="Calibri"/>
                <a:cs typeface="Calibri"/>
              </a:rPr>
              <a:t>grace.</a:t>
            </a:r>
            <a:endParaRPr sz="1800" dirty="0">
              <a:latin typeface="Calibri"/>
              <a:cs typeface="Calibri"/>
            </a:endParaRPr>
          </a:p>
          <a:p>
            <a:pPr marL="356870" marR="94615" indent="-344170">
              <a:lnSpc>
                <a:spcPts val="1939"/>
              </a:lnSpc>
              <a:spcBef>
                <a:spcPts val="440"/>
              </a:spcBef>
              <a:buFont typeface="Arial"/>
              <a:buChar char="•"/>
              <a:tabLst>
                <a:tab pos="356870" algn="l"/>
                <a:tab pos="357505" algn="l"/>
              </a:tabLst>
            </a:pPr>
            <a:r>
              <a:rPr sz="1800" spc="-5" dirty="0">
                <a:latin typeface="Calibri"/>
                <a:cs typeface="Calibri"/>
              </a:rPr>
              <a:t>The </a:t>
            </a:r>
            <a:r>
              <a:rPr sz="1800" spc="-10" dirty="0">
                <a:latin typeface="Calibri"/>
                <a:cs typeface="Calibri"/>
              </a:rPr>
              <a:t>enrollee </a:t>
            </a:r>
            <a:r>
              <a:rPr sz="1800" spc="-15" dirty="0">
                <a:latin typeface="Calibri"/>
                <a:cs typeface="Calibri"/>
              </a:rPr>
              <a:t>makes </a:t>
            </a:r>
            <a:r>
              <a:rPr sz="1800" spc="-5" dirty="0">
                <a:latin typeface="Calibri"/>
                <a:cs typeface="Calibri"/>
              </a:rPr>
              <a:t>no </a:t>
            </a:r>
            <a:r>
              <a:rPr sz="1800" spc="-10" dirty="0">
                <a:latin typeface="Calibri"/>
                <a:cs typeface="Calibri"/>
              </a:rPr>
              <a:t>more </a:t>
            </a:r>
            <a:r>
              <a:rPr sz="1800" spc="-15" dirty="0">
                <a:latin typeface="Calibri"/>
                <a:cs typeface="Calibri"/>
              </a:rPr>
              <a:t>payments </a:t>
            </a:r>
            <a:r>
              <a:rPr sz="1800" spc="-5" dirty="0">
                <a:latin typeface="Calibri"/>
                <a:cs typeface="Calibri"/>
              </a:rPr>
              <a:t>by the </a:t>
            </a:r>
            <a:r>
              <a:rPr sz="1800" spc="-10" dirty="0">
                <a:latin typeface="Calibri"/>
                <a:cs typeface="Calibri"/>
              </a:rPr>
              <a:t>November </a:t>
            </a:r>
            <a:r>
              <a:rPr sz="1800" spc="-5" dirty="0">
                <a:latin typeface="Calibri"/>
                <a:cs typeface="Calibri"/>
              </a:rPr>
              <a:t>30 </a:t>
            </a:r>
            <a:r>
              <a:rPr sz="1800" spc="-10" dirty="0">
                <a:latin typeface="Calibri"/>
                <a:cs typeface="Calibri"/>
              </a:rPr>
              <a:t>end </a:t>
            </a:r>
            <a:r>
              <a:rPr sz="1800" dirty="0">
                <a:latin typeface="Calibri"/>
                <a:cs typeface="Calibri"/>
              </a:rPr>
              <a:t>of </a:t>
            </a:r>
            <a:r>
              <a:rPr sz="1800" spc="-5" dirty="0">
                <a:latin typeface="Calibri"/>
                <a:cs typeface="Calibri"/>
              </a:rPr>
              <a:t>the </a:t>
            </a:r>
            <a:r>
              <a:rPr sz="1800" spc="-15" dirty="0">
                <a:latin typeface="Calibri"/>
                <a:cs typeface="Calibri"/>
              </a:rPr>
              <a:t>grace</a:t>
            </a:r>
            <a:r>
              <a:rPr lang="en-US" spc="-15" dirty="0">
                <a:latin typeface="Calibri"/>
                <a:cs typeface="Calibri"/>
              </a:rPr>
              <a:t> </a:t>
            </a:r>
            <a:r>
              <a:rPr sz="1800" spc="-15" dirty="0">
                <a:latin typeface="Calibri"/>
                <a:cs typeface="Calibri"/>
              </a:rPr>
              <a:t> </a:t>
            </a:r>
            <a:r>
              <a:rPr sz="1800" spc="-5" dirty="0">
                <a:latin typeface="Calibri"/>
                <a:cs typeface="Calibri"/>
              </a:rPr>
              <a:t>period, so the </a:t>
            </a:r>
            <a:r>
              <a:rPr sz="1800" spc="-10" dirty="0">
                <a:latin typeface="Calibri"/>
                <a:cs typeface="Calibri"/>
              </a:rPr>
              <a:t>issuer sends </a:t>
            </a:r>
            <a:r>
              <a:rPr sz="1800" spc="-5" dirty="0">
                <a:latin typeface="Calibri"/>
                <a:cs typeface="Calibri"/>
              </a:rPr>
              <a:t>the </a:t>
            </a:r>
            <a:r>
              <a:rPr sz="1800" spc="-10" dirty="0">
                <a:latin typeface="Calibri"/>
                <a:cs typeface="Calibri"/>
              </a:rPr>
              <a:t>FFE </a:t>
            </a:r>
            <a:r>
              <a:rPr sz="1800" dirty="0">
                <a:latin typeface="Calibri"/>
                <a:cs typeface="Calibri"/>
              </a:rPr>
              <a:t>a </a:t>
            </a:r>
            <a:r>
              <a:rPr sz="1800" spc="-10" dirty="0">
                <a:latin typeface="Calibri"/>
                <a:cs typeface="Calibri"/>
              </a:rPr>
              <a:t>termination </a:t>
            </a:r>
            <a:r>
              <a:rPr sz="1800" spc="-20" dirty="0">
                <a:latin typeface="Calibri"/>
                <a:cs typeface="Calibri"/>
              </a:rPr>
              <a:t>effective </a:t>
            </a:r>
            <a:r>
              <a:rPr sz="1800" spc="-15" dirty="0">
                <a:latin typeface="Calibri"/>
                <a:cs typeface="Calibri"/>
              </a:rPr>
              <a:t>September </a:t>
            </a:r>
            <a:r>
              <a:rPr sz="1800" spc="-5" dirty="0">
                <a:latin typeface="Calibri"/>
                <a:cs typeface="Calibri"/>
              </a:rPr>
              <a:t>30 in early</a:t>
            </a:r>
            <a:r>
              <a:rPr lang="en-US" spc="-5" dirty="0">
                <a:latin typeface="Calibri"/>
                <a:cs typeface="Calibri"/>
              </a:rPr>
              <a:t> </a:t>
            </a:r>
            <a:r>
              <a:rPr sz="1800" spc="-5" dirty="0">
                <a:latin typeface="Calibri"/>
                <a:cs typeface="Calibri"/>
              </a:rPr>
              <a:t> December </a:t>
            </a:r>
            <a:r>
              <a:rPr sz="1800" dirty="0">
                <a:latin typeface="Calibri"/>
                <a:cs typeface="Calibri"/>
              </a:rPr>
              <a:t>on </a:t>
            </a:r>
            <a:r>
              <a:rPr sz="1800" spc="-5" dirty="0">
                <a:latin typeface="Calibri"/>
                <a:cs typeface="Calibri"/>
              </a:rPr>
              <a:t>the </a:t>
            </a:r>
            <a:r>
              <a:rPr sz="1800" spc="-15" dirty="0">
                <a:latin typeface="Calibri"/>
                <a:cs typeface="Calibri"/>
              </a:rPr>
              <a:t>current </a:t>
            </a:r>
            <a:r>
              <a:rPr sz="1800" spc="-10" dirty="0">
                <a:latin typeface="Calibri"/>
                <a:cs typeface="Calibri"/>
              </a:rPr>
              <a:t>year</a:t>
            </a:r>
            <a:r>
              <a:rPr sz="1800" spc="160" dirty="0">
                <a:latin typeface="Calibri"/>
                <a:cs typeface="Calibri"/>
              </a:rPr>
              <a:t> </a:t>
            </a:r>
            <a:r>
              <a:rPr sz="1800" spc="-20" dirty="0">
                <a:latin typeface="Calibri"/>
                <a:cs typeface="Calibri"/>
              </a:rPr>
              <a:t>coverage.</a:t>
            </a:r>
            <a:endParaRPr sz="1800" dirty="0">
              <a:latin typeface="Calibri"/>
              <a:cs typeface="Calibri"/>
            </a:endParaRPr>
          </a:p>
          <a:p>
            <a:pPr marL="356870" marR="5080" indent="-344170" algn="just">
              <a:lnSpc>
                <a:spcPts val="1939"/>
              </a:lnSpc>
              <a:spcBef>
                <a:spcPts val="445"/>
              </a:spcBef>
              <a:buFont typeface="Arial"/>
              <a:buChar char="•"/>
              <a:tabLst>
                <a:tab pos="357505" algn="l"/>
              </a:tabLst>
            </a:pPr>
            <a:r>
              <a:rPr sz="1800" spc="-25" dirty="0">
                <a:latin typeface="Calibri"/>
                <a:cs typeface="Calibri"/>
              </a:rPr>
              <a:t>However, </a:t>
            </a:r>
            <a:r>
              <a:rPr sz="1800" dirty="0">
                <a:latin typeface="Calibri"/>
                <a:cs typeface="Calibri"/>
              </a:rPr>
              <a:t>on </a:t>
            </a:r>
            <a:r>
              <a:rPr sz="1800" spc="-10" dirty="0">
                <a:latin typeface="Calibri"/>
                <a:cs typeface="Calibri"/>
              </a:rPr>
              <a:t>November </a:t>
            </a:r>
            <a:r>
              <a:rPr sz="1800" spc="-5" dirty="0">
                <a:latin typeface="Calibri"/>
                <a:cs typeface="Calibri"/>
              </a:rPr>
              <a:t>15, the </a:t>
            </a:r>
            <a:r>
              <a:rPr sz="1800" spc="-10" dirty="0">
                <a:latin typeface="Calibri"/>
                <a:cs typeface="Calibri"/>
              </a:rPr>
              <a:t>enrollee actively </a:t>
            </a:r>
            <a:r>
              <a:rPr lang="en-US" spc="-15" dirty="0">
                <a:latin typeface="Calibri"/>
                <a:cs typeface="Calibri"/>
              </a:rPr>
              <a:t>reenrolls</a:t>
            </a:r>
            <a:r>
              <a:rPr sz="1800" spc="-15" dirty="0">
                <a:latin typeface="Calibri"/>
                <a:cs typeface="Calibri"/>
              </a:rPr>
              <a:t> </a:t>
            </a:r>
            <a:r>
              <a:rPr sz="1800" spc="-5" dirty="0">
                <a:latin typeface="Calibri"/>
                <a:cs typeface="Calibri"/>
              </a:rPr>
              <a:t>in </a:t>
            </a:r>
            <a:r>
              <a:rPr sz="1800" spc="-20" dirty="0">
                <a:latin typeface="Calibri"/>
                <a:cs typeface="Calibri"/>
              </a:rPr>
              <a:t>coverage offered </a:t>
            </a:r>
            <a:r>
              <a:rPr sz="1800" spc="-5" dirty="0">
                <a:latin typeface="Calibri"/>
                <a:cs typeface="Calibri"/>
              </a:rPr>
              <a:t>by</a:t>
            </a:r>
            <a:r>
              <a:rPr lang="en-US" spc="-5" dirty="0">
                <a:latin typeface="Calibri"/>
                <a:cs typeface="Calibri"/>
              </a:rPr>
              <a:t> </a:t>
            </a:r>
            <a:r>
              <a:rPr sz="1800" spc="-5" dirty="0">
                <a:latin typeface="Calibri"/>
                <a:cs typeface="Calibri"/>
              </a:rPr>
              <a:t> the </a:t>
            </a:r>
            <a:r>
              <a:rPr sz="1800" spc="-10" dirty="0">
                <a:latin typeface="Calibri"/>
                <a:cs typeface="Calibri"/>
              </a:rPr>
              <a:t>issuer under </a:t>
            </a:r>
            <a:r>
              <a:rPr sz="1800" spc="-5" dirty="0">
                <a:latin typeface="Calibri"/>
                <a:cs typeface="Calibri"/>
              </a:rPr>
              <a:t>the same </a:t>
            </a:r>
            <a:r>
              <a:rPr sz="1800" spc="-10" dirty="0">
                <a:latin typeface="Calibri"/>
                <a:cs typeface="Calibri"/>
              </a:rPr>
              <a:t>product, </a:t>
            </a:r>
            <a:r>
              <a:rPr sz="1800" spc="-15" dirty="0">
                <a:latin typeface="Calibri"/>
                <a:cs typeface="Calibri"/>
              </a:rPr>
              <a:t>indicated </a:t>
            </a:r>
            <a:r>
              <a:rPr sz="1800" dirty="0">
                <a:latin typeface="Calibri"/>
                <a:cs typeface="Calibri"/>
              </a:rPr>
              <a:t>on </a:t>
            </a:r>
            <a:r>
              <a:rPr lang="en-US" dirty="0">
                <a:latin typeface="Calibri"/>
                <a:cs typeface="Calibri"/>
              </a:rPr>
              <a:t>an </a:t>
            </a:r>
            <a:r>
              <a:rPr sz="1800" spc="-5" dirty="0">
                <a:latin typeface="Calibri"/>
                <a:cs typeface="Calibri"/>
              </a:rPr>
              <a:t>M834 </a:t>
            </a:r>
            <a:r>
              <a:rPr sz="1800" spc="-10" dirty="0">
                <a:latin typeface="Calibri"/>
                <a:cs typeface="Calibri"/>
              </a:rPr>
              <a:t>transaction updating </a:t>
            </a:r>
            <a:r>
              <a:rPr sz="1800" spc="-5" dirty="0">
                <a:latin typeface="Calibri"/>
                <a:cs typeface="Calibri"/>
              </a:rPr>
              <a:t>the</a:t>
            </a:r>
            <a:r>
              <a:rPr lang="en-US" spc="-5" dirty="0">
                <a:latin typeface="Calibri"/>
                <a:cs typeface="Calibri"/>
              </a:rPr>
              <a:t> </a:t>
            </a:r>
            <a:r>
              <a:rPr sz="1800" spc="-5" dirty="0">
                <a:latin typeface="Calibri"/>
                <a:cs typeface="Calibri"/>
              </a:rPr>
              <a:t> </a:t>
            </a:r>
            <a:r>
              <a:rPr sz="1800" spc="-10" dirty="0">
                <a:latin typeface="Calibri"/>
                <a:cs typeface="Calibri"/>
              </a:rPr>
              <a:t>auto-reenrollment, </a:t>
            </a:r>
            <a:r>
              <a:rPr sz="1800" spc="-5" dirty="0">
                <a:latin typeface="Calibri"/>
                <a:cs typeface="Calibri"/>
              </a:rPr>
              <a:t>making it </a:t>
            </a:r>
            <a:r>
              <a:rPr sz="1800" dirty="0">
                <a:latin typeface="Calibri"/>
                <a:cs typeface="Calibri"/>
              </a:rPr>
              <a:t>an </a:t>
            </a:r>
            <a:r>
              <a:rPr sz="1800" spc="-5" dirty="0">
                <a:latin typeface="Calibri"/>
                <a:cs typeface="Calibri"/>
              </a:rPr>
              <a:t>active </a:t>
            </a:r>
            <a:r>
              <a:rPr sz="1800" spc="-15" dirty="0">
                <a:latin typeface="Calibri"/>
                <a:cs typeface="Calibri"/>
              </a:rPr>
              <a:t>reenrollment </a:t>
            </a:r>
            <a:r>
              <a:rPr sz="1800" spc="-5" dirty="0">
                <a:latin typeface="Calibri"/>
                <a:cs typeface="Calibri"/>
              </a:rPr>
              <a:t>(policy origin </a:t>
            </a:r>
            <a:r>
              <a:rPr sz="1800" dirty="0">
                <a:latin typeface="Calibri"/>
                <a:cs typeface="Calibri"/>
              </a:rPr>
              <a:t>≠ </a:t>
            </a:r>
            <a:r>
              <a:rPr sz="1800" spc="-5" dirty="0">
                <a:latin typeface="Calibri"/>
                <a:cs typeface="Calibri"/>
              </a:rPr>
              <a:t>11) subject </a:t>
            </a:r>
            <a:r>
              <a:rPr sz="1800" spc="-15" dirty="0">
                <a:latin typeface="Calibri"/>
                <a:cs typeface="Calibri"/>
              </a:rPr>
              <a:t>to</a:t>
            </a:r>
            <a:r>
              <a:rPr lang="en-US" spc="-15" dirty="0">
                <a:latin typeface="Calibri"/>
                <a:cs typeface="Calibri"/>
              </a:rPr>
              <a:t> </a:t>
            </a:r>
            <a:r>
              <a:rPr sz="1800" spc="-15" dirty="0">
                <a:latin typeface="Calibri"/>
                <a:cs typeface="Calibri"/>
              </a:rPr>
              <a:t> </a:t>
            </a:r>
            <a:r>
              <a:rPr sz="1800" spc="-20" dirty="0">
                <a:latin typeface="Calibri"/>
                <a:cs typeface="Calibri"/>
              </a:rPr>
              <a:t>guaranteed </a:t>
            </a:r>
            <a:r>
              <a:rPr sz="1800" spc="-10" dirty="0">
                <a:latin typeface="Calibri"/>
                <a:cs typeface="Calibri"/>
              </a:rPr>
              <a:t>availability </a:t>
            </a:r>
            <a:r>
              <a:rPr sz="1800" spc="-15" dirty="0">
                <a:latin typeface="Calibri"/>
                <a:cs typeface="Calibri"/>
              </a:rPr>
              <a:t>requirements. </a:t>
            </a:r>
            <a:r>
              <a:rPr sz="1800" spc="-5" dirty="0">
                <a:latin typeface="Calibri"/>
                <a:cs typeface="Calibri"/>
              </a:rPr>
              <a:t>Her portion </a:t>
            </a:r>
            <a:r>
              <a:rPr sz="1800" dirty="0">
                <a:latin typeface="Calibri"/>
                <a:cs typeface="Calibri"/>
              </a:rPr>
              <a:t>of </a:t>
            </a:r>
            <a:r>
              <a:rPr sz="1800" spc="-5" dirty="0">
                <a:latin typeface="Calibri"/>
                <a:cs typeface="Calibri"/>
              </a:rPr>
              <a:t>the </a:t>
            </a:r>
            <a:r>
              <a:rPr sz="1800" spc="-10" dirty="0">
                <a:latin typeface="Calibri"/>
                <a:cs typeface="Calibri"/>
              </a:rPr>
              <a:t>new </a:t>
            </a:r>
            <a:r>
              <a:rPr sz="1800" spc="-5" dirty="0">
                <a:latin typeface="Calibri"/>
                <a:cs typeface="Calibri"/>
              </a:rPr>
              <a:t>plan </a:t>
            </a:r>
            <a:r>
              <a:rPr sz="1800" spc="-10" dirty="0">
                <a:latin typeface="Calibri"/>
                <a:cs typeface="Calibri"/>
              </a:rPr>
              <a:t>year </a:t>
            </a:r>
            <a:r>
              <a:rPr sz="1800" spc="-20" dirty="0">
                <a:latin typeface="Calibri"/>
                <a:cs typeface="Calibri"/>
              </a:rPr>
              <a:t>coverage</a:t>
            </a:r>
            <a:r>
              <a:rPr sz="1800" spc="110" dirty="0">
                <a:latin typeface="Calibri"/>
                <a:cs typeface="Calibri"/>
              </a:rPr>
              <a:t> </a:t>
            </a:r>
            <a:r>
              <a:rPr sz="1800" spc="-5" dirty="0">
                <a:latin typeface="Calibri"/>
                <a:cs typeface="Calibri"/>
              </a:rPr>
              <a:t>is</a:t>
            </a:r>
            <a:r>
              <a:rPr lang="en-US" dirty="0">
                <a:latin typeface="Calibri"/>
                <a:cs typeface="Calibri"/>
              </a:rPr>
              <a:t> </a:t>
            </a:r>
            <a:r>
              <a:rPr sz="1800" spc="-5" dirty="0">
                <a:latin typeface="Calibri"/>
                <a:cs typeface="Calibri"/>
              </a:rPr>
              <a:t>$100.</a:t>
            </a:r>
            <a:endParaRPr sz="1800" dirty="0">
              <a:latin typeface="Calibri"/>
              <a:cs typeface="Calibri"/>
            </a:endParaRPr>
          </a:p>
          <a:p>
            <a:pPr marL="356870" marR="6985" indent="-344170">
              <a:lnSpc>
                <a:spcPts val="1939"/>
              </a:lnSpc>
              <a:spcBef>
                <a:spcPts val="464"/>
              </a:spcBef>
              <a:buFont typeface="Arial"/>
              <a:buChar char="•"/>
              <a:tabLst>
                <a:tab pos="356870" algn="l"/>
                <a:tab pos="357505" algn="l"/>
              </a:tabLst>
            </a:pPr>
            <a:r>
              <a:rPr sz="1800" spc="-5" dirty="0">
                <a:latin typeface="Calibri"/>
                <a:cs typeface="Calibri"/>
              </a:rPr>
              <a:t>The </a:t>
            </a:r>
            <a:r>
              <a:rPr sz="1800" spc="-10" dirty="0">
                <a:latin typeface="Calibri"/>
                <a:cs typeface="Calibri"/>
              </a:rPr>
              <a:t>enrollee </a:t>
            </a:r>
            <a:r>
              <a:rPr sz="1800" spc="-15" dirty="0">
                <a:latin typeface="Calibri"/>
                <a:cs typeface="Calibri"/>
              </a:rPr>
              <a:t>pays </a:t>
            </a:r>
            <a:r>
              <a:rPr sz="1800" spc="-5" dirty="0">
                <a:latin typeface="Calibri"/>
                <a:cs typeface="Calibri"/>
              </a:rPr>
              <a:t>the </a:t>
            </a:r>
            <a:r>
              <a:rPr sz="1800" spc="-10" dirty="0">
                <a:latin typeface="Calibri"/>
                <a:cs typeface="Calibri"/>
              </a:rPr>
              <a:t>issuer </a:t>
            </a:r>
            <a:r>
              <a:rPr sz="1800" spc="-5" dirty="0">
                <a:latin typeface="Calibri"/>
                <a:cs typeface="Calibri"/>
              </a:rPr>
              <a:t>$</a:t>
            </a:r>
            <a:r>
              <a:rPr lang="en-US" spc="-5" dirty="0">
                <a:latin typeface="Calibri"/>
                <a:cs typeface="Calibri"/>
              </a:rPr>
              <a:t>100 </a:t>
            </a:r>
            <a:r>
              <a:rPr sz="1800" spc="-5" dirty="0">
                <a:latin typeface="Calibri"/>
                <a:cs typeface="Calibri"/>
              </a:rPr>
              <a:t>by the </a:t>
            </a:r>
            <a:r>
              <a:rPr sz="1800" spc="-10" dirty="0">
                <a:latin typeface="Calibri"/>
                <a:cs typeface="Calibri"/>
              </a:rPr>
              <a:t>new </a:t>
            </a:r>
            <a:r>
              <a:rPr sz="1800" spc="-20" dirty="0">
                <a:latin typeface="Calibri"/>
                <a:cs typeface="Calibri"/>
              </a:rPr>
              <a:t>coverage </a:t>
            </a:r>
            <a:r>
              <a:rPr sz="1800" spc="-10" dirty="0">
                <a:latin typeface="Calibri"/>
                <a:cs typeface="Calibri"/>
              </a:rPr>
              <a:t>binder due </a:t>
            </a:r>
            <a:r>
              <a:rPr sz="1800" spc="-15" dirty="0">
                <a:latin typeface="Calibri"/>
                <a:cs typeface="Calibri"/>
              </a:rPr>
              <a:t>date, </a:t>
            </a:r>
            <a:r>
              <a:rPr sz="1800" spc="-5" dirty="0">
                <a:latin typeface="Calibri"/>
                <a:cs typeface="Calibri"/>
              </a:rPr>
              <a:t>which the</a:t>
            </a:r>
            <a:r>
              <a:rPr lang="en-US" spc="-5" dirty="0">
                <a:latin typeface="Calibri"/>
                <a:cs typeface="Calibri"/>
              </a:rPr>
              <a:t> </a:t>
            </a:r>
            <a:r>
              <a:rPr sz="1800" spc="-5" dirty="0">
                <a:latin typeface="Calibri"/>
                <a:cs typeface="Calibri"/>
              </a:rPr>
              <a:t> </a:t>
            </a:r>
            <a:r>
              <a:rPr sz="1800" spc="-10" dirty="0">
                <a:latin typeface="Calibri"/>
                <a:cs typeface="Calibri"/>
              </a:rPr>
              <a:t>issuer </a:t>
            </a:r>
            <a:r>
              <a:rPr sz="1800" spc="-5" dirty="0">
                <a:latin typeface="Calibri"/>
                <a:cs typeface="Calibri"/>
              </a:rPr>
              <a:t>has </a:t>
            </a:r>
            <a:r>
              <a:rPr sz="1800" spc="-10" dirty="0">
                <a:latin typeface="Calibri"/>
                <a:cs typeface="Calibri"/>
              </a:rPr>
              <a:t>set </a:t>
            </a:r>
            <a:r>
              <a:rPr sz="1800" dirty="0">
                <a:latin typeface="Calibri"/>
                <a:cs typeface="Calibri"/>
              </a:rPr>
              <a:t>as </a:t>
            </a:r>
            <a:r>
              <a:rPr sz="1800" spc="-5" dirty="0">
                <a:latin typeface="Calibri"/>
                <a:cs typeface="Calibri"/>
              </a:rPr>
              <a:t>January 1. </a:t>
            </a:r>
            <a:r>
              <a:rPr lang="en-US" spc="-5" dirty="0">
                <a:latin typeface="Calibri"/>
                <a:cs typeface="Calibri"/>
              </a:rPr>
              <a:t>Although the enrollee has not paid the $50 owed from the coverage that was terminated, the</a:t>
            </a:r>
            <a:r>
              <a:rPr sz="1800" spc="-5" dirty="0">
                <a:latin typeface="Calibri"/>
                <a:cs typeface="Calibri"/>
              </a:rPr>
              <a:t> </a:t>
            </a:r>
            <a:r>
              <a:rPr sz="1800" spc="-10" dirty="0">
                <a:latin typeface="Calibri"/>
                <a:cs typeface="Calibri"/>
              </a:rPr>
              <a:t>issuer </a:t>
            </a:r>
            <a:r>
              <a:rPr sz="1800" spc="-15" dirty="0">
                <a:latin typeface="Calibri"/>
                <a:cs typeface="Calibri"/>
              </a:rPr>
              <a:t>must </a:t>
            </a:r>
            <a:r>
              <a:rPr lang="en-US" spc="-15" dirty="0">
                <a:latin typeface="Calibri"/>
                <a:cs typeface="Calibri"/>
              </a:rPr>
              <a:t>still </a:t>
            </a:r>
            <a:r>
              <a:rPr lang="en-US" spc="-20" dirty="0">
                <a:latin typeface="Calibri"/>
                <a:cs typeface="Calibri"/>
              </a:rPr>
              <a:t>effectuate</a:t>
            </a:r>
            <a:r>
              <a:rPr sz="1800" spc="-20" dirty="0">
                <a:latin typeface="Calibri"/>
                <a:cs typeface="Calibri"/>
              </a:rPr>
              <a:t> </a:t>
            </a:r>
            <a:r>
              <a:rPr sz="1800" spc="-5" dirty="0">
                <a:latin typeface="Calibri"/>
                <a:cs typeface="Calibri"/>
              </a:rPr>
              <a:t>the </a:t>
            </a:r>
            <a:r>
              <a:rPr sz="1800" spc="-20" dirty="0">
                <a:latin typeface="Calibri"/>
                <a:cs typeface="Calibri"/>
              </a:rPr>
              <a:t>coverage, </a:t>
            </a:r>
            <a:r>
              <a:rPr sz="1800" dirty="0">
                <a:latin typeface="Calibri"/>
                <a:cs typeface="Calibri"/>
              </a:rPr>
              <a:t>as </a:t>
            </a:r>
            <a:r>
              <a:rPr sz="1800" spc="-5" dirty="0">
                <a:latin typeface="Calibri"/>
                <a:cs typeface="Calibri"/>
              </a:rPr>
              <a:t>the</a:t>
            </a:r>
            <a:r>
              <a:rPr lang="en-US" spc="-5" dirty="0">
                <a:latin typeface="Calibri"/>
                <a:cs typeface="Calibri"/>
              </a:rPr>
              <a:t> </a:t>
            </a:r>
            <a:r>
              <a:rPr sz="1800" spc="-5" dirty="0">
                <a:latin typeface="Calibri"/>
                <a:cs typeface="Calibri"/>
              </a:rPr>
              <a:t> </a:t>
            </a:r>
            <a:r>
              <a:rPr sz="1800" spc="-10" dirty="0">
                <a:latin typeface="Calibri"/>
                <a:cs typeface="Calibri"/>
              </a:rPr>
              <a:t>enrollee </a:t>
            </a:r>
            <a:r>
              <a:rPr sz="1800" spc="-5" dirty="0">
                <a:latin typeface="Calibri"/>
                <a:cs typeface="Calibri"/>
              </a:rPr>
              <a:t>has paid </a:t>
            </a:r>
            <a:r>
              <a:rPr sz="1800" spc="-10" dirty="0">
                <a:latin typeface="Calibri"/>
                <a:cs typeface="Calibri"/>
              </a:rPr>
              <a:t>binder </a:t>
            </a:r>
            <a:r>
              <a:rPr sz="1800" spc="-5" dirty="0">
                <a:latin typeface="Calibri"/>
                <a:cs typeface="Calibri"/>
              </a:rPr>
              <a:t>($100)</a:t>
            </a:r>
            <a:endParaRPr sz="1800" dirty="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182624"/>
            <a:ext cx="9138920" cy="76200"/>
          </a:xfrm>
          <a:custGeom>
            <a:avLst/>
            <a:gdLst/>
            <a:ahLst/>
            <a:cxnLst/>
            <a:rect l="l" t="t" r="r" b="b"/>
            <a:pathLst>
              <a:path w="9138920" h="76200">
                <a:moveTo>
                  <a:pt x="0" y="76073"/>
                </a:moveTo>
                <a:lnTo>
                  <a:pt x="9138672" y="76073"/>
                </a:lnTo>
                <a:lnTo>
                  <a:pt x="9138672" y="0"/>
                </a:lnTo>
                <a:lnTo>
                  <a:pt x="0" y="0"/>
                </a:lnTo>
                <a:lnTo>
                  <a:pt x="0" y="76073"/>
                </a:lnTo>
                <a:close/>
              </a:path>
            </a:pathLst>
          </a:custGeom>
          <a:solidFill>
            <a:srgbClr val="07499C"/>
          </a:solidFill>
        </p:spPr>
        <p:txBody>
          <a:bodyPr wrap="square" lIns="0" tIns="0" rIns="0" bIns="0" rtlCol="0"/>
          <a:lstStyle/>
          <a:p>
            <a:endParaRPr/>
          </a:p>
        </p:txBody>
      </p:sp>
      <p:sp>
        <p:nvSpPr>
          <p:cNvPr id="3" name="object 3"/>
          <p:cNvSpPr/>
          <p:nvPr/>
        </p:nvSpPr>
        <p:spPr>
          <a:xfrm>
            <a:off x="1040002" y="464185"/>
            <a:ext cx="7053961" cy="34785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0"/>
            <a:ext cx="9144000" cy="1183005"/>
          </a:xfrm>
          <a:custGeom>
            <a:avLst/>
            <a:gdLst/>
            <a:ahLst/>
            <a:cxnLst/>
            <a:rect l="l" t="t" r="r" b="b"/>
            <a:pathLst>
              <a:path w="9144000" h="1183005">
                <a:moveTo>
                  <a:pt x="0" y="0"/>
                </a:moveTo>
                <a:lnTo>
                  <a:pt x="9144000" y="0"/>
                </a:lnTo>
                <a:lnTo>
                  <a:pt x="9144000" y="1182623"/>
                </a:lnTo>
                <a:lnTo>
                  <a:pt x="0" y="1182623"/>
                </a:lnTo>
                <a:lnTo>
                  <a:pt x="0" y="0"/>
                </a:lnTo>
                <a:close/>
              </a:path>
            </a:pathLst>
          </a:custGeom>
          <a:solidFill>
            <a:srgbClr val="FFD004"/>
          </a:solidFill>
        </p:spPr>
        <p:txBody>
          <a:bodyPr wrap="square" lIns="0" tIns="0" rIns="0" bIns="0" rtlCol="0"/>
          <a:lstStyle/>
          <a:p>
            <a:endParaRPr/>
          </a:p>
        </p:txBody>
      </p:sp>
      <p:sp>
        <p:nvSpPr>
          <p:cNvPr id="5" name="object 5"/>
          <p:cNvSpPr txBox="1">
            <a:spLocks noGrp="1"/>
          </p:cNvSpPr>
          <p:nvPr>
            <p:ph type="title"/>
          </p:nvPr>
        </p:nvSpPr>
        <p:spPr>
          <a:xfrm>
            <a:off x="1018158" y="244602"/>
            <a:ext cx="7113270" cy="513080"/>
          </a:xfrm>
          <a:prstGeom prst="rect">
            <a:avLst/>
          </a:prstGeom>
        </p:spPr>
        <p:txBody>
          <a:bodyPr vert="horz" wrap="square" lIns="0" tIns="12700" rIns="0" bIns="0" rtlCol="0">
            <a:spAutoFit/>
          </a:bodyPr>
          <a:lstStyle/>
          <a:p>
            <a:pPr marL="12700">
              <a:lnSpc>
                <a:spcPct val="100000"/>
              </a:lnSpc>
              <a:spcBef>
                <a:spcPts val="100"/>
              </a:spcBef>
            </a:pPr>
            <a:r>
              <a:rPr spc="-20" dirty="0"/>
              <a:t>Grace </a:t>
            </a:r>
            <a:r>
              <a:rPr spc="-10" dirty="0"/>
              <a:t>During Open </a:t>
            </a:r>
            <a:r>
              <a:rPr spc="-15" dirty="0"/>
              <a:t>Enrollment: Example</a:t>
            </a:r>
            <a:r>
              <a:rPr spc="130" dirty="0"/>
              <a:t> </a:t>
            </a:r>
            <a:r>
              <a:rPr dirty="0"/>
              <a:t>2</a:t>
            </a:r>
          </a:p>
        </p:txBody>
      </p:sp>
      <p:sp>
        <p:nvSpPr>
          <p:cNvPr id="6" name="object 6"/>
          <p:cNvSpPr/>
          <p:nvPr/>
        </p:nvSpPr>
        <p:spPr>
          <a:xfrm>
            <a:off x="646176" y="6272784"/>
            <a:ext cx="7851648" cy="530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35940" y="1614932"/>
            <a:ext cx="7970520" cy="2659380"/>
          </a:xfrm>
          <a:prstGeom prst="rect">
            <a:avLst/>
          </a:prstGeom>
        </p:spPr>
        <p:txBody>
          <a:bodyPr vert="horz" wrap="square" lIns="0" tIns="12700" rIns="0" bIns="0" rtlCol="0">
            <a:spAutoFit/>
          </a:bodyPr>
          <a:lstStyle/>
          <a:p>
            <a:pPr marL="356870" marR="5080" indent="-344170">
              <a:lnSpc>
                <a:spcPct val="100000"/>
              </a:lnSpc>
              <a:spcBef>
                <a:spcPts val="100"/>
              </a:spcBef>
              <a:buFont typeface="Arial"/>
              <a:buChar char="•"/>
              <a:tabLst>
                <a:tab pos="356870" algn="l"/>
                <a:tab pos="357505" algn="l"/>
              </a:tabLst>
            </a:pPr>
            <a:r>
              <a:rPr sz="2400" spc="-5" dirty="0">
                <a:latin typeface="Calibri"/>
                <a:cs typeface="Calibri"/>
              </a:rPr>
              <a:t>Same </a:t>
            </a:r>
            <a:r>
              <a:rPr sz="2400" spc="-10" dirty="0">
                <a:latin typeface="Calibri"/>
                <a:cs typeface="Calibri"/>
              </a:rPr>
              <a:t>facts </a:t>
            </a:r>
            <a:r>
              <a:rPr sz="2400" dirty="0">
                <a:latin typeface="Calibri"/>
                <a:cs typeface="Calibri"/>
              </a:rPr>
              <a:t>as on </a:t>
            </a:r>
            <a:r>
              <a:rPr sz="2400" spc="5" dirty="0">
                <a:latin typeface="Calibri"/>
                <a:cs typeface="Calibri"/>
              </a:rPr>
              <a:t>the </a:t>
            </a:r>
            <a:r>
              <a:rPr sz="2400" spc="-5" dirty="0">
                <a:latin typeface="Calibri"/>
                <a:cs typeface="Calibri"/>
              </a:rPr>
              <a:t>previous slide, </a:t>
            </a:r>
            <a:r>
              <a:rPr sz="2400" spc="-20" dirty="0">
                <a:latin typeface="Calibri"/>
                <a:cs typeface="Calibri"/>
              </a:rPr>
              <a:t>except </a:t>
            </a:r>
            <a:r>
              <a:rPr sz="2400" spc="5" dirty="0">
                <a:latin typeface="Calibri"/>
                <a:cs typeface="Calibri"/>
              </a:rPr>
              <a:t>the </a:t>
            </a:r>
            <a:r>
              <a:rPr sz="2400" spc="-10" dirty="0">
                <a:latin typeface="Calibri"/>
                <a:cs typeface="Calibri"/>
              </a:rPr>
              <a:t>enrollee</a:t>
            </a:r>
            <a:r>
              <a:rPr sz="2400" spc="-215" dirty="0">
                <a:latin typeface="Calibri"/>
                <a:cs typeface="Calibri"/>
              </a:rPr>
              <a:t> </a:t>
            </a:r>
            <a:r>
              <a:rPr sz="2400" spc="-5" dirty="0">
                <a:latin typeface="Calibri"/>
                <a:cs typeface="Calibri"/>
              </a:rPr>
              <a:t>never  actively </a:t>
            </a:r>
            <a:r>
              <a:rPr sz="2400" spc="-10" dirty="0">
                <a:latin typeface="Calibri"/>
                <a:cs typeface="Calibri"/>
              </a:rPr>
              <a:t>reenrolls, leaving </a:t>
            </a:r>
            <a:r>
              <a:rPr sz="2400" dirty="0">
                <a:latin typeface="Calibri"/>
                <a:cs typeface="Calibri"/>
              </a:rPr>
              <a:t>the </a:t>
            </a:r>
            <a:r>
              <a:rPr sz="2400" spc="-10" dirty="0">
                <a:latin typeface="Calibri"/>
                <a:cs typeface="Calibri"/>
              </a:rPr>
              <a:t>reenrollment </a:t>
            </a:r>
            <a:r>
              <a:rPr sz="2400" spc="-5" dirty="0">
                <a:latin typeface="Calibri"/>
                <a:cs typeface="Calibri"/>
              </a:rPr>
              <a:t>in </a:t>
            </a:r>
            <a:r>
              <a:rPr sz="2400" spc="-10" dirty="0">
                <a:latin typeface="Calibri"/>
                <a:cs typeface="Calibri"/>
              </a:rPr>
              <a:t>passive </a:t>
            </a:r>
            <a:r>
              <a:rPr sz="2400" spc="-5" dirty="0">
                <a:latin typeface="Calibri"/>
                <a:cs typeface="Calibri"/>
              </a:rPr>
              <a:t>(policy  origin </a:t>
            </a:r>
            <a:r>
              <a:rPr sz="2400" dirty="0">
                <a:latin typeface="Calibri"/>
                <a:cs typeface="Calibri"/>
              </a:rPr>
              <a:t>= 11)</a:t>
            </a:r>
            <a:r>
              <a:rPr sz="2400" spc="-80" dirty="0">
                <a:latin typeface="Calibri"/>
                <a:cs typeface="Calibri"/>
              </a:rPr>
              <a:t> </a:t>
            </a:r>
            <a:r>
              <a:rPr sz="2400" spc="-10" dirty="0">
                <a:latin typeface="Calibri"/>
                <a:cs typeface="Calibri"/>
              </a:rPr>
              <a:t>status.</a:t>
            </a:r>
            <a:endParaRPr sz="2400">
              <a:latin typeface="Calibri"/>
              <a:cs typeface="Calibri"/>
            </a:endParaRPr>
          </a:p>
          <a:p>
            <a:pPr marL="356870" marR="418465" indent="-344170">
              <a:lnSpc>
                <a:spcPct val="100000"/>
              </a:lnSpc>
              <a:spcBef>
                <a:spcPts val="575"/>
              </a:spcBef>
              <a:buFont typeface="Arial"/>
              <a:buChar char="•"/>
              <a:tabLst>
                <a:tab pos="356870" algn="l"/>
                <a:tab pos="357505" algn="l"/>
              </a:tabLst>
            </a:pPr>
            <a:r>
              <a:rPr sz="2400" dirty="0">
                <a:latin typeface="Calibri"/>
                <a:cs typeface="Calibri"/>
              </a:rPr>
              <a:t>The </a:t>
            </a:r>
            <a:r>
              <a:rPr sz="2400" spc="-5" dirty="0">
                <a:latin typeface="Calibri"/>
                <a:cs typeface="Calibri"/>
              </a:rPr>
              <a:t>issuer </a:t>
            </a:r>
            <a:r>
              <a:rPr sz="2400" spc="-10" dirty="0">
                <a:latin typeface="Calibri"/>
                <a:cs typeface="Calibri"/>
              </a:rPr>
              <a:t>terminates </a:t>
            </a:r>
            <a:r>
              <a:rPr sz="2400" spc="5" dirty="0">
                <a:latin typeface="Calibri"/>
                <a:cs typeface="Calibri"/>
              </a:rPr>
              <a:t>the </a:t>
            </a:r>
            <a:r>
              <a:rPr sz="2400" spc="-10" dirty="0">
                <a:latin typeface="Calibri"/>
                <a:cs typeface="Calibri"/>
              </a:rPr>
              <a:t>current year </a:t>
            </a:r>
            <a:r>
              <a:rPr sz="2400" spc="-5" dirty="0">
                <a:latin typeface="Calibri"/>
                <a:cs typeface="Calibri"/>
              </a:rPr>
              <a:t>policy </a:t>
            </a:r>
            <a:r>
              <a:rPr sz="2400" spc="-15" dirty="0">
                <a:latin typeface="Calibri"/>
                <a:cs typeface="Calibri"/>
              </a:rPr>
              <a:t>effective  </a:t>
            </a:r>
            <a:r>
              <a:rPr sz="2400" spc="-5" dirty="0">
                <a:latin typeface="Calibri"/>
                <a:cs typeface="Calibri"/>
              </a:rPr>
              <a:t>September </a:t>
            </a:r>
            <a:r>
              <a:rPr sz="2400" dirty="0">
                <a:latin typeface="Calibri"/>
                <a:cs typeface="Calibri"/>
              </a:rPr>
              <a:t>30 and </a:t>
            </a:r>
            <a:r>
              <a:rPr sz="2400" spc="-20" dirty="0">
                <a:latin typeface="Calibri"/>
                <a:cs typeface="Calibri"/>
              </a:rPr>
              <a:t>may </a:t>
            </a:r>
            <a:r>
              <a:rPr sz="2400" spc="-10" dirty="0">
                <a:latin typeface="Calibri"/>
                <a:cs typeface="Calibri"/>
              </a:rPr>
              <a:t>cancel </a:t>
            </a:r>
            <a:r>
              <a:rPr sz="2400" spc="5" dirty="0">
                <a:latin typeface="Calibri"/>
                <a:cs typeface="Calibri"/>
              </a:rPr>
              <a:t>the </a:t>
            </a:r>
            <a:r>
              <a:rPr sz="2400" spc="-10" dirty="0">
                <a:latin typeface="Calibri"/>
                <a:cs typeface="Calibri"/>
              </a:rPr>
              <a:t>passive reenrollment</a:t>
            </a:r>
            <a:r>
              <a:rPr sz="2400" spc="-175" dirty="0">
                <a:latin typeface="Calibri"/>
                <a:cs typeface="Calibri"/>
              </a:rPr>
              <a:t> </a:t>
            </a:r>
            <a:r>
              <a:rPr sz="2400" dirty="0">
                <a:latin typeface="Calibri"/>
                <a:cs typeface="Calibri"/>
              </a:rPr>
              <a:t>or  </a:t>
            </a:r>
            <a:r>
              <a:rPr sz="2400" spc="-10" dirty="0">
                <a:latin typeface="Calibri"/>
                <a:cs typeface="Calibri"/>
              </a:rPr>
              <a:t>wait </a:t>
            </a:r>
            <a:r>
              <a:rPr sz="2400" spc="-15" dirty="0">
                <a:latin typeface="Calibri"/>
                <a:cs typeface="Calibri"/>
              </a:rPr>
              <a:t>for </a:t>
            </a:r>
            <a:r>
              <a:rPr sz="2400" dirty="0">
                <a:latin typeface="Calibri"/>
                <a:cs typeface="Calibri"/>
              </a:rPr>
              <a:t>the </a:t>
            </a:r>
            <a:r>
              <a:rPr sz="2400" spc="-5" dirty="0">
                <a:latin typeface="Calibri"/>
                <a:cs typeface="Calibri"/>
              </a:rPr>
              <a:t>FFEs </a:t>
            </a:r>
            <a:r>
              <a:rPr sz="2400" spc="-10" dirty="0">
                <a:latin typeface="Calibri"/>
                <a:cs typeface="Calibri"/>
              </a:rPr>
              <a:t>to carry </a:t>
            </a:r>
            <a:r>
              <a:rPr sz="2400" dirty="0">
                <a:latin typeface="Calibri"/>
                <a:cs typeface="Calibri"/>
              </a:rPr>
              <a:t>the </a:t>
            </a:r>
            <a:r>
              <a:rPr sz="2400" spc="-10" dirty="0">
                <a:latin typeface="Calibri"/>
                <a:cs typeface="Calibri"/>
              </a:rPr>
              <a:t>current year </a:t>
            </a:r>
            <a:r>
              <a:rPr sz="2400" spc="-5" dirty="0">
                <a:latin typeface="Calibri"/>
                <a:cs typeface="Calibri"/>
              </a:rPr>
              <a:t>termination  </a:t>
            </a:r>
            <a:r>
              <a:rPr sz="2400" spc="-15" dirty="0">
                <a:latin typeface="Calibri"/>
                <a:cs typeface="Calibri"/>
              </a:rPr>
              <a:t>forward </a:t>
            </a:r>
            <a:r>
              <a:rPr sz="2400" spc="-10" dirty="0">
                <a:latin typeface="Calibri"/>
                <a:cs typeface="Calibri"/>
              </a:rPr>
              <a:t>to cancel </a:t>
            </a:r>
            <a:r>
              <a:rPr sz="2400" spc="5" dirty="0">
                <a:latin typeface="Calibri"/>
                <a:cs typeface="Calibri"/>
              </a:rPr>
              <a:t>the </a:t>
            </a:r>
            <a:r>
              <a:rPr sz="2400" dirty="0">
                <a:latin typeface="Calibri"/>
                <a:cs typeface="Calibri"/>
              </a:rPr>
              <a:t>future </a:t>
            </a:r>
            <a:r>
              <a:rPr sz="2400" spc="-10" dirty="0">
                <a:latin typeface="Calibri"/>
                <a:cs typeface="Calibri"/>
              </a:rPr>
              <a:t>year</a:t>
            </a:r>
            <a:r>
              <a:rPr sz="2400" spc="-165" dirty="0">
                <a:latin typeface="Calibri"/>
                <a:cs typeface="Calibri"/>
              </a:rPr>
              <a:t> </a:t>
            </a:r>
            <a:r>
              <a:rPr sz="2400" spc="-5" dirty="0">
                <a:latin typeface="Calibri"/>
                <a:cs typeface="Calibri"/>
              </a:rPr>
              <a:t>enrollment.</a:t>
            </a:r>
            <a:endParaRPr sz="240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9</a:t>
            </a:fld>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7499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TotalTime>
  <Words>1454</Words>
  <Application>Microsoft Office PowerPoint</Application>
  <PresentationFormat>Custom</PresentationFormat>
  <Paragraphs>64</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Arial,Sans-Serif</vt:lpstr>
      <vt:lpstr>Calibri</vt:lpstr>
      <vt:lpstr>Constantia</vt:lpstr>
      <vt:lpstr>Times New Roman</vt:lpstr>
      <vt:lpstr>Office Theme</vt:lpstr>
      <vt:lpstr>Binder Payment Refresher</vt:lpstr>
      <vt:lpstr>Binder Payments: Regular Coverage Effective Dates</vt:lpstr>
      <vt:lpstr>Binder Payments: Accelerated Coverage Effective  Dates</vt:lpstr>
      <vt:lpstr>Binder Payments: Reenrollments</vt:lpstr>
      <vt:lpstr>Binder Payments: Re-enrollments Example</vt:lpstr>
      <vt:lpstr>Binder Payments: Reenrollments (Cont’d)</vt:lpstr>
      <vt:lpstr>Grace Periods During Open Enrollment</vt:lpstr>
      <vt:lpstr>Grace During Open Enrollment: Example 1</vt:lpstr>
      <vt:lpstr>Grace During Open Enrollment: Example 2</vt:lpstr>
      <vt:lpstr>Grace During Open Enrollment: Example 3</vt:lpstr>
      <vt:lpstr>Resource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Binder Payment Refresher (12/16/19)</dc:title>
  <dc:creator>CMS</dc:creator>
  <cp:lastModifiedBy>Ahmed, Zarin (CMS/CCIIO)</cp:lastModifiedBy>
  <cp:revision>151</cp:revision>
  <dcterms:created xsi:type="dcterms:W3CDTF">2020-11-02T22:05:38Z</dcterms:created>
  <dcterms:modified xsi:type="dcterms:W3CDTF">2022-10-11T17:42:23Z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2019-12-17T00:00:00Z</vt:filetime>
  </property>
  <property fmtid="{D5CDD505-2E9C-101B-9397-08002B2CF9AE}" pid="3" name="Creator">
    <vt:lpwstr>CommonLook Office GlobalAccess-2.0.2.22</vt:lpwstr>
  </property>
  <property fmtid="{D5CDD505-2E9C-101B-9397-08002B2CF9AE}" pid="4" name="LastSaved">
    <vt:filetime>2020-11-02T00:00:00Z</vt:filetime>
  </property>
</Properties>
</file>