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8" r:id="rId4"/>
  </p:sldMasterIdLst>
  <p:notesMasterIdLst>
    <p:notesMasterId r:id="rId9"/>
  </p:notesMasterIdLst>
  <p:sldIdLst>
    <p:sldId id="282" r:id="rId5"/>
    <p:sldId id="283" r:id="rId6"/>
    <p:sldId id="291" r:id="rId7"/>
    <p:sldId id="294" r:id="rId8"/>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ony Richardson" initials="ER" lastIdx="49" clrIdx="0">
    <p:extLst>
      <p:ext uri="{19B8F6BF-5375-455C-9EA6-DF929625EA0E}">
        <p15:presenceInfo xmlns:p15="http://schemas.microsoft.com/office/powerpoint/2012/main" userId="S::Ebony.Richardson@cognosante.com::d87c9640-0c8a-41bd-b09d-63157f9eea2d" providerId="AD"/>
      </p:ext>
    </p:extLst>
  </p:cmAuthor>
  <p:cmAuthor id="2" name="Nicholas Eckart" initials="NE" lastIdx="2" clrIdx="1">
    <p:extLst>
      <p:ext uri="{19B8F6BF-5375-455C-9EA6-DF929625EA0E}">
        <p15:presenceInfo xmlns:p15="http://schemas.microsoft.com/office/powerpoint/2012/main" userId="Nicholas Ecka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53B0"/>
    <a:srgbClr val="296EDF"/>
    <a:srgbClr val="0E609D"/>
    <a:srgbClr val="0049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171" autoAdjust="0"/>
    <p:restoredTop sz="86385" autoAdjust="0"/>
  </p:normalViewPr>
  <p:slideViewPr>
    <p:cSldViewPr snapToGrid="0" snapToObjects="1">
      <p:cViewPr varScale="1">
        <p:scale>
          <a:sx n="77" d="100"/>
          <a:sy n="77" d="100"/>
        </p:scale>
        <p:origin x="276" y="64"/>
      </p:cViewPr>
      <p:guideLst/>
    </p:cSldViewPr>
  </p:slideViewPr>
  <p:outlineViewPr>
    <p:cViewPr>
      <p:scale>
        <a:sx n="33" d="100"/>
        <a:sy n="33" d="100"/>
      </p:scale>
      <p:origin x="0" y="-1680"/>
    </p:cViewPr>
  </p:outlineViewPr>
  <p:notesTextViewPr>
    <p:cViewPr>
      <p:scale>
        <a:sx n="1" d="1"/>
        <a:sy n="1" d="1"/>
      </p:scale>
      <p:origin x="0" y="0"/>
    </p:cViewPr>
  </p:notesTextViewPr>
  <p:sorterViewPr>
    <p:cViewPr>
      <p:scale>
        <a:sx n="131" d="100"/>
        <a:sy n="131" d="100"/>
      </p:scale>
      <p:origin x="0" y="0"/>
    </p:cViewPr>
  </p:sorterViewPr>
  <p:notesViewPr>
    <p:cSldViewPr snapToGrid="0" snapToObjects="1" showGuides="1">
      <p:cViewPr varScale="1">
        <p:scale>
          <a:sx n="99" d="100"/>
          <a:sy n="99" d="100"/>
        </p:scale>
        <p:origin x="306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FE59CE-8151-5948-ACC6-FFE315EC403B}" type="datetimeFigureOut">
              <a:rPr lang="en-US" smtClean="0"/>
              <a:t>08/03/2022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2F4037-46CC-6045-BE7A-CA09502B4830}" type="slidenum">
              <a:rPr lang="en-US" smtClean="0"/>
              <a:t>‹#›</a:t>
            </a:fld>
            <a:endParaRPr lang="en-US" dirty="0"/>
          </a:p>
        </p:txBody>
      </p:sp>
    </p:spTree>
    <p:extLst>
      <p:ext uri="{BB962C8B-B14F-4D97-AF65-F5344CB8AC3E}">
        <p14:creationId xmlns:p14="http://schemas.microsoft.com/office/powerpoint/2010/main" val="1038039406"/>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293F48-28FC-5446-B693-64BAD680F382}" type="slidenum">
              <a:rPr lang="en-US" smtClean="0"/>
              <a:pPr/>
              <a:t>‹#›</a:t>
            </a:fld>
            <a:endParaRPr lang="en-US" dirty="0"/>
          </a:p>
        </p:txBody>
      </p:sp>
    </p:spTree>
    <p:extLst>
      <p:ext uri="{BB962C8B-B14F-4D97-AF65-F5344CB8AC3E}">
        <p14:creationId xmlns:p14="http://schemas.microsoft.com/office/powerpoint/2010/main" val="53049480"/>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0C8DD8C-D53F-E74F-9247-AA4CE0B6755A}"/>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81530"/>
          <a:stretch/>
        </p:blipFill>
        <p:spPr>
          <a:xfrm>
            <a:off x="0" y="-14710"/>
            <a:ext cx="9144000" cy="950002"/>
          </a:xfrm>
          <a:prstGeom prst="rect">
            <a:avLst/>
          </a:prstGeom>
        </p:spPr>
      </p:pic>
      <p:pic>
        <p:nvPicPr>
          <p:cNvPr id="11" name="Picture 10">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504919" y="234102"/>
            <a:ext cx="1381125" cy="480632"/>
          </a:xfrm>
          <a:prstGeom prst="rect">
            <a:avLst/>
          </a:prstGeom>
        </p:spPr>
      </p:pic>
      <p:sp>
        <p:nvSpPr>
          <p:cNvPr id="12" name="Title 1">
            <a:extLst>
              <a:ext uri="{FF2B5EF4-FFF2-40B4-BE49-F238E27FC236}">
                <a16:creationId xmlns:a16="http://schemas.microsoft.com/office/drawing/2014/main" id="{156FD929-D66C-F64C-AB83-3493231E142C}"/>
              </a:ext>
            </a:extLst>
          </p:cNvPr>
          <p:cNvSpPr>
            <a:spLocks noGrp="1"/>
          </p:cNvSpPr>
          <p:nvPr>
            <p:ph type="title"/>
          </p:nvPr>
        </p:nvSpPr>
        <p:spPr>
          <a:xfrm>
            <a:off x="628650" y="95715"/>
            <a:ext cx="7886700" cy="994172"/>
          </a:xfrm>
        </p:spPr>
        <p:txBody>
          <a:bodyPr/>
          <a:lstStyle>
            <a:lvl1pPr>
              <a:defRPr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Text Placeholder 5"/>
          <p:cNvSpPr>
            <a:spLocks noGrp="1"/>
          </p:cNvSpPr>
          <p:nvPr>
            <p:ph type="body" sz="quarter" idx="11"/>
          </p:nvPr>
        </p:nvSpPr>
        <p:spPr>
          <a:xfrm>
            <a:off x="626269" y="1346148"/>
            <a:ext cx="7891463" cy="2810968"/>
          </a:xfrm>
          <a:prstGeom prst="rect">
            <a:avLst/>
          </a:prstGeom>
        </p:spPr>
        <p:txBody>
          <a:bodyPr/>
          <a:lstStyle>
            <a:lvl1pPr marL="342900" indent="-342900">
              <a:buFont typeface="Arial" panose="020B0604020202020204" pitchFamily="34" charset="0"/>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edit Master text styles</a:t>
            </a:r>
          </a:p>
        </p:txBody>
      </p:sp>
      <p:sp>
        <p:nvSpPr>
          <p:cNvPr id="2" name="Date Placeholder 1">
            <a:extLst>
              <a:ext uri="{FF2B5EF4-FFF2-40B4-BE49-F238E27FC236}">
                <a16:creationId xmlns:a16="http://schemas.microsoft.com/office/drawing/2014/main" id="{93551A37-D4DD-E34D-8514-3B1D88544C12}"/>
              </a:ext>
              <a:ext uri="{C183D7F6-B498-43B3-948B-1728B52AA6E4}">
                <adec:decorative xmlns:adec="http://schemas.microsoft.com/office/drawing/2017/decorative" val="1"/>
              </a:ext>
            </a:extLst>
          </p:cNvPr>
          <p:cNvSpPr>
            <a:spLocks noGrp="1"/>
          </p:cNvSpPr>
          <p:nvPr>
            <p:ph type="dt" sz="half" idx="12"/>
          </p:nvPr>
        </p:nvSpPr>
        <p:spPr/>
        <p:txBody>
          <a:bodyPr/>
          <a:lstStyle/>
          <a:p>
            <a:endParaRPr lang="en-US" dirty="0"/>
          </a:p>
        </p:txBody>
      </p:sp>
      <p:sp>
        <p:nvSpPr>
          <p:cNvPr id="4" name="Footer Placeholder 3">
            <a:extLst>
              <a:ext uri="{FF2B5EF4-FFF2-40B4-BE49-F238E27FC236}">
                <a16:creationId xmlns:a16="http://schemas.microsoft.com/office/drawing/2014/main" id="{7CB9BF23-1B49-3240-B254-AE53366CEBF8}"/>
              </a:ext>
              <a:ext uri="{C183D7F6-B498-43B3-948B-1728B52AA6E4}">
                <adec:decorative xmlns:adec="http://schemas.microsoft.com/office/drawing/2017/decorative" val="1"/>
              </a:ext>
            </a:extLst>
          </p:cNvPr>
          <p:cNvSpPr>
            <a:spLocks noGrp="1"/>
          </p:cNvSpPr>
          <p:nvPr>
            <p:ph type="ftr" sz="quarter" idx="13"/>
          </p:nvPr>
        </p:nvSpPr>
        <p:spPr/>
        <p:txBody>
          <a:bodyPr/>
          <a:lstStyle/>
          <a:p>
            <a:endParaRPr lang="en-US" dirty="0"/>
          </a:p>
        </p:txBody>
      </p:sp>
      <p:sp>
        <p:nvSpPr>
          <p:cNvPr id="7" name="Slide Number Placeholder 6">
            <a:extLst>
              <a:ext uri="{FF2B5EF4-FFF2-40B4-BE49-F238E27FC236}">
                <a16:creationId xmlns:a16="http://schemas.microsoft.com/office/drawing/2014/main" id="{33CEC613-7FA1-C147-902E-D538152DAE28}"/>
              </a:ext>
              <a:ext uri="{C183D7F6-B498-43B3-948B-1728B52AA6E4}">
                <adec:decorative xmlns:adec="http://schemas.microsoft.com/office/drawing/2017/decorative" val="1"/>
              </a:ext>
            </a:extLst>
          </p:cNvPr>
          <p:cNvSpPr>
            <a:spLocks noGrp="1"/>
          </p:cNvSpPr>
          <p:nvPr>
            <p:ph type="sldNum" sz="quarter" idx="14"/>
          </p:nvPr>
        </p:nvSpPr>
        <p:spPr/>
        <p:txBody>
          <a:bodyPr/>
          <a:lstStyle/>
          <a:p>
            <a:fld id="{A8293F48-28FC-5446-B693-64BAD680F382}" type="slidenum">
              <a:rPr lang="en-US" smtClean="0"/>
              <a:t>‹#›</a:t>
            </a:fld>
            <a:endParaRPr lang="en-US" dirty="0"/>
          </a:p>
        </p:txBody>
      </p:sp>
    </p:spTree>
    <p:extLst>
      <p:ext uri="{BB962C8B-B14F-4D97-AF65-F5344CB8AC3E}">
        <p14:creationId xmlns:p14="http://schemas.microsoft.com/office/powerpoint/2010/main" val="3047064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3_Custom Layou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86067AA-6245-0245-B19C-BE1709CC585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2" name="Title 1"/>
          <p:cNvSpPr>
            <a:spLocks noGrp="1"/>
          </p:cNvSpPr>
          <p:nvPr>
            <p:ph type="title"/>
          </p:nvPr>
        </p:nvSpPr>
        <p:spPr>
          <a:xfrm>
            <a:off x="2439364" y="394867"/>
            <a:ext cx="6075986" cy="708377"/>
          </a:xfrm>
          <a:prstGeom prst="rect">
            <a:avLst/>
          </a:prstGeom>
        </p:spPr>
        <p:txBody>
          <a:bodyPr/>
          <a:lstStyle>
            <a:lvl1pPr algn="l">
              <a:defRPr b="1">
                <a:solidFill>
                  <a:srgbClr val="004986"/>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Text Placeholder 5"/>
          <p:cNvSpPr>
            <a:spLocks noGrp="1"/>
          </p:cNvSpPr>
          <p:nvPr>
            <p:ph type="body" sz="quarter" idx="11"/>
          </p:nvPr>
        </p:nvSpPr>
        <p:spPr>
          <a:xfrm>
            <a:off x="3727939" y="1401418"/>
            <a:ext cx="4787411" cy="3130826"/>
          </a:xfrm>
          <a:prstGeom prst="rect">
            <a:avLst/>
          </a:prstGeom>
        </p:spPr>
        <p:txBody>
          <a:bodyPr/>
          <a:lstStyle>
            <a:lvl1pPr marL="0" indent="0">
              <a:buNone/>
              <a:defRPr>
                <a:solidFill>
                  <a:srgbClr val="004986"/>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edit Master text styles</a:t>
            </a:r>
          </a:p>
        </p:txBody>
      </p:sp>
      <p:sp>
        <p:nvSpPr>
          <p:cNvPr id="5" name="Date Placeholder 4">
            <a:extLst>
              <a:ext uri="{FF2B5EF4-FFF2-40B4-BE49-F238E27FC236}">
                <a16:creationId xmlns:a16="http://schemas.microsoft.com/office/drawing/2014/main" id="{7695459C-5295-6E4D-9A59-D40E108F3063}"/>
              </a:ext>
            </a:extLst>
          </p:cNvPr>
          <p:cNvSpPr>
            <a:spLocks noGrp="1"/>
          </p:cNvSpPr>
          <p:nvPr>
            <p:ph type="dt" sz="half" idx="12"/>
          </p:nvPr>
        </p:nvSpPr>
        <p:spPr/>
        <p:txBody>
          <a:bodyPr/>
          <a:lstStyle/>
          <a:p>
            <a:endParaRPr lang="en-US" dirty="0"/>
          </a:p>
        </p:txBody>
      </p:sp>
      <p:sp>
        <p:nvSpPr>
          <p:cNvPr id="6" name="Footer Placeholder 5">
            <a:extLst>
              <a:ext uri="{FF2B5EF4-FFF2-40B4-BE49-F238E27FC236}">
                <a16:creationId xmlns:a16="http://schemas.microsoft.com/office/drawing/2014/main" id="{FE97669D-5784-0C44-A158-00FFA21AFA05}"/>
              </a:ext>
            </a:extLst>
          </p:cNvPr>
          <p:cNvSpPr>
            <a:spLocks noGrp="1"/>
          </p:cNvSpPr>
          <p:nvPr>
            <p:ph type="ftr" sz="quarter" idx="13"/>
          </p:nvPr>
        </p:nvSpPr>
        <p:spPr/>
        <p:txBody>
          <a:bodyPr/>
          <a:lstStyle/>
          <a:p>
            <a:endParaRPr lang="en-US" dirty="0"/>
          </a:p>
        </p:txBody>
      </p:sp>
      <p:sp>
        <p:nvSpPr>
          <p:cNvPr id="3" name="Slide Number Placeholder 2"/>
          <p:cNvSpPr>
            <a:spLocks noGrp="1"/>
          </p:cNvSpPr>
          <p:nvPr>
            <p:ph type="sldNum" sz="quarter" idx="10"/>
          </p:nvPr>
        </p:nvSpPr>
        <p:spPr>
          <a:xfrm>
            <a:off x="8167255" y="4767263"/>
            <a:ext cx="348095" cy="273844"/>
          </a:xfrm>
          <a:prstGeom prst="rect">
            <a:avLst/>
          </a:prstGeom>
        </p:spPr>
        <p:txBody>
          <a:bodyPr/>
          <a:lstStyle/>
          <a:p>
            <a:fld id="{FC4ACFE8-D096-2541-B423-85B6908FFA9E}" type="slidenum">
              <a:rPr lang="en-US" smtClean="0"/>
              <a:t>‹#›</a:t>
            </a:fld>
            <a:endParaRPr lang="en-US" dirty="0"/>
          </a:p>
        </p:txBody>
      </p:sp>
    </p:spTree>
    <p:extLst>
      <p:ext uri="{BB962C8B-B14F-4D97-AF65-F5344CB8AC3E}">
        <p14:creationId xmlns:p14="http://schemas.microsoft.com/office/powerpoint/2010/main" val="3317259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8293F48-28FC-5446-B693-64BAD680F382}" type="slidenum">
              <a:rPr lang="en-US" smtClean="0"/>
              <a:pPr/>
              <a:t>‹#›</a:t>
            </a:fld>
            <a:endParaRPr lang="en-US" dirty="0"/>
          </a:p>
        </p:txBody>
      </p:sp>
      <p:pic>
        <p:nvPicPr>
          <p:cNvPr id="7" name="Picture 6">
            <a:extLst>
              <a:ext uri="{FF2B5EF4-FFF2-40B4-BE49-F238E27FC236}">
                <a16:creationId xmlns:a16="http://schemas.microsoft.com/office/drawing/2014/main" id="{9B43FF4D-595E-BD47-BC30-0A613B08E3C5}"/>
              </a:ext>
            </a:extLst>
          </p:cNvPr>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0" y="0"/>
            <a:ext cx="9144000" cy="5143500"/>
          </a:xfrm>
          <a:prstGeom prst="rect">
            <a:avLst/>
          </a:prstGeom>
        </p:spPr>
      </p:pic>
      <p:pic>
        <p:nvPicPr>
          <p:cNvPr id="8" name="Picture 7" descr="Centers for Medicare &amp; Medicaid Services logo" title="CMS Logo">
            <a:extLst>
              <a:ext uri="{FF2B5EF4-FFF2-40B4-BE49-F238E27FC236}">
                <a16:creationId xmlns:a16="http://schemas.microsoft.com/office/drawing/2014/main" id="{717B5BD8-DA40-894D-BDE7-C7B207BCCF25}"/>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1476375" y="1431293"/>
            <a:ext cx="5473208" cy="1904676"/>
          </a:xfrm>
          <a:prstGeom prst="rect">
            <a:avLst/>
          </a:prstGeom>
        </p:spPr>
      </p:pic>
    </p:spTree>
    <p:extLst>
      <p:ext uri="{BB962C8B-B14F-4D97-AF65-F5344CB8AC3E}">
        <p14:creationId xmlns:p14="http://schemas.microsoft.com/office/powerpoint/2010/main" val="1110954349"/>
      </p:ext>
    </p:extLst>
  </p:cSld>
  <p:clrMap bg1="lt1" tx1="dk1" bg2="lt2" tx2="dk2" accent1="accent1" accent2="accent2" accent3="accent3" accent4="accent4" accent5="accent5" accent6="accent6" hlink="hlink" folHlink="folHlink"/>
  <p:sldLayoutIdLst>
    <p:sldLayoutId id="2147483729" r:id="rId1"/>
    <p:sldLayoutId id="2147483742" r:id="rId2"/>
    <p:sldLayoutId id="2147483748" r:id="rId3"/>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gcc02.safelinks.protection.outlook.com/?url=https%3A%2F%2Fregtap.cms.gov%2Freg_librarye.php%3Fi%3D1761&amp;data=05%7C01%7CNicholas.Eckart%40cms.hhs.gov%7C357c77e0b56a4827d25a08da74c87389%7Cd58addea50534a808499ba4d944910df%7C0%7C0%7C637950701528069438%7CUnknown%7CTWFpbGZsb3d8eyJWIjoiMC4wLjAwMDAiLCJQIjoiV2luMzIiLCJBTiI6Ik1haWwiLCJXVCI6Mn0%3D%7C3000%7C%7C%7C&amp;sdata=Hspk8iXcn1pTiGZAb1Vv8Yalv3mdJUcJxGswVSq2IMo%3D&amp;reserved=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618B5-81F4-4E34-9853-CD8140D3F69B}"/>
              </a:ext>
            </a:extLst>
          </p:cNvPr>
          <p:cNvSpPr>
            <a:spLocks noGrp="1"/>
          </p:cNvSpPr>
          <p:nvPr>
            <p:ph type="title"/>
          </p:nvPr>
        </p:nvSpPr>
        <p:spPr>
          <a:xfrm>
            <a:off x="2439363" y="394867"/>
            <a:ext cx="6236463" cy="708377"/>
          </a:xfrm>
        </p:spPr>
        <p:txBody>
          <a:bodyPr>
            <a:normAutofit fontScale="90000"/>
          </a:bodyPr>
          <a:lstStyle/>
          <a:p>
            <a:pPr algn="ctr"/>
            <a:r>
              <a:rPr lang="en-US" dirty="0">
                <a:latin typeface="Gill Sans MT" panose="020B0502020104020203" pitchFamily="34" charset="0"/>
              </a:rPr>
              <a:t>2022 Enrollment Manual Highlights</a:t>
            </a:r>
          </a:p>
        </p:txBody>
      </p:sp>
      <p:sp>
        <p:nvSpPr>
          <p:cNvPr id="6" name="Slide Number Placeholder 5">
            <a:extLst>
              <a:ext uri="{FF2B5EF4-FFF2-40B4-BE49-F238E27FC236}">
                <a16:creationId xmlns:a16="http://schemas.microsoft.com/office/drawing/2014/main" id="{1D09E8D8-E066-4A75-BAF1-2568E55189DF}"/>
              </a:ext>
            </a:extLst>
          </p:cNvPr>
          <p:cNvSpPr>
            <a:spLocks noGrp="1"/>
          </p:cNvSpPr>
          <p:nvPr>
            <p:ph type="sldNum" sz="quarter" idx="10"/>
          </p:nvPr>
        </p:nvSpPr>
        <p:spPr/>
        <p:txBody>
          <a:bodyPr/>
          <a:lstStyle/>
          <a:p>
            <a:fld id="{FC4ACFE8-D096-2541-B423-85B6908FFA9E}" type="slidenum">
              <a:rPr lang="en-US" smtClean="0"/>
              <a:t>1</a:t>
            </a:fld>
            <a:endParaRPr lang="en-US" dirty="0"/>
          </a:p>
        </p:txBody>
      </p:sp>
      <p:sp>
        <p:nvSpPr>
          <p:cNvPr id="3" name="Text Placeholder 2">
            <a:extLst>
              <a:ext uri="{FF2B5EF4-FFF2-40B4-BE49-F238E27FC236}">
                <a16:creationId xmlns:a16="http://schemas.microsoft.com/office/drawing/2014/main" id="{5EE5E290-B49F-4560-9A6B-10974D1C00F5}"/>
              </a:ext>
            </a:extLst>
          </p:cNvPr>
          <p:cNvSpPr>
            <a:spLocks noGrp="1"/>
          </p:cNvSpPr>
          <p:nvPr>
            <p:ph type="body" sz="quarter" idx="11"/>
          </p:nvPr>
        </p:nvSpPr>
        <p:spPr>
          <a:xfrm>
            <a:off x="3727939" y="1687551"/>
            <a:ext cx="4787411" cy="3226419"/>
          </a:xfrm>
        </p:spPr>
        <p:txBody>
          <a:bodyPr>
            <a:normAutofit fontScale="85000" lnSpcReduction="20000"/>
          </a:bodyPr>
          <a:lstStyle/>
          <a:p>
            <a:pPr algn="ctr"/>
            <a:r>
              <a:rPr lang="en-US" sz="2400" dirty="0">
                <a:latin typeface="Gill Sans MT" panose="020B0502020104020203" pitchFamily="34" charset="0"/>
              </a:rPr>
              <a:t>Center for Consumer Information &amp; </a:t>
            </a:r>
            <a:br>
              <a:rPr lang="en-US" sz="2400" dirty="0">
                <a:latin typeface="Gill Sans MT" panose="020B0502020104020203" pitchFamily="34" charset="0"/>
              </a:rPr>
            </a:br>
            <a:r>
              <a:rPr lang="en-US" sz="2400" dirty="0">
                <a:latin typeface="Gill Sans MT" panose="020B0502020104020203" pitchFamily="34" charset="0"/>
              </a:rPr>
              <a:t>Insurance Oversight (CCIIO)</a:t>
            </a:r>
          </a:p>
          <a:p>
            <a:pPr algn="ctr"/>
            <a:endParaRPr lang="en-US" sz="2400" dirty="0">
              <a:latin typeface="Gill Sans MT" panose="020B0502020104020203" pitchFamily="34" charset="0"/>
            </a:endParaRPr>
          </a:p>
          <a:p>
            <a:pPr algn="ctr"/>
            <a:r>
              <a:rPr lang="en-US" sz="2400" dirty="0">
                <a:latin typeface="Gill Sans MT" panose="020B0502020104020203" pitchFamily="34" charset="0"/>
              </a:rPr>
              <a:t>August 1, 2022</a:t>
            </a:r>
          </a:p>
          <a:p>
            <a:pPr algn="ctr"/>
            <a:endParaRPr lang="en-US" sz="2300" dirty="0">
              <a:latin typeface="Gill Sans MT" panose="020B0502020104020203" pitchFamily="34" charset="0"/>
            </a:endParaRPr>
          </a:p>
          <a:p>
            <a:pPr algn="ctr"/>
            <a:endParaRPr lang="en-US" sz="1200" dirty="0">
              <a:latin typeface="Gill Sans MT" panose="020B0502020104020203" pitchFamily="34" charset="0"/>
            </a:endParaRPr>
          </a:p>
          <a:p>
            <a:pPr algn="ctr"/>
            <a:endParaRPr lang="en-US" sz="1200" dirty="0">
              <a:latin typeface="Gill Sans MT" panose="020B0502020104020203" pitchFamily="34" charset="0"/>
            </a:endParaRPr>
          </a:p>
          <a:p>
            <a:pPr>
              <a:lnSpc>
                <a:spcPct val="120000"/>
              </a:lnSpc>
            </a:pPr>
            <a:r>
              <a:rPr lang="en-US" sz="1100" dirty="0">
                <a:latin typeface="Gill Sans MT" panose="020B0502020104020203" pitchFamily="34" charset="0"/>
              </a:rPr>
              <a:t>The information provided in this presentation is not intended to take the place of the statutes, regulations, and formal policy guidance that it is based upon. This material summarizes current policy and operations as of the date it was uploaded to REGTAP. The contents of this document do not have the force and effect of law and are not meant to bind the public in any way, unless specifically incorporated into a contract. This document is intended only to provide clarity to the public regarding existing requirements under the law.</a:t>
            </a:r>
          </a:p>
          <a:p>
            <a:pPr algn="ctr">
              <a:lnSpc>
                <a:spcPct val="120000"/>
              </a:lnSpc>
              <a:spcBef>
                <a:spcPts val="0"/>
              </a:spcBef>
            </a:pPr>
            <a:endParaRPr lang="en-US" sz="1100" dirty="0">
              <a:latin typeface="Gill Sans MT" panose="020B0502020104020203" pitchFamily="34" charset="0"/>
            </a:endParaRPr>
          </a:p>
          <a:p>
            <a:pPr algn="ctr">
              <a:lnSpc>
                <a:spcPct val="120000"/>
              </a:lnSpc>
              <a:spcBef>
                <a:spcPts val="0"/>
              </a:spcBef>
            </a:pPr>
            <a:r>
              <a:rPr lang="en-US" sz="1100" dirty="0">
                <a:latin typeface="Gill Sans MT" panose="020B0502020104020203" pitchFamily="34" charset="0"/>
              </a:rPr>
              <a:t>This communication was printed, published, or produced and </a:t>
            </a:r>
            <a:br>
              <a:rPr lang="en-US" sz="1100" dirty="0">
                <a:latin typeface="Gill Sans MT" panose="020B0502020104020203" pitchFamily="34" charset="0"/>
              </a:rPr>
            </a:br>
            <a:r>
              <a:rPr lang="en-US" sz="1100" dirty="0">
                <a:latin typeface="Gill Sans MT" panose="020B0502020104020203" pitchFamily="34" charset="0"/>
              </a:rPr>
              <a:t>disseminated at U.S. taxpayer expense.</a:t>
            </a:r>
            <a:endParaRPr lang="en-US" sz="1700" dirty="0">
              <a:latin typeface="Gill Sans MT" panose="020B0502020104020203" pitchFamily="34" charset="0"/>
            </a:endParaRPr>
          </a:p>
        </p:txBody>
      </p:sp>
    </p:spTree>
    <p:extLst>
      <p:ext uri="{BB962C8B-B14F-4D97-AF65-F5344CB8AC3E}">
        <p14:creationId xmlns:p14="http://schemas.microsoft.com/office/powerpoint/2010/main" val="135135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250BD-6A3B-41EA-A53A-BC9969655A26}"/>
              </a:ext>
            </a:extLst>
          </p:cNvPr>
          <p:cNvSpPr>
            <a:spLocks noGrp="1"/>
          </p:cNvSpPr>
          <p:nvPr>
            <p:ph type="title"/>
          </p:nvPr>
        </p:nvSpPr>
        <p:spPr>
          <a:xfrm>
            <a:off x="628650" y="95715"/>
            <a:ext cx="7886700" cy="994172"/>
          </a:xfrm>
        </p:spPr>
        <p:txBody>
          <a:bodyPr>
            <a:normAutofit/>
          </a:bodyPr>
          <a:lstStyle/>
          <a:p>
            <a:r>
              <a:rPr lang="en-US" sz="2400" dirty="0">
                <a:latin typeface="Gill Sans MT" panose="020B0502020104020203" pitchFamily="34" charset="0"/>
              </a:rPr>
              <a:t>FFE Enrollment Manual Highlights – 2022</a:t>
            </a:r>
          </a:p>
        </p:txBody>
      </p:sp>
      <p:sp>
        <p:nvSpPr>
          <p:cNvPr id="6" name="Slide Number Placeholder 5">
            <a:extLst>
              <a:ext uri="{FF2B5EF4-FFF2-40B4-BE49-F238E27FC236}">
                <a16:creationId xmlns:a16="http://schemas.microsoft.com/office/drawing/2014/main" id="{44919B64-C6A0-4D8D-B1F0-57A4CF76F4BB}"/>
              </a:ext>
            </a:extLst>
          </p:cNvPr>
          <p:cNvSpPr>
            <a:spLocks noGrp="1"/>
          </p:cNvSpPr>
          <p:nvPr>
            <p:ph type="sldNum" sz="quarter" idx="14"/>
          </p:nvPr>
        </p:nvSpPr>
        <p:spPr/>
        <p:txBody>
          <a:bodyPr/>
          <a:lstStyle/>
          <a:p>
            <a:fld id="{A8293F48-28FC-5446-B693-64BAD680F382}" type="slidenum">
              <a:rPr lang="en-US" smtClean="0"/>
              <a:t>2</a:t>
            </a:fld>
            <a:endParaRPr lang="en-US" dirty="0"/>
          </a:p>
        </p:txBody>
      </p:sp>
      <p:sp>
        <p:nvSpPr>
          <p:cNvPr id="3" name="Text Placeholder 2">
            <a:extLst>
              <a:ext uri="{FF2B5EF4-FFF2-40B4-BE49-F238E27FC236}">
                <a16:creationId xmlns:a16="http://schemas.microsoft.com/office/drawing/2014/main" id="{EF5DC72C-E74B-4DF2-BDE1-6E2CF83249A4}"/>
              </a:ext>
            </a:extLst>
          </p:cNvPr>
          <p:cNvSpPr>
            <a:spLocks noGrp="1"/>
          </p:cNvSpPr>
          <p:nvPr>
            <p:ph type="body" sz="quarter" idx="11"/>
          </p:nvPr>
        </p:nvSpPr>
        <p:spPr>
          <a:xfrm>
            <a:off x="628650" y="977348"/>
            <a:ext cx="7891463" cy="3584374"/>
          </a:xfrm>
        </p:spPr>
        <p:txBody>
          <a:bodyPr>
            <a:noAutofit/>
          </a:bodyPr>
          <a:lstStyle/>
          <a:p>
            <a:pPr marL="168275" lvl="0" indent="-168275" defTabSz="457182">
              <a:lnSpc>
                <a:spcPct val="100000"/>
              </a:lnSpc>
              <a:spcBef>
                <a:spcPct val="20000"/>
              </a:spcBef>
              <a:buSzPct val="120000"/>
              <a:defRPr/>
            </a:pPr>
            <a:r>
              <a:rPr lang="en-US" sz="1350" dirty="0">
                <a:latin typeface="Gill Sans MT" panose="020B0502020104020203" pitchFamily="34" charset="0"/>
                <a:ea typeface="+mn-ea"/>
              </a:rPr>
              <a:t>The 2022 Federally-Facilitated Exchange (FFE) and Federally-Facilitated Small Business Health Options Program (FF-SHOP) Enrollment Manual is available at </a:t>
            </a:r>
            <a:r>
              <a:rPr lang="en-US" sz="1350" u="sng" dirty="0">
                <a:latin typeface="Gill Sans MT" panose="020B0502020104020203" pitchFamily="34" charset="0"/>
                <a:hlinkClick r:id="rId2"/>
              </a:rPr>
              <a:t>https://regtap.cms.gov/reg_librarye.php?i=1761</a:t>
            </a:r>
            <a:r>
              <a:rPr lang="en-US" sz="1350" dirty="0">
                <a:latin typeface="Gill Sans MT" panose="020B0502020104020203" pitchFamily="34" charset="0"/>
                <a:ea typeface="+mn-ea"/>
              </a:rPr>
              <a:t>.</a:t>
            </a:r>
          </a:p>
          <a:p>
            <a:pPr marL="168275" marR="0" lvl="0" indent="-168275" algn="l" defTabSz="457182" rtl="0" eaLnBrk="1" fontAlgn="auto" latinLnBrk="0" hangingPunct="1">
              <a:lnSpc>
                <a:spcPct val="100000"/>
              </a:lnSpc>
              <a:spcBef>
                <a:spcPct val="20000"/>
              </a:spcBef>
              <a:spcAft>
                <a:spcPts val="0"/>
              </a:spcAft>
              <a:buSzPct val="120000"/>
              <a:tabLst/>
              <a:defRPr/>
            </a:pPr>
            <a:r>
              <a:rPr lang="en-US" sz="1350" dirty="0">
                <a:latin typeface="Gill Sans MT" panose="020B0502020104020203" pitchFamily="34" charset="0"/>
                <a:ea typeface="+mn-ea"/>
              </a:rPr>
              <a:t>The table presents a</a:t>
            </a:r>
            <a:r>
              <a:rPr kumimoji="0" lang="en-US" sz="1350" b="0" i="0" u="none" strike="noStrike" kern="1200" cap="none" spc="0" normalizeH="0" baseline="0" noProof="0" dirty="0">
                <a:ln>
                  <a:noFill/>
                </a:ln>
                <a:effectLst/>
                <a:uLnTx/>
                <a:uFillTx/>
                <a:latin typeface="Gill Sans MT" panose="020B0502020104020203" pitchFamily="34" charset="0"/>
                <a:ea typeface="+mn-ea"/>
              </a:rPr>
              <a:t>n overview of the significant changes</a:t>
            </a:r>
            <a:r>
              <a:rPr lang="en-US" sz="1350" dirty="0">
                <a:latin typeface="Gill Sans MT" panose="020B0502020104020203" pitchFamily="34" charset="0"/>
                <a:ea typeface="+mn-ea"/>
              </a:rPr>
              <a:t>.</a:t>
            </a:r>
          </a:p>
        </p:txBody>
      </p:sp>
      <p:graphicFrame>
        <p:nvGraphicFramePr>
          <p:cNvPr id="7" name="Table 7" descr="The table presents an overview of the significant changes to Sections 2 and 3 of the FFE/FF-SHOP Enrollment Manual.">
            <a:extLst>
              <a:ext uri="{FF2B5EF4-FFF2-40B4-BE49-F238E27FC236}">
                <a16:creationId xmlns:a16="http://schemas.microsoft.com/office/drawing/2014/main" id="{46F03737-B7A6-4825-93B5-79252AF486F1}"/>
              </a:ext>
            </a:extLst>
          </p:cNvPr>
          <p:cNvGraphicFramePr>
            <a:graphicFrameLocks noGrp="1"/>
          </p:cNvGraphicFramePr>
          <p:nvPr>
            <p:extLst>
              <p:ext uri="{D42A27DB-BD31-4B8C-83A1-F6EECF244321}">
                <p14:modId xmlns:p14="http://schemas.microsoft.com/office/powerpoint/2010/main" val="2700524005"/>
              </p:ext>
            </p:extLst>
          </p:nvPr>
        </p:nvGraphicFramePr>
        <p:xfrm>
          <a:off x="633414" y="1970077"/>
          <a:ext cx="7886699" cy="3071030"/>
        </p:xfrm>
        <a:graphic>
          <a:graphicData uri="http://schemas.openxmlformats.org/drawingml/2006/table">
            <a:tbl>
              <a:tblPr firstRow="1" bandRow="1">
                <a:tableStyleId>{5C22544A-7EE6-4342-B048-85BDC9FD1C3A}</a:tableStyleId>
              </a:tblPr>
              <a:tblGrid>
                <a:gridCol w="1096443">
                  <a:extLst>
                    <a:ext uri="{9D8B030D-6E8A-4147-A177-3AD203B41FA5}">
                      <a16:colId xmlns:a16="http://schemas.microsoft.com/office/drawing/2014/main" val="975034935"/>
                    </a:ext>
                  </a:extLst>
                </a:gridCol>
                <a:gridCol w="2261764">
                  <a:extLst>
                    <a:ext uri="{9D8B030D-6E8A-4147-A177-3AD203B41FA5}">
                      <a16:colId xmlns:a16="http://schemas.microsoft.com/office/drawing/2014/main" val="3942355025"/>
                    </a:ext>
                  </a:extLst>
                </a:gridCol>
                <a:gridCol w="4528492">
                  <a:extLst>
                    <a:ext uri="{9D8B030D-6E8A-4147-A177-3AD203B41FA5}">
                      <a16:colId xmlns:a16="http://schemas.microsoft.com/office/drawing/2014/main" val="440026956"/>
                    </a:ext>
                  </a:extLst>
                </a:gridCol>
              </a:tblGrid>
              <a:tr h="517749">
                <a:tc>
                  <a:txBody>
                    <a:bodyPr/>
                    <a:lstStyle/>
                    <a:p>
                      <a:r>
                        <a:rPr lang="en-US" dirty="0">
                          <a:latin typeface="Gill Sans MT" panose="020B0502020104020203" pitchFamily="34" charset="0"/>
                          <a:cs typeface="Arial" panose="020B0604020202020204" pitchFamily="34" charset="0"/>
                        </a:rPr>
                        <a:t>Section</a:t>
                      </a:r>
                    </a:p>
                  </a:txBody>
                  <a:tcPr>
                    <a:solidFill>
                      <a:schemeClr val="accent1">
                        <a:lumMod val="75000"/>
                      </a:schemeClr>
                    </a:solidFill>
                  </a:tcPr>
                </a:tc>
                <a:tc>
                  <a:txBody>
                    <a:bodyPr/>
                    <a:lstStyle/>
                    <a:p>
                      <a:r>
                        <a:rPr lang="en-US" dirty="0">
                          <a:latin typeface="Gill Sans MT" panose="020B0502020104020203" pitchFamily="34" charset="0"/>
                          <a:cs typeface="Arial" panose="020B0604020202020204" pitchFamily="34" charset="0"/>
                        </a:rPr>
                        <a:t>Title</a:t>
                      </a:r>
                    </a:p>
                  </a:txBody>
                  <a:tcPr>
                    <a:solidFill>
                      <a:schemeClr val="accent1">
                        <a:lumMod val="75000"/>
                      </a:schemeClr>
                    </a:solidFill>
                  </a:tcPr>
                </a:tc>
                <a:tc>
                  <a:txBody>
                    <a:bodyPr/>
                    <a:lstStyle/>
                    <a:p>
                      <a:r>
                        <a:rPr lang="en-US" dirty="0">
                          <a:latin typeface="Gill Sans MT" panose="020B0502020104020203" pitchFamily="34" charset="0"/>
                          <a:cs typeface="Arial" panose="020B0604020202020204" pitchFamily="34" charset="0"/>
                        </a:rPr>
                        <a:t>Changes or Additions</a:t>
                      </a:r>
                    </a:p>
                  </a:txBody>
                  <a:tcPr>
                    <a:solidFill>
                      <a:schemeClr val="accent1">
                        <a:lumMod val="75000"/>
                      </a:schemeClr>
                    </a:solidFill>
                  </a:tcPr>
                </a:tc>
                <a:extLst>
                  <a:ext uri="{0D108BD9-81ED-4DB2-BD59-A6C34878D82A}">
                    <a16:rowId xmlns:a16="http://schemas.microsoft.com/office/drawing/2014/main" val="297326495"/>
                  </a:ext>
                </a:extLst>
              </a:tr>
              <a:tr h="1563885">
                <a:tc>
                  <a:txBody>
                    <a:bodyPr/>
                    <a:lstStyle/>
                    <a:p>
                      <a:r>
                        <a:rPr lang="en-US" sz="1350" dirty="0">
                          <a:latin typeface="Gill Sans MT" panose="020B0502020104020203" pitchFamily="34" charset="0"/>
                          <a:cs typeface="Arial" panose="020B0604020202020204" pitchFamily="34" charset="0"/>
                        </a:rPr>
                        <a:t>2</a:t>
                      </a:r>
                    </a:p>
                  </a:txBody>
                  <a:tcPr>
                    <a:solidFill>
                      <a:schemeClr val="bg1"/>
                    </a:solidFill>
                  </a:tcPr>
                </a:tc>
                <a:tc>
                  <a:txBody>
                    <a:bodyPr/>
                    <a:lstStyle/>
                    <a:p>
                      <a:r>
                        <a:rPr lang="en-US" sz="1350" dirty="0">
                          <a:latin typeface="Gill Sans MT" panose="020B0502020104020203" pitchFamily="34" charset="0"/>
                          <a:cs typeface="Arial" panose="020B0604020202020204" pitchFamily="34" charset="0"/>
                        </a:rPr>
                        <a:t>Enrollment in the Individual FFEs</a:t>
                      </a:r>
                    </a:p>
                  </a:txBody>
                  <a:tcPr>
                    <a:solidFill>
                      <a:schemeClr val="bg1"/>
                    </a:solidFill>
                  </a:tcPr>
                </a:tc>
                <a:tc>
                  <a:txBody>
                    <a:bodyPr/>
                    <a:lstStyle/>
                    <a:p>
                      <a:pPr marL="285750" indent="-285750">
                        <a:buFont typeface="Arial" panose="020B0604020202020204" pitchFamily="34" charset="0"/>
                        <a:buChar char="•"/>
                      </a:pPr>
                      <a:r>
                        <a:rPr lang="en-US" sz="1350" dirty="0">
                          <a:latin typeface="Gill Sans MT" panose="020B0502020104020203" pitchFamily="34" charset="0"/>
                          <a:cs typeface="Arial" panose="020B0604020202020204" pitchFamily="34" charset="0"/>
                        </a:rPr>
                        <a:t>Updated Section 2.2 to reflect the extension of Open Enrollment to January 15</a:t>
                      </a:r>
                    </a:p>
                    <a:p>
                      <a:pPr marL="285750" indent="-285750">
                        <a:buFont typeface="Arial" panose="020B0604020202020204" pitchFamily="34" charset="0"/>
                        <a:buChar char="•"/>
                      </a:pPr>
                      <a:r>
                        <a:rPr lang="en-US" sz="1350" dirty="0">
                          <a:latin typeface="Gill Sans MT" panose="020B0502020104020203" pitchFamily="34" charset="0"/>
                          <a:cs typeface="Arial" panose="020B0604020202020204" pitchFamily="34" charset="0"/>
                        </a:rPr>
                        <a:t>Added guidance on Child Rating Limitations (Section 2.4.1.1) and Electronic Notice Requirements (Section 2.5)</a:t>
                      </a:r>
                    </a:p>
                  </a:txBody>
                  <a:tcPr>
                    <a:solidFill>
                      <a:schemeClr val="bg1"/>
                    </a:solidFill>
                  </a:tcPr>
                </a:tc>
                <a:extLst>
                  <a:ext uri="{0D108BD9-81ED-4DB2-BD59-A6C34878D82A}">
                    <a16:rowId xmlns:a16="http://schemas.microsoft.com/office/drawing/2014/main" val="284618968"/>
                  </a:ext>
                </a:extLst>
              </a:tr>
              <a:tr h="989396">
                <a:tc>
                  <a:txBody>
                    <a:bodyPr/>
                    <a:lstStyle/>
                    <a:p>
                      <a:r>
                        <a:rPr lang="en-US" sz="1350" dirty="0">
                          <a:latin typeface="Gill Sans MT" panose="020B0502020104020203" pitchFamily="34" charset="0"/>
                          <a:cs typeface="Arial" panose="020B0604020202020204" pitchFamily="34" charset="0"/>
                        </a:rPr>
                        <a:t>5</a:t>
                      </a:r>
                    </a:p>
                  </a:txBody>
                  <a:tcPr>
                    <a:solidFill>
                      <a:schemeClr val="bg1">
                        <a:lumMod val="95000"/>
                      </a:schemeClr>
                    </a:solidFill>
                  </a:tcPr>
                </a:tc>
                <a:tc>
                  <a:txBody>
                    <a:bodyPr/>
                    <a:lstStyle/>
                    <a:p>
                      <a:r>
                        <a:rPr lang="en-US" sz="1350" dirty="0">
                          <a:latin typeface="Gill Sans MT" panose="020B0502020104020203" pitchFamily="34" charset="0"/>
                          <a:cs typeface="Arial" panose="020B0604020202020204" pitchFamily="34" charset="0"/>
                        </a:rPr>
                        <a:t>Direct Enrollment</a:t>
                      </a:r>
                    </a:p>
                  </a:txBody>
                  <a:tcPr>
                    <a:solidFill>
                      <a:schemeClr val="bg1">
                        <a:lumMod val="95000"/>
                      </a:schemeClr>
                    </a:solidFill>
                  </a:tcPr>
                </a:tc>
                <a:tc>
                  <a:txBody>
                    <a:bodyPr/>
                    <a:lstStyle/>
                    <a:p>
                      <a:pPr marL="285750" indent="-285750">
                        <a:lnSpc>
                          <a:spcPct val="100000"/>
                        </a:lnSpc>
                        <a:spcBef>
                          <a:spcPts val="0"/>
                        </a:spcBef>
                        <a:spcAft>
                          <a:spcPts val="0"/>
                        </a:spcAft>
                        <a:buFont typeface="Arial" panose="020B0604020202020204" pitchFamily="34" charset="0"/>
                        <a:buChar char="•"/>
                      </a:pPr>
                      <a:r>
                        <a:rPr lang="en-US" sz="1350" dirty="0">
                          <a:latin typeface="Gill Sans MT" panose="020B0502020104020203" pitchFamily="34" charset="0"/>
                          <a:cs typeface="Arial" panose="020B0604020202020204" pitchFamily="34" charset="0"/>
                        </a:rPr>
                        <a:t>Updated Section 5.3, QHP Display Guidance, to reflect new web-broker requirements from the 2023 Payment Notice</a:t>
                      </a:r>
                    </a:p>
                  </a:txBody>
                  <a:tcPr>
                    <a:solidFill>
                      <a:schemeClr val="bg1">
                        <a:lumMod val="95000"/>
                      </a:schemeClr>
                    </a:solidFill>
                  </a:tcPr>
                </a:tc>
                <a:extLst>
                  <a:ext uri="{0D108BD9-81ED-4DB2-BD59-A6C34878D82A}">
                    <a16:rowId xmlns:a16="http://schemas.microsoft.com/office/drawing/2014/main" val="3303827791"/>
                  </a:ext>
                </a:extLst>
              </a:tr>
            </a:tbl>
          </a:graphicData>
        </a:graphic>
      </p:graphicFrame>
    </p:spTree>
    <p:extLst>
      <p:ext uri="{BB962C8B-B14F-4D97-AF65-F5344CB8AC3E}">
        <p14:creationId xmlns:p14="http://schemas.microsoft.com/office/powerpoint/2010/main" val="315263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250BD-6A3B-41EA-A53A-BC9969655A26}"/>
              </a:ext>
            </a:extLst>
          </p:cNvPr>
          <p:cNvSpPr>
            <a:spLocks noGrp="1"/>
          </p:cNvSpPr>
          <p:nvPr>
            <p:ph type="title"/>
          </p:nvPr>
        </p:nvSpPr>
        <p:spPr/>
        <p:txBody>
          <a:bodyPr>
            <a:normAutofit/>
          </a:bodyPr>
          <a:lstStyle/>
          <a:p>
            <a:r>
              <a:rPr lang="en-US" sz="2400" dirty="0">
                <a:latin typeface="Gill Sans MT" panose="020B0502020104020203" pitchFamily="34" charset="0"/>
              </a:rPr>
              <a:t>FFE Enrollment Manual Highlights – 2022</a:t>
            </a:r>
          </a:p>
        </p:txBody>
      </p:sp>
      <p:sp>
        <p:nvSpPr>
          <p:cNvPr id="6" name="Slide Number Placeholder 5">
            <a:extLst>
              <a:ext uri="{FF2B5EF4-FFF2-40B4-BE49-F238E27FC236}">
                <a16:creationId xmlns:a16="http://schemas.microsoft.com/office/drawing/2014/main" id="{44919B64-C6A0-4D8D-B1F0-57A4CF76F4BB}"/>
              </a:ext>
            </a:extLst>
          </p:cNvPr>
          <p:cNvSpPr>
            <a:spLocks noGrp="1"/>
          </p:cNvSpPr>
          <p:nvPr>
            <p:ph type="sldNum" sz="quarter" idx="14"/>
          </p:nvPr>
        </p:nvSpPr>
        <p:spPr/>
        <p:txBody>
          <a:bodyPr/>
          <a:lstStyle/>
          <a:p>
            <a:fld id="{A8293F48-28FC-5446-B693-64BAD680F382}" type="slidenum">
              <a:rPr lang="en-US" smtClean="0"/>
              <a:t>3</a:t>
            </a:fld>
            <a:endParaRPr lang="en-US" dirty="0"/>
          </a:p>
        </p:txBody>
      </p:sp>
      <p:graphicFrame>
        <p:nvGraphicFramePr>
          <p:cNvPr id="8" name="Table 7" descr="The table presents an overview of the significant changes to Sections 5-7 of the FFE/FF-SHOP Enrollment Manual.">
            <a:extLst>
              <a:ext uri="{FF2B5EF4-FFF2-40B4-BE49-F238E27FC236}">
                <a16:creationId xmlns:a16="http://schemas.microsoft.com/office/drawing/2014/main" id="{FD78B6C4-84BA-4A28-8895-CE43D0A41F4A}"/>
              </a:ext>
            </a:extLst>
          </p:cNvPr>
          <p:cNvGraphicFramePr>
            <a:graphicFrameLocks noGrp="1"/>
          </p:cNvGraphicFramePr>
          <p:nvPr>
            <p:extLst>
              <p:ext uri="{D42A27DB-BD31-4B8C-83A1-F6EECF244321}">
                <p14:modId xmlns:p14="http://schemas.microsoft.com/office/powerpoint/2010/main" val="1180657153"/>
              </p:ext>
            </p:extLst>
          </p:nvPr>
        </p:nvGraphicFramePr>
        <p:xfrm>
          <a:off x="633412" y="1248764"/>
          <a:ext cx="7886701" cy="3745708"/>
        </p:xfrm>
        <a:graphic>
          <a:graphicData uri="http://schemas.openxmlformats.org/drawingml/2006/table">
            <a:tbl>
              <a:tblPr firstRow="1" bandRow="1">
                <a:tableStyleId>{5C22544A-7EE6-4342-B048-85BDC9FD1C3A}</a:tableStyleId>
              </a:tblPr>
              <a:tblGrid>
                <a:gridCol w="1096444">
                  <a:extLst>
                    <a:ext uri="{9D8B030D-6E8A-4147-A177-3AD203B41FA5}">
                      <a16:colId xmlns:a16="http://schemas.microsoft.com/office/drawing/2014/main" val="975034935"/>
                    </a:ext>
                  </a:extLst>
                </a:gridCol>
                <a:gridCol w="2261764">
                  <a:extLst>
                    <a:ext uri="{9D8B030D-6E8A-4147-A177-3AD203B41FA5}">
                      <a16:colId xmlns:a16="http://schemas.microsoft.com/office/drawing/2014/main" val="3942355025"/>
                    </a:ext>
                  </a:extLst>
                </a:gridCol>
                <a:gridCol w="4528493">
                  <a:extLst>
                    <a:ext uri="{9D8B030D-6E8A-4147-A177-3AD203B41FA5}">
                      <a16:colId xmlns:a16="http://schemas.microsoft.com/office/drawing/2014/main" val="440026956"/>
                    </a:ext>
                  </a:extLst>
                </a:gridCol>
              </a:tblGrid>
              <a:tr h="292231">
                <a:tc>
                  <a:txBody>
                    <a:bodyPr/>
                    <a:lstStyle/>
                    <a:p>
                      <a:r>
                        <a:rPr lang="en-US" dirty="0">
                          <a:latin typeface="Gill Sans MT" panose="020B0502020104020203" pitchFamily="34" charset="0"/>
                          <a:cs typeface="Arial" panose="020B0604020202020204" pitchFamily="34" charset="0"/>
                        </a:rPr>
                        <a:t>Section</a:t>
                      </a:r>
                    </a:p>
                  </a:txBody>
                  <a:tcPr>
                    <a:solidFill>
                      <a:schemeClr val="accent1">
                        <a:lumMod val="75000"/>
                      </a:schemeClr>
                    </a:solidFill>
                  </a:tcPr>
                </a:tc>
                <a:tc>
                  <a:txBody>
                    <a:bodyPr/>
                    <a:lstStyle/>
                    <a:p>
                      <a:r>
                        <a:rPr lang="en-US" dirty="0">
                          <a:latin typeface="Gill Sans MT" panose="020B0502020104020203" pitchFamily="34" charset="0"/>
                          <a:cs typeface="Arial" panose="020B0604020202020204" pitchFamily="34" charset="0"/>
                        </a:rPr>
                        <a:t>Title</a:t>
                      </a:r>
                    </a:p>
                  </a:txBody>
                  <a:tcPr>
                    <a:solidFill>
                      <a:schemeClr val="accent1">
                        <a:lumMod val="75000"/>
                      </a:schemeClr>
                    </a:solidFill>
                  </a:tcPr>
                </a:tc>
                <a:tc>
                  <a:txBody>
                    <a:bodyPr/>
                    <a:lstStyle/>
                    <a:p>
                      <a:r>
                        <a:rPr lang="en-US" dirty="0">
                          <a:latin typeface="Gill Sans MT" panose="020B0502020104020203" pitchFamily="34" charset="0"/>
                          <a:cs typeface="Arial" panose="020B0604020202020204" pitchFamily="34" charset="0"/>
                        </a:rPr>
                        <a:t>Change/Addition</a:t>
                      </a:r>
                    </a:p>
                  </a:txBody>
                  <a:tcPr>
                    <a:solidFill>
                      <a:schemeClr val="accent1">
                        <a:lumMod val="75000"/>
                      </a:schemeClr>
                    </a:solidFill>
                  </a:tcPr>
                </a:tc>
                <a:extLst>
                  <a:ext uri="{0D108BD9-81ED-4DB2-BD59-A6C34878D82A}">
                    <a16:rowId xmlns:a16="http://schemas.microsoft.com/office/drawing/2014/main" val="297326495"/>
                  </a:ext>
                </a:extLst>
              </a:tr>
              <a:tr h="1765147">
                <a:tc>
                  <a:txBody>
                    <a:bodyPr/>
                    <a:lstStyle/>
                    <a:p>
                      <a:r>
                        <a:rPr lang="en-US" dirty="0">
                          <a:latin typeface="Gill Sans MT" panose="020B0502020104020203" pitchFamily="34" charset="0"/>
                          <a:cs typeface="Arial" panose="020B0604020202020204" pitchFamily="34" charset="0"/>
                        </a:rPr>
                        <a:t>6</a:t>
                      </a:r>
                    </a:p>
                  </a:txBody>
                  <a:tcPr>
                    <a:solidFill>
                      <a:schemeClr val="bg1"/>
                    </a:solidFill>
                  </a:tcPr>
                </a:tc>
                <a:tc>
                  <a:txBody>
                    <a:bodyPr/>
                    <a:lstStyle/>
                    <a:p>
                      <a:r>
                        <a:rPr lang="en-US" dirty="0">
                          <a:latin typeface="Gill Sans MT" panose="020B0502020104020203" pitchFamily="34" charset="0"/>
                          <a:cs typeface="Arial" panose="020B0604020202020204" pitchFamily="34" charset="0"/>
                        </a:rPr>
                        <a:t>Special Enrollment Periods</a:t>
                      </a:r>
                    </a:p>
                  </a:txBody>
                  <a:tcPr>
                    <a:solidFill>
                      <a:schemeClr val="bg1"/>
                    </a:solidFill>
                  </a:tcPr>
                </a:tc>
                <a:tc>
                  <a:txBody>
                    <a:bodyPr/>
                    <a:lstStyle/>
                    <a:p>
                      <a:pPr marL="285750" indent="-285750">
                        <a:lnSpc>
                          <a:spcPct val="100000"/>
                        </a:lnSpc>
                        <a:spcBef>
                          <a:spcPts val="0"/>
                        </a:spcBef>
                        <a:spcAft>
                          <a:spcPts val="0"/>
                        </a:spcAft>
                        <a:buFont typeface="Arial" panose="020B0604020202020204" pitchFamily="34" charset="0"/>
                        <a:buChar char="•"/>
                      </a:pPr>
                      <a:r>
                        <a:rPr lang="en-US" dirty="0">
                          <a:latin typeface="Gill Sans MT" panose="020B0502020104020203" pitchFamily="34" charset="0"/>
                          <a:cs typeface="Arial" panose="020B0604020202020204" pitchFamily="34" charset="0"/>
                        </a:rPr>
                        <a:t>Updated Section 6.1, SEP Pre-Enrollment Verification, to reflect the changes to SEP verification finalized in the 2023 Payment Notice</a:t>
                      </a:r>
                    </a:p>
                    <a:p>
                      <a:pPr marL="285750" indent="-285750">
                        <a:lnSpc>
                          <a:spcPct val="100000"/>
                        </a:lnSpc>
                        <a:spcBef>
                          <a:spcPts val="0"/>
                        </a:spcBef>
                        <a:spcAft>
                          <a:spcPts val="0"/>
                        </a:spcAft>
                        <a:buFont typeface="Arial" panose="020B0604020202020204" pitchFamily="34" charset="0"/>
                        <a:buChar char="•"/>
                      </a:pPr>
                      <a:r>
                        <a:rPr lang="en-US" dirty="0">
                          <a:latin typeface="Gill Sans MT" panose="020B0502020104020203" pitchFamily="34" charset="0"/>
                          <a:cs typeface="Arial" panose="020B0604020202020204" pitchFamily="34" charset="0"/>
                        </a:rPr>
                        <a:t>Added guidance to Section 6.3 on the new SEP for consumers at or below 150% of the Federal Poverty Level</a:t>
                      </a:r>
                    </a:p>
                    <a:p>
                      <a:pPr marL="285750" indent="-285750">
                        <a:lnSpc>
                          <a:spcPct val="100000"/>
                        </a:lnSpc>
                        <a:spcBef>
                          <a:spcPts val="0"/>
                        </a:spcBef>
                        <a:spcAft>
                          <a:spcPts val="0"/>
                        </a:spcAft>
                        <a:buFont typeface="Arial" panose="020B0604020202020204" pitchFamily="34" charset="0"/>
                        <a:buChar char="•"/>
                      </a:pPr>
                      <a:r>
                        <a:rPr lang="en-US" dirty="0">
                          <a:latin typeface="Gill Sans MT" panose="020B0502020104020203" pitchFamily="34" charset="0"/>
                          <a:cs typeface="Arial" panose="020B0604020202020204" pitchFamily="34" charset="0"/>
                        </a:rPr>
                        <a:t>Updated Section 6.5.1, Coverage Effective Dates, to reflect new accelerated effective date rules</a:t>
                      </a:r>
                    </a:p>
                  </a:txBody>
                  <a:tcPr>
                    <a:solidFill>
                      <a:schemeClr val="bg1"/>
                    </a:solidFill>
                  </a:tcPr>
                </a:tc>
                <a:extLst>
                  <a:ext uri="{0D108BD9-81ED-4DB2-BD59-A6C34878D82A}">
                    <a16:rowId xmlns:a16="http://schemas.microsoft.com/office/drawing/2014/main" val="601296009"/>
                  </a:ext>
                </a:extLst>
              </a:tr>
              <a:tr h="1683381">
                <a:tc>
                  <a:txBody>
                    <a:bodyPr/>
                    <a:lstStyle/>
                    <a:p>
                      <a:r>
                        <a:rPr lang="en-US" dirty="0">
                          <a:latin typeface="Gill Sans MT" panose="020B0502020104020203" pitchFamily="34" charset="0"/>
                          <a:cs typeface="Arial" panose="020B0604020202020204" pitchFamily="34" charset="0"/>
                        </a:rPr>
                        <a:t>7</a:t>
                      </a:r>
                    </a:p>
                  </a:txBody>
                  <a:tcPr>
                    <a:solidFill>
                      <a:schemeClr val="bg1">
                        <a:lumMod val="95000"/>
                      </a:schemeClr>
                    </a:solidFill>
                  </a:tcPr>
                </a:tc>
                <a:tc>
                  <a:txBody>
                    <a:bodyPr/>
                    <a:lstStyle/>
                    <a:p>
                      <a:r>
                        <a:rPr lang="en-US" dirty="0">
                          <a:latin typeface="Gill Sans MT" panose="020B0502020104020203" pitchFamily="34" charset="0"/>
                          <a:cs typeface="Arial" panose="020B0604020202020204" pitchFamily="34" charset="0"/>
                        </a:rPr>
                        <a:t>Premiums</a:t>
                      </a:r>
                    </a:p>
                  </a:txBody>
                  <a:tcPr>
                    <a:solidFill>
                      <a:schemeClr val="bg1">
                        <a:lumMod val="95000"/>
                      </a:schemeClr>
                    </a:solidFill>
                  </a:tcPr>
                </a:tc>
                <a:tc>
                  <a:txBody>
                    <a:bodyPr/>
                    <a:lstStyle/>
                    <a:p>
                      <a:pPr marL="285750" indent="-285750">
                        <a:lnSpc>
                          <a:spcPct val="100000"/>
                        </a:lnSpc>
                        <a:spcBef>
                          <a:spcPts val="0"/>
                        </a:spcBef>
                        <a:spcAft>
                          <a:spcPts val="0"/>
                        </a:spcAft>
                        <a:buFont typeface="Arial" panose="020B0604020202020204" pitchFamily="34" charset="0"/>
                        <a:buChar char="•"/>
                      </a:pPr>
                      <a:r>
                        <a:rPr lang="en-US" dirty="0">
                          <a:solidFill>
                            <a:schemeClr val="tx1"/>
                          </a:solidFill>
                          <a:latin typeface="Gill Sans MT" panose="020B0502020104020203" pitchFamily="34" charset="0"/>
                          <a:cs typeface="Arial" panose="020B0604020202020204" pitchFamily="34" charset="0"/>
                        </a:rPr>
                        <a:t>Updated Section 7.3.2 to reflect the repeal of the option to condition new enrollment on payment of past due premiums finalized in the 2023 Payment Notice</a:t>
                      </a:r>
                    </a:p>
                    <a:p>
                      <a:pPr marL="285750" indent="-285750">
                        <a:lnSpc>
                          <a:spcPct val="100000"/>
                        </a:lnSpc>
                        <a:spcBef>
                          <a:spcPts val="0"/>
                        </a:spcBef>
                        <a:spcAft>
                          <a:spcPts val="0"/>
                        </a:spcAft>
                        <a:buFont typeface="Arial" panose="020B0604020202020204" pitchFamily="34" charset="0"/>
                        <a:buChar char="•"/>
                      </a:pPr>
                      <a:r>
                        <a:rPr lang="en-US" dirty="0">
                          <a:solidFill>
                            <a:schemeClr val="tx1"/>
                          </a:solidFill>
                          <a:latin typeface="Gill Sans MT" panose="020B0502020104020203" pitchFamily="34" charset="0"/>
                          <a:cs typeface="Arial" panose="020B0604020202020204" pitchFamily="34" charset="0"/>
                        </a:rPr>
                        <a:t>Updated Section 7.3.3 to provide information on </a:t>
                      </a:r>
                      <a:r>
                        <a:rPr lang="en-US" sz="1350" kern="1200" dirty="0">
                          <a:solidFill>
                            <a:schemeClr val="tx1"/>
                          </a:solidFill>
                          <a:latin typeface="Gill Sans MT" panose="020B0502020104020203" pitchFamily="34" charset="0"/>
                          <a:ea typeface="+mn-ea"/>
                          <a:cs typeface="Arial" panose="020B0604020202020204" pitchFamily="34" charset="0"/>
                        </a:rPr>
                        <a:t>using ER&amp;R disputes to establish a new Exchange assigned policy ID</a:t>
                      </a:r>
                    </a:p>
                  </a:txBody>
                  <a:tcPr>
                    <a:solidFill>
                      <a:schemeClr val="bg1">
                        <a:lumMod val="95000"/>
                      </a:schemeClr>
                    </a:solidFill>
                  </a:tcPr>
                </a:tc>
                <a:extLst>
                  <a:ext uri="{0D108BD9-81ED-4DB2-BD59-A6C34878D82A}">
                    <a16:rowId xmlns:a16="http://schemas.microsoft.com/office/drawing/2014/main" val="2564179202"/>
                  </a:ext>
                </a:extLst>
              </a:tr>
            </a:tbl>
          </a:graphicData>
        </a:graphic>
      </p:graphicFrame>
    </p:spTree>
    <p:extLst>
      <p:ext uri="{BB962C8B-B14F-4D97-AF65-F5344CB8AC3E}">
        <p14:creationId xmlns:p14="http://schemas.microsoft.com/office/powerpoint/2010/main" val="2961374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250BD-6A3B-41EA-A53A-BC9969655A26}"/>
              </a:ext>
            </a:extLst>
          </p:cNvPr>
          <p:cNvSpPr>
            <a:spLocks noGrp="1"/>
          </p:cNvSpPr>
          <p:nvPr>
            <p:ph type="title"/>
          </p:nvPr>
        </p:nvSpPr>
        <p:spPr/>
        <p:txBody>
          <a:bodyPr>
            <a:normAutofit/>
          </a:bodyPr>
          <a:lstStyle/>
          <a:p>
            <a:r>
              <a:rPr lang="en-US" sz="2400" dirty="0">
                <a:latin typeface="Gill Sans MT" panose="020B0502020104020203" pitchFamily="34" charset="0"/>
              </a:rPr>
              <a:t>FFE Enrollment Manual Highlights – 2022</a:t>
            </a:r>
          </a:p>
        </p:txBody>
      </p:sp>
      <p:sp>
        <p:nvSpPr>
          <p:cNvPr id="6" name="Slide Number Placeholder 5">
            <a:extLst>
              <a:ext uri="{FF2B5EF4-FFF2-40B4-BE49-F238E27FC236}">
                <a16:creationId xmlns:a16="http://schemas.microsoft.com/office/drawing/2014/main" id="{44919B64-C6A0-4D8D-B1F0-57A4CF76F4BB}"/>
              </a:ext>
            </a:extLst>
          </p:cNvPr>
          <p:cNvSpPr>
            <a:spLocks noGrp="1"/>
          </p:cNvSpPr>
          <p:nvPr>
            <p:ph type="sldNum" sz="quarter" idx="14"/>
          </p:nvPr>
        </p:nvSpPr>
        <p:spPr/>
        <p:txBody>
          <a:bodyPr/>
          <a:lstStyle/>
          <a:p>
            <a:fld id="{A8293F48-28FC-5446-B693-64BAD680F382}" type="slidenum">
              <a:rPr lang="en-US" smtClean="0"/>
              <a:t>4</a:t>
            </a:fld>
            <a:endParaRPr lang="en-US" dirty="0"/>
          </a:p>
        </p:txBody>
      </p:sp>
      <p:graphicFrame>
        <p:nvGraphicFramePr>
          <p:cNvPr id="8" name="Table 7" descr="The table presents an overview of the significant changes to Sections 5-7 of the FFE/FF-SHOP Enrollment Manual.">
            <a:extLst>
              <a:ext uri="{FF2B5EF4-FFF2-40B4-BE49-F238E27FC236}">
                <a16:creationId xmlns:a16="http://schemas.microsoft.com/office/drawing/2014/main" id="{FD78B6C4-84BA-4A28-8895-CE43D0A41F4A}"/>
              </a:ext>
            </a:extLst>
          </p:cNvPr>
          <p:cNvGraphicFramePr>
            <a:graphicFrameLocks noGrp="1"/>
          </p:cNvGraphicFramePr>
          <p:nvPr>
            <p:extLst>
              <p:ext uri="{D42A27DB-BD31-4B8C-83A1-F6EECF244321}">
                <p14:modId xmlns:p14="http://schemas.microsoft.com/office/powerpoint/2010/main" val="1474738268"/>
              </p:ext>
            </p:extLst>
          </p:nvPr>
        </p:nvGraphicFramePr>
        <p:xfrm>
          <a:off x="628650" y="1285623"/>
          <a:ext cx="7886699" cy="3661762"/>
        </p:xfrm>
        <a:graphic>
          <a:graphicData uri="http://schemas.openxmlformats.org/drawingml/2006/table">
            <a:tbl>
              <a:tblPr firstRow="1" bandRow="1">
                <a:tableStyleId>{5C22544A-7EE6-4342-B048-85BDC9FD1C3A}</a:tableStyleId>
              </a:tblPr>
              <a:tblGrid>
                <a:gridCol w="1096443">
                  <a:extLst>
                    <a:ext uri="{9D8B030D-6E8A-4147-A177-3AD203B41FA5}">
                      <a16:colId xmlns:a16="http://schemas.microsoft.com/office/drawing/2014/main" val="975034935"/>
                    </a:ext>
                  </a:extLst>
                </a:gridCol>
                <a:gridCol w="2261764">
                  <a:extLst>
                    <a:ext uri="{9D8B030D-6E8A-4147-A177-3AD203B41FA5}">
                      <a16:colId xmlns:a16="http://schemas.microsoft.com/office/drawing/2014/main" val="3942355025"/>
                    </a:ext>
                  </a:extLst>
                </a:gridCol>
                <a:gridCol w="4528492">
                  <a:extLst>
                    <a:ext uri="{9D8B030D-6E8A-4147-A177-3AD203B41FA5}">
                      <a16:colId xmlns:a16="http://schemas.microsoft.com/office/drawing/2014/main" val="440026956"/>
                    </a:ext>
                  </a:extLst>
                </a:gridCol>
              </a:tblGrid>
              <a:tr h="651179">
                <a:tc>
                  <a:txBody>
                    <a:bodyPr/>
                    <a:lstStyle/>
                    <a:p>
                      <a:r>
                        <a:rPr lang="en-US" dirty="0">
                          <a:latin typeface="Gill Sans MT" panose="020B0502020104020203" pitchFamily="34" charset="0"/>
                          <a:cs typeface="Arial" panose="020B0604020202020204" pitchFamily="34" charset="0"/>
                        </a:rPr>
                        <a:t>Section</a:t>
                      </a:r>
                    </a:p>
                  </a:txBody>
                  <a:tcPr>
                    <a:solidFill>
                      <a:schemeClr val="accent1">
                        <a:lumMod val="75000"/>
                      </a:schemeClr>
                    </a:solidFill>
                  </a:tcPr>
                </a:tc>
                <a:tc>
                  <a:txBody>
                    <a:bodyPr/>
                    <a:lstStyle/>
                    <a:p>
                      <a:r>
                        <a:rPr lang="en-US" dirty="0">
                          <a:latin typeface="Gill Sans MT" panose="020B0502020104020203" pitchFamily="34" charset="0"/>
                          <a:cs typeface="Arial" panose="020B0604020202020204" pitchFamily="34" charset="0"/>
                        </a:rPr>
                        <a:t>Title</a:t>
                      </a:r>
                    </a:p>
                  </a:txBody>
                  <a:tcPr>
                    <a:solidFill>
                      <a:schemeClr val="accent1">
                        <a:lumMod val="75000"/>
                      </a:schemeClr>
                    </a:solidFill>
                  </a:tcPr>
                </a:tc>
                <a:tc>
                  <a:txBody>
                    <a:bodyPr/>
                    <a:lstStyle/>
                    <a:p>
                      <a:r>
                        <a:rPr lang="en-US" dirty="0">
                          <a:latin typeface="Gill Sans MT" panose="020B0502020104020203" pitchFamily="34" charset="0"/>
                          <a:cs typeface="Arial" panose="020B0604020202020204" pitchFamily="34" charset="0"/>
                        </a:rPr>
                        <a:t>Change/Addition</a:t>
                      </a:r>
                    </a:p>
                  </a:txBody>
                  <a:tcPr>
                    <a:solidFill>
                      <a:schemeClr val="accent1">
                        <a:lumMod val="75000"/>
                      </a:schemeClr>
                    </a:solidFill>
                  </a:tcPr>
                </a:tc>
                <a:extLst>
                  <a:ext uri="{0D108BD9-81ED-4DB2-BD59-A6C34878D82A}">
                    <a16:rowId xmlns:a16="http://schemas.microsoft.com/office/drawing/2014/main" val="297326495"/>
                  </a:ext>
                </a:extLst>
              </a:tr>
              <a:tr h="1244375">
                <a:tc>
                  <a:txBody>
                    <a:bodyPr/>
                    <a:lstStyle/>
                    <a:p>
                      <a:r>
                        <a:rPr lang="en-US" dirty="0">
                          <a:latin typeface="Gill Sans MT" panose="020B0502020104020203" pitchFamily="34" charset="0"/>
                          <a:cs typeface="Arial" panose="020B0604020202020204" pitchFamily="34" charset="0"/>
                        </a:rPr>
                        <a:t>10</a:t>
                      </a:r>
                    </a:p>
                  </a:txBody>
                  <a:tcPr>
                    <a:solidFill>
                      <a:schemeClr val="bg1">
                        <a:lumMod val="95000"/>
                      </a:schemeClr>
                    </a:solidFill>
                  </a:tcPr>
                </a:tc>
                <a:tc>
                  <a:txBody>
                    <a:bodyPr/>
                    <a:lstStyle/>
                    <a:p>
                      <a:r>
                        <a:rPr lang="en-US" dirty="0">
                          <a:latin typeface="Gill Sans MT" panose="020B0502020104020203" pitchFamily="34" charset="0"/>
                          <a:cs typeface="Arial" panose="020B0604020202020204" pitchFamily="34" charset="0"/>
                        </a:rPr>
                        <a:t>Enrollment Data Alignment</a:t>
                      </a:r>
                    </a:p>
                  </a:txBody>
                  <a:tcPr>
                    <a:solidFill>
                      <a:schemeClr val="bg1">
                        <a:lumMod val="95000"/>
                      </a:schemeClr>
                    </a:solid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Gill Sans MT" panose="020B0502020104020203" pitchFamily="34" charset="0"/>
                          <a:cs typeface="Arial" panose="020B0604020202020204" pitchFamily="34" charset="0"/>
                        </a:rPr>
                        <a:t>Added guidance in Section 10.3 on Post Deadline Inaccuracies (PDI) and in 10.4 on Unmatched “I” Records (UIR)</a:t>
                      </a:r>
                    </a:p>
                  </a:txBody>
                  <a:tcPr>
                    <a:solidFill>
                      <a:schemeClr val="bg1">
                        <a:lumMod val="95000"/>
                      </a:schemeClr>
                    </a:solidFill>
                  </a:tcPr>
                </a:tc>
                <a:extLst>
                  <a:ext uri="{0D108BD9-81ED-4DB2-BD59-A6C34878D82A}">
                    <a16:rowId xmlns:a16="http://schemas.microsoft.com/office/drawing/2014/main" val="819751641"/>
                  </a:ext>
                </a:extLst>
              </a:tr>
              <a:tr h="883104">
                <a:tc>
                  <a:txBody>
                    <a:bodyPr/>
                    <a:lstStyle/>
                    <a:p>
                      <a:r>
                        <a:rPr lang="en-US" dirty="0">
                          <a:latin typeface="Gill Sans MT" panose="020B0502020104020203" pitchFamily="34" charset="0"/>
                          <a:cs typeface="Arial" panose="020B0604020202020204" pitchFamily="34" charset="0"/>
                        </a:rPr>
                        <a:t>11</a:t>
                      </a:r>
                    </a:p>
                  </a:txBody>
                  <a:tcPr>
                    <a:solidFill>
                      <a:schemeClr val="bg1"/>
                    </a:solidFill>
                  </a:tcPr>
                </a:tc>
                <a:tc>
                  <a:txBody>
                    <a:bodyPr/>
                    <a:lstStyle/>
                    <a:p>
                      <a:r>
                        <a:rPr lang="en-US" dirty="0">
                          <a:latin typeface="Gill Sans MT" panose="020B0502020104020203" pitchFamily="34" charset="0"/>
                          <a:cs typeface="Arial" panose="020B0604020202020204" pitchFamily="34" charset="0"/>
                        </a:rPr>
                        <a:t>Forms 1095-A Generation and Corrections</a:t>
                      </a:r>
                    </a:p>
                  </a:txBody>
                  <a:tcPr>
                    <a:solidFill>
                      <a:schemeClr val="bg1"/>
                    </a:solid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Gill Sans MT" panose="020B0502020104020203" pitchFamily="34" charset="0"/>
                          <a:cs typeface="Arial" panose="020B0604020202020204" pitchFamily="34" charset="0"/>
                        </a:rPr>
                        <a:t>Added guidance to Section 11.5 on issuer outreach for Form 1095-A corrections</a:t>
                      </a:r>
                    </a:p>
                  </a:txBody>
                  <a:tcPr>
                    <a:solidFill>
                      <a:schemeClr val="bg1"/>
                    </a:solidFill>
                  </a:tcPr>
                </a:tc>
                <a:extLst>
                  <a:ext uri="{0D108BD9-81ED-4DB2-BD59-A6C34878D82A}">
                    <a16:rowId xmlns:a16="http://schemas.microsoft.com/office/drawing/2014/main" val="431485650"/>
                  </a:ext>
                </a:extLst>
              </a:tr>
              <a:tr h="883104">
                <a:tc>
                  <a:txBody>
                    <a:bodyPr/>
                    <a:lstStyle/>
                    <a:p>
                      <a:r>
                        <a:rPr lang="en-US" dirty="0">
                          <a:latin typeface="Gill Sans MT" panose="020B0502020104020203" pitchFamily="34" charset="0"/>
                          <a:cs typeface="Arial" panose="020B0604020202020204" pitchFamily="34" charset="0"/>
                        </a:rPr>
                        <a:t>Appendices D and E</a:t>
                      </a:r>
                    </a:p>
                  </a:txBody>
                  <a:tcPr>
                    <a:solidFill>
                      <a:schemeClr val="bg1">
                        <a:lumMod val="95000"/>
                      </a:schemeClr>
                    </a:solidFill>
                  </a:tcPr>
                </a:tc>
                <a:tc>
                  <a:txBody>
                    <a:bodyPr/>
                    <a:lstStyle/>
                    <a:p>
                      <a:r>
                        <a:rPr lang="en-US" dirty="0">
                          <a:latin typeface="Gill Sans MT" panose="020B0502020104020203" pitchFamily="34" charset="0"/>
                          <a:cs typeface="Arial" panose="020B0604020202020204" pitchFamily="34" charset="0"/>
                        </a:rPr>
                        <a:t>Sample Plan Display Error Notices</a:t>
                      </a:r>
                    </a:p>
                  </a:txBody>
                  <a:tcPr>
                    <a:solidFill>
                      <a:schemeClr val="bg1">
                        <a:lumMod val="95000"/>
                      </a:schemeClr>
                    </a:solid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Gill Sans MT" panose="020B0502020104020203" pitchFamily="34" charset="0"/>
                          <a:cs typeface="Arial" panose="020B0604020202020204" pitchFamily="34" charset="0"/>
                        </a:rPr>
                        <a:t>Added sample notices for plan display errors when an issuer is and is not offering an SEP</a:t>
                      </a:r>
                    </a:p>
                  </a:txBody>
                  <a:tcPr>
                    <a:solidFill>
                      <a:schemeClr val="bg1">
                        <a:lumMod val="95000"/>
                      </a:schemeClr>
                    </a:solidFill>
                  </a:tcPr>
                </a:tc>
                <a:extLst>
                  <a:ext uri="{0D108BD9-81ED-4DB2-BD59-A6C34878D82A}">
                    <a16:rowId xmlns:a16="http://schemas.microsoft.com/office/drawing/2014/main" val="3305962937"/>
                  </a:ext>
                </a:extLst>
              </a:tr>
            </a:tbl>
          </a:graphicData>
        </a:graphic>
      </p:graphicFrame>
    </p:spTree>
    <p:extLst>
      <p:ext uri="{BB962C8B-B14F-4D97-AF65-F5344CB8AC3E}">
        <p14:creationId xmlns:p14="http://schemas.microsoft.com/office/powerpoint/2010/main" val="154360524"/>
      </p:ext>
    </p:extLst>
  </p:cSld>
  <p:clrMapOvr>
    <a:masterClrMapping/>
  </p:clrMapOvr>
</p:sld>
</file>

<file path=ppt/theme/theme1.xml><?xml version="1.0" encoding="utf-8"?>
<a:theme xmlns:a="http://schemas.openxmlformats.org/drawingml/2006/main" name="3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43124638CA7C4D9925E07B5FD1F4AD" ma:contentTypeVersion="18" ma:contentTypeDescription="Create a new document." ma:contentTypeScope="" ma:versionID="185cc744ea2d2d719167ac9b64f32d53">
  <xsd:schema xmlns:xsd="http://www.w3.org/2001/XMLSchema" xmlns:xs="http://www.w3.org/2001/XMLSchema" xmlns:p="http://schemas.microsoft.com/office/2006/metadata/properties" xmlns:ns2="fb2b3651-98f0-4ea1-9e12-a9c9fa3cde64" xmlns:ns3="40c21fda-3305-4971-ba5f-d76716f7adf0" targetNamespace="http://schemas.microsoft.com/office/2006/metadata/properties" ma:root="true" ma:fieldsID="8499f42961a3ea4824e0626845809134" ns2:_="" ns3:_="">
    <xsd:import namespace="fb2b3651-98f0-4ea1-9e12-a9c9fa3cde64"/>
    <xsd:import namespace="40c21fda-3305-4971-ba5f-d76716f7adf0"/>
    <xsd:element name="properties">
      <xsd:complexType>
        <xsd:sequence>
          <xsd:element name="documentManagement">
            <xsd:complexType>
              <xsd:all>
                <xsd:element ref="ns2:Category" minOccurs="0"/>
                <xsd:element ref="ns2:Control_x0020_Level" minOccurs="0"/>
                <xsd:element ref="ns2:Deliverable" minOccurs="0"/>
                <xsd:element ref="ns2:Month" minOccurs="0"/>
                <xsd:element ref="ns2:Status" minOccurs="0"/>
                <xsd:element ref="ns2:Work_x0020_Stream" minOccurs="0"/>
                <xsd:element ref="ns2:Comments" minOccurs="0"/>
                <xsd:element ref="ns2:Year" minOccurs="0"/>
                <xsd:element ref="ns2:Deliverable_x0020_Name" minOccurs="0"/>
                <xsd:element ref="ns2:Document_x0020_Type" minOccurs="0"/>
                <xsd:element ref="ns2:Artifact_x0020_Type_x0020__x0028_Contract_x002f_Internal_x0029_" minOccurs="0"/>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Archiv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2b3651-98f0-4ea1-9e12-a9c9fa3cde64" elementFormDefault="qualified">
    <xsd:import namespace="http://schemas.microsoft.com/office/2006/documentManagement/types"/>
    <xsd:import namespace="http://schemas.microsoft.com/office/infopath/2007/PartnerControls"/>
    <xsd:element name="Category" ma:index="1" nillable="true" ma:displayName="Category" ma:description="Used to categorize project artifacts for easy reference. - PWA Default Column" ma:format="Dropdown" ma:internalName="Category">
      <xsd:simpleType>
        <xsd:restriction base="dms:Choice">
          <xsd:enumeration value="Client-Related"/>
          <xsd:enumeration value="Communications"/>
          <xsd:enumeration value="Contract and Subcontract Materials"/>
          <xsd:enumeration value="Meetings"/>
          <xsd:enumeration value="Project Management"/>
          <xsd:enumeration value="Quality Management"/>
          <xsd:enumeration value="Reference Materials"/>
          <xsd:enumeration value="SDLC Artifacts"/>
          <xsd:enumeration value="Security"/>
          <xsd:enumeration value="Templates"/>
          <xsd:enumeration value="Training"/>
          <xsd:enumeration value="Other"/>
          <xsd:enumeration value="Dashboards"/>
        </xsd:restriction>
      </xsd:simpleType>
    </xsd:element>
    <xsd:element name="Control_x0020_Level" ma:index="2" nillable="true" ma:displayName="Control Level" ma:description="The level of control that applies to the artifact. - PWA Default Column" ma:format="Dropdown" ma:internalName="Control_x0020_Level">
      <xsd:simpleType>
        <xsd:restriction base="dms:Choice">
          <xsd:enumeration value="Change Control"/>
          <xsd:enumeration value="Configuration Control"/>
          <xsd:enumeration value="Project Information"/>
        </xsd:restriction>
      </xsd:simpleType>
    </xsd:element>
    <xsd:element name="Deliverable" ma:index="3" nillable="true" ma:displayName="Deliverable" ma:default="0" ma:description="To indicate whether the artifact is a formal deliverable. - PWA Default Column" ma:internalName="Deliverable">
      <xsd:simpleType>
        <xsd:restriction base="dms:Boolean"/>
      </xsd:simpleType>
    </xsd:element>
    <xsd:element name="Month" ma:index="4" nillable="true" ma:displayName="Month" ma:format="Dropdown" ma:internalName="Month">
      <xsd:simpleType>
        <xsd:restriction base="dms:Choice">
          <xsd:enumeration value="01-January"/>
          <xsd:enumeration value="02- February"/>
          <xsd:enumeration value="03-March"/>
          <xsd:enumeration value="04-April"/>
          <xsd:enumeration value="05-May"/>
          <xsd:enumeration value="06-June"/>
          <xsd:enumeration value="07-July"/>
          <xsd:enumeration value="08-August"/>
          <xsd:enumeration value="09-September"/>
          <xsd:enumeration value="10-October"/>
          <xsd:enumeration value="11-November"/>
          <xsd:enumeration value="12-December"/>
        </xsd:restriction>
      </xsd:simpleType>
    </xsd:element>
    <xsd:element name="Status" ma:index="5" nillable="true" ma:displayName="Status" ma:description="The status of the artifact. - PWA Default Column" ma:format="Dropdown" ma:internalName="Status">
      <xsd:simpleType>
        <xsd:restriction base="dms:Choice">
          <xsd:enumeration value="Draft"/>
          <xsd:enumeration value="Baselined"/>
          <xsd:enumeration value="Approved"/>
        </xsd:restriction>
      </xsd:simpleType>
    </xsd:element>
    <xsd:element name="Work_x0020_Stream" ma:index="7" nillable="true" ma:displayName="Workstream" ma:description="Added Column" ma:format="Dropdown" ma:internalName="Work_x0020_Stream">
      <xsd:simpleType>
        <xsd:restriction base="dms:Choice">
          <xsd:enumeration value="Consumer Disputes: 1095-A"/>
          <xsd:enumeration value="Consumer Disputes: CCHC"/>
          <xsd:enumeration value="ERR1095A PMO"/>
          <xsd:enumeration value="Issuer Disputes: ER&amp;R"/>
          <xsd:enumeration value="Issuer Disputes: SBE"/>
          <xsd:enumeration value="Process &amp; Training"/>
          <xsd:enumeration value="Quality"/>
          <xsd:enumeration value="SEED/MCR"/>
          <xsd:enumeration value="Technology"/>
          <xsd:enumeration value="HICS O&amp;M"/>
        </xsd:restriction>
      </xsd:simpleType>
    </xsd:element>
    <xsd:element name="Comments" ma:index="8" nillable="true" ma:displayName="Comments" ma:internalName="Comments">
      <xsd:simpleType>
        <xsd:restriction base="dms:Note">
          <xsd:maxLength value="255"/>
        </xsd:restriction>
      </xsd:simpleType>
    </xsd:element>
    <xsd:element name="Year" ma:index="9" nillable="true" ma:displayName="Year" ma:description="Added Column" ma:format="Dropdown" ma:internalName="Year">
      <xsd:simpleType>
        <xsd:restriction base="dms:Choice">
          <xsd:enumeration value="2021"/>
          <xsd:enumeration value="2020"/>
          <xsd:enumeration value="2019"/>
          <xsd:enumeration value="2018"/>
          <xsd:enumeration value="2017"/>
          <xsd:enumeration value="2016"/>
          <xsd:enumeration value="2015"/>
          <xsd:enumeration value="2014"/>
          <xsd:enumeration value="2013"/>
        </xsd:restriction>
      </xsd:simpleType>
    </xsd:element>
    <xsd:element name="Deliverable_x0020_Name" ma:index="16" nillable="true" ma:displayName="Deliverable Name" ma:description="" ma:format="Dropdown" ma:internalName="Deliverable_x0020_Name">
      <xsd:simpleType>
        <xsd:union memberTypes="dms:Text">
          <xsd:simpleType>
            <xsd:restriction base="dms:Choice">
              <xsd:enumeration value="1095-A and IRS Weekly Reporting Team Scrum"/>
              <xsd:enumeration value="1095-A Corrections Daily Report/1095-A Metrics Report"/>
              <xsd:enumeration value="1095-A Metrics Report/1095-A Corrections Daily Report"/>
              <xsd:enumeration value="1095-A Project Metrics"/>
              <xsd:enumeration value="1095-A Project Metrics Overview/Data Collection Analysis and Trending"/>
              <xsd:enumeration value="1095-A Project Overview"/>
              <xsd:enumeration value="1095-A Review of Corrections Daily Report"/>
              <xsd:enumeration value="Ad Hoc"/>
              <xsd:enumeration value="Ad Hoc and Special Projects Report"/>
              <xsd:enumeration value="Alpha Issuer"/>
              <xsd:enumeration value="AM Approval for Prior Year Report"/>
              <xsd:enumeration value="BiWeekly Technology Report"/>
              <xsd:enumeration value="Business Process Improvement Report"/>
              <xsd:enumeration value="Business Rules Development SOP"/>
              <xsd:enumeration value="BUU correction cycle/FFM Updates Report"/>
              <xsd:enumeration value="BUU Impact Anomaly Report"/>
              <xsd:enumeration value="BUU Impact Report - 1095-A"/>
              <xsd:enumeration value="BUU Impact Report - ERR"/>
              <xsd:enumeration value="BUU Impact Report - RAR"/>
              <xsd:enumeration value="BUU Impact Report - Reinstatement"/>
              <xsd:enumeration value="BUU SOP"/>
              <xsd:enumeration value="Call Center Pending Reinstatement"/>
              <xsd:enumeration value="CCB Document"/>
              <xsd:enumeration value="CCHC Ad-Hoc Meeting Minutes"/>
              <xsd:enumeration value="CCHC Agent/Broker Referral Metrics"/>
              <xsd:enumeration value="CCHC Assister Referral Metrics"/>
              <xsd:enumeration value="CCHC Bi-Weekly Touchpoint"/>
              <xsd:enumeration value="CCHC Case and Process Review with CMS"/>
              <xsd:enumeration value="CCHC CIT Case Submission"/>
              <xsd:enumeration value="CCHC Data Report"/>
              <xsd:enumeration value="CCHC Executive Summary"/>
              <xsd:enumeration value="CCHC Internal Team Meeting"/>
              <xsd:enumeration value="CCHC Leadership Touchpoint"/>
              <xsd:enumeration value="CCHC Monthly Root Cause Analysis"/>
              <xsd:enumeration value="CCHC Quality report"/>
              <xsd:enumeration value="CCHC Quarterly Root Cause Analysis"/>
              <xsd:enumeration value="CCHC Team Case Review Session"/>
              <xsd:enumeration value="CCIIO/Cognosante Monthly Budget Review"/>
              <xsd:enumeration value="CCIIO/Cognosante Monthly Risk Meeting"/>
              <xsd:enumeration value="CCIIO/Cognosante Quarterly Infrastructure Meeting"/>
              <xsd:enumeration value="CCIIO/Cognosante SBE Dispute Meeting"/>
              <xsd:enumeration value="CCIIO/Cognosante SBE Dispute Meeting Minutes"/>
              <xsd:enumeration value="CCIIO/Cognosante SBE Dispute Meeting Presentation"/>
              <xsd:enumeration value="CCIIO/Cognosante SBE Reporting Review"/>
              <xsd:enumeration value="CCIIO/ERR Dispute Rules Review Agenda and Presentation"/>
              <xsd:enumeration value="CCIIO/ERR Dispute Rules Review Meeting Minutes"/>
              <xsd:enumeration value="CCIIO/ERR Reporting Touchpoint Agenda and Presentation"/>
              <xsd:enumeration value="CCIIO/ERR Reporting Touchpoint Meeting Minutes"/>
              <xsd:enumeration value="CCIIO/ERR UIE Discussion"/>
              <xsd:enumeration value="CCIIO/ERR UIR Workplan"/>
              <xsd:enumeration value="CMS Access"/>
              <xsd:enumeration value="CMS Issuer Technical Workgroup Call Slide"/>
              <xsd:enumeration value="CMS/Cognosante Change Control Board Meeting"/>
              <xsd:enumeration value="Combined Enrollment and Payment Disputes Report"/>
              <xsd:enumeration value="Combined Enrollment and Payment TRG"/>
              <xsd:enumeration value="Completion Letter"/>
              <xsd:enumeration value="Complex Case Monthly Report"/>
              <xsd:enumeration value="Complex Case Periodic Data Analysis &amp; Quality Report"/>
              <xsd:enumeration value="Complex Case Quick Reference Guides"/>
              <xsd:enumeration value="Complex Case Standard Operating Procedures"/>
              <xsd:enumeration value="Consumer &amp; Issuer Dispute Enrollment Reconciliation (CIDER): ER&amp;R Update"/>
              <xsd:enumeration value="Consumer &amp; Issuer Dispute Enrollment Reconciliation (CIDER): ER&amp;R Update Cheat Sheet and Talking Points"/>
              <xsd:enumeration value="Daily Form 1095-A Casework Reporting/New HICS Corrections Cases"/>
              <xsd:enumeration value="Data Collection Analysis and Trending"/>
              <xsd:enumeration value="Dispute/1095-A Research"/>
              <xsd:enumeration value="Dispute/1095-A Research Presentation"/>
              <xsd:enumeration value="Enrollment Blocker Check-In"/>
              <xsd:enumeration value="Enrollment Blocker Trainings"/>
              <xsd:enumeration value="Enrollment Disputes Accepted Report"/>
              <xsd:enumeration value="Enrollment Disputes Rejection Report"/>
              <xsd:enumeration value="Enrollment UI Weekly Check-In"/>
              <xsd:enumeration value="Enrollment UI Weekly Report"/>
              <xsd:enumeration value="ER&amp;R Ad Hoc Working Session"/>
              <xsd:enumeration value="ER&amp;R Reinstatements"/>
              <xsd:enumeration value="ER&amp;R Support Center - Issuer Contact Tracker"/>
              <xsd:enumeration value="ER&amp;R Weekly Overview"/>
              <xsd:enumeration value="ER&amp;R Weekly Program Check-in"/>
              <xsd:enumeration value="ER&amp;R/1095-A Business Change Review Meeting"/>
              <xsd:enumeration value="ER&amp;R/1095-A Quarterly Update"/>
              <xsd:enumeration value="ER&amp;R/1095-A Weekly Management Update"/>
              <xsd:enumeration value="FFM Impact Anomaly Report"/>
              <xsd:enumeration value="FFM Updates Report"/>
              <xsd:enumeration value="FMCC List of HIOS Submissions by Coverage Year"/>
              <xsd:enumeration value="Form 1095-A Casework and Enrollment Process Improvement Report"/>
              <xsd:enumeration value="Form 1095-A SLA Report"/>
              <xsd:enumeration value="Form 1095-A Weekly Huddle Meeting"/>
              <xsd:enumeration value="HDC Project Status Report"/>
              <xsd:enumeration value="HICS Direct Dispute Completion Age Report"/>
              <xsd:enumeration value="HICS Direct Dispute Master Guidance"/>
              <xsd:enumeration value="HICS O&amp;M Change Control Board"/>
              <xsd:enumeration value="HICS O&amp;M Status Report"/>
              <xsd:enumeration value="Hiring Process"/>
              <xsd:enumeration value="Initial Project Management Plan"/>
              <xsd:enumeration value="ISO Internal Audits"/>
              <xsd:enumeration value="Issuer Dispute Dashboard"/>
              <xsd:enumeration value="Issuer Dispute Exec Check-in w/Cognosante"/>
              <xsd:enumeration value="Issuer Dispute SOP"/>
              <xsd:enumeration value="Issuer Disputes Executive Deck"/>
              <xsd:enumeration value="Issuer Disputes Team Touch Point"/>
              <xsd:enumeration value="Issuer Outreach Meetings"/>
              <xsd:enumeration value="Key Performance Indicators"/>
              <xsd:enumeration value="Lessons Learned"/>
              <xsd:enumeration value="Level of Effort (LOE)"/>
              <xsd:enumeration value="MaPS"/>
              <xsd:enumeration value="Marketplace Partner Weekly Operational Report"/>
              <xsd:enumeration value="MCR BiWeekly Meeting with CMS"/>
              <xsd:enumeration value="MCR Status Report"/>
              <xsd:enumeration value="MCR Touch base"/>
              <xsd:enumeration value="MCR Weekly Overview Report"/>
              <xsd:enumeration value="Medicare Non-Renewal"/>
              <xsd:enumeration value="Monthly Business Process Improvement Report"/>
              <xsd:enumeration value="Monthly ER&amp;R Quality Report"/>
              <xsd:enumeration value="Monthly Error Resolution and Reconciliation (ERR) Report"/>
              <xsd:enumeration value="Monthly Performance Report"/>
              <xsd:enumeration value="Monthly Progress, Data and Cost Report"/>
              <xsd:enumeration value="Monthly Quality Report 1095-A/Quality Assurance Report"/>
              <xsd:enumeration value="Monthly Reinstatement FFM report"/>
              <xsd:enumeration value="MPDCR Monthly Progress Data Cost Report (MFR)"/>
              <xsd:enumeration value="Multi Batch I &amp; F Flag"/>
              <xsd:enumeration value="New HICS corrections Cases/Daily Form 1095-A Casework Reporting"/>
              <xsd:enumeration value="Notice Generation Report/Weekly Manual Generations"/>
              <xsd:enumeration value="Other Meeting Deliverables"/>
              <xsd:enumeration value="Payment Disputes Accepted Report"/>
              <xsd:enumeration value="Payment Disputes Rejection Report"/>
              <xsd:enumeration value="Persistent F Flag"/>
              <xsd:enumeration value="Persistent I Flag"/>
              <xsd:enumeration value="Persistent I Flag with extra tabs for FMCC"/>
              <xsd:enumeration value="Policy Multi Batch I &amp; F Flag"/>
              <xsd:enumeration value="Prior Year Metrics Report"/>
              <xsd:enumeration value="Privacy Verification Training"/>
              <xsd:enumeration value="Quality Assurance Report"/>
              <xsd:enumeration value="RCNO to 1095-A Dispute Project Run"/>
              <xsd:enumeration value="Recon Call Slides"/>
              <xsd:enumeration value="Recon Call Topics"/>
              <xsd:enumeration value="Reinstatement FFM End Date report"/>
              <xsd:enumeration value="Release Notes"/>
              <xsd:enumeration value="Requirements Gathering"/>
              <xsd:enumeration value="Requirements Gathering Meetings"/>
              <xsd:enumeration value="SBE Ad Hoc"/>
              <xsd:enumeration value="SBE Disposition and Detail Report (DDR+)"/>
              <xsd:enumeration value="SBE Monthly Leadership Dashboard Report"/>
              <xsd:enumeration value="SBE Monthly Re-dispositioning Metrics"/>
              <xsd:enumeration value="SBE Monthly Reporting Schedule"/>
              <xsd:enumeration value="SBE Semi-Monthly Reports"/>
              <xsd:enumeration value="SBE State-Specific Report"/>
              <xsd:enumeration value="SEED and MCR Weekly Report"/>
              <xsd:enumeration value="SEED and MCR Bi-Weekly Touchbase"/>
              <xsd:enumeration value="SEED Weekly Check-In"/>
              <xsd:enumeration value="SEED Weekly Pilot User Report"/>
              <xsd:enumeration value="SEED Weekly Report"/>
              <xsd:enumeration value="SHOP Reporting"/>
              <xsd:enumeration value="SOPs and Business Requirements"/>
              <xsd:enumeration value="Support Center SOP"/>
              <xsd:enumeration value="Task 17 Special Project"/>
              <xsd:enumeration value="Task Order Summary Report"/>
              <xsd:enumeration value="Team Meeting"/>
              <xsd:enumeration value="Transition Management Plan"/>
              <xsd:enumeration value="UIR Master Guidance"/>
              <xsd:enumeration value="UIR SOP"/>
              <xsd:enumeration value="UIR TRG"/>
              <xsd:enumeration value="v3 VPC Migration"/>
              <xsd:enumeration value="Weekly 1095-A Issue Tracker"/>
              <xsd:enumeration value="Weekly CCHC QA, Data Analytics and Executive slide only/Complex Case Periodic Data Analysis &amp; Quality Report"/>
              <xsd:enumeration value="Weekly Chethan Report"/>
              <xsd:enumeration value="Weekly ER&amp;R/1095-A Management Update"/>
              <xsd:enumeration value="Weekly Issuer Dispute Report/Analytics"/>
              <xsd:enumeration value="Weekly Manual Generation Metrics/Notice Generations report"/>
              <xsd:enumeration value="Weekly Meeting Deliverables"/>
              <xsd:enumeration value="Weekly Sprint Burndown"/>
            </xsd:restriction>
          </xsd:simpleType>
        </xsd:union>
      </xsd:simpleType>
    </xsd:element>
    <xsd:element name="Document_x0020_Type" ma:index="17" nillable="true" ma:displayName="Document Type" ma:format="Dropdown" ma:internalName="Document_x0020_Type">
      <xsd:simpleType>
        <xsd:restriction base="dms:Choice">
          <xsd:enumeration value="Meeting Documentation"/>
          <xsd:enumeration value="Presentations"/>
          <xsd:enumeration value="Report"/>
          <xsd:enumeration value="Other"/>
          <xsd:enumeration value="Video"/>
        </xsd:restriction>
      </xsd:simpleType>
    </xsd:element>
    <xsd:element name="Artifact_x0020_Type_x0020__x0028_Contract_x002f_Internal_x0029_" ma:index="18" nillable="true" ma:displayName="Artifact Type (Contract/Internal)" ma:description="Contract = External" ma:format="Dropdown" ma:internalName="Artifact_x0020_Type_x0020__x0028_Contract_x002f_Internal_x0029_">
      <xsd:simpleType>
        <xsd:restriction base="dms:Choice">
          <xsd:enumeration value="Contract"/>
          <xsd:enumeration value="Internal"/>
        </xsd:restriction>
      </xsd:simpleType>
    </xsd:element>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Archive" ma:index="25" nillable="true" ma:displayName="Archive" ma:default="No" ma:description="" ma:format="Dropdown" ma:internalName="Archive">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40c21fda-3305-4971-ba5f-d76716f7adf0"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Content Type"/>
        <xsd:element ref="dc:title" minOccurs="0" maxOccurs="1" ma:index="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Year xmlns="fb2b3651-98f0-4ea1-9e12-a9c9fa3cde64">2021</Year>
    <Comments xmlns="fb2b3651-98f0-4ea1-9e12-a9c9fa3cde64" xsi:nil="true"/>
    <Control_x0020_Level xmlns="fb2b3651-98f0-4ea1-9e12-a9c9fa3cde64">Project Information</Control_x0020_Level>
    <Work_x0020_Stream xmlns="fb2b3651-98f0-4ea1-9e12-a9c9fa3cde64">Issuer Disputes: ER&amp;R</Work_x0020_Stream>
    <Category xmlns="fb2b3651-98f0-4ea1-9e12-a9c9fa3cde64">Client-Related</Category>
    <Artifact_x0020_Type_x0020__x0028_Contract_x002f_Internal_x0029_ xmlns="fb2b3651-98f0-4ea1-9e12-a9c9fa3cde64">Contract</Artifact_x0020_Type_x0020__x0028_Contract_x002f_Internal_x0029_>
    <Deliverable xmlns="fb2b3651-98f0-4ea1-9e12-a9c9fa3cde64">true</Deliverable>
    <Month xmlns="fb2b3651-98f0-4ea1-9e12-a9c9fa3cde64">06-June</Month>
    <Status xmlns="fb2b3651-98f0-4ea1-9e12-a9c9fa3cde64">Draft</Status>
    <Document_x0020_Type xmlns="fb2b3651-98f0-4ea1-9e12-a9c9fa3cde64">Presentations</Document_x0020_Type>
    <Archive xmlns="fb2b3651-98f0-4ea1-9e12-a9c9fa3cde64">No</Archive>
    <Deliverable_x0020_Name xmlns="fb2b3651-98f0-4ea1-9e12-a9c9fa3cde64">ER&amp;R Weekly Program Check-in</Deliverable_x0020_Name>
  </documentManagement>
</p:properties>
</file>

<file path=customXml/itemProps1.xml><?xml version="1.0" encoding="utf-8"?>
<ds:datastoreItem xmlns:ds="http://schemas.openxmlformats.org/officeDocument/2006/customXml" ds:itemID="{00E86472-CFAE-48B0-9D8E-EA0FEA5F4AA3}">
  <ds:schemaRefs>
    <ds:schemaRef ds:uri="http://schemas.microsoft.com/sharepoint/v3/contenttype/forms"/>
  </ds:schemaRefs>
</ds:datastoreItem>
</file>

<file path=customXml/itemProps2.xml><?xml version="1.0" encoding="utf-8"?>
<ds:datastoreItem xmlns:ds="http://schemas.openxmlformats.org/officeDocument/2006/customXml" ds:itemID="{23702925-4731-465E-BFAC-0BF0DAE0E9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2b3651-98f0-4ea1-9e12-a9c9fa3cde64"/>
    <ds:schemaRef ds:uri="40c21fda-3305-4971-ba5f-d76716f7ad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7A60E3-C3C4-410B-BF97-9E83CE3EF7E7}">
  <ds:schemaRefs>
    <ds:schemaRef ds:uri="http://purl.org/dc/elements/1.1/"/>
    <ds:schemaRef ds:uri="http://schemas.microsoft.com/office/2006/metadata/properties"/>
    <ds:schemaRef ds:uri="fb2b3651-98f0-4ea1-9e12-a9c9fa3cde64"/>
    <ds:schemaRef ds:uri="http://schemas.microsoft.com/office/2006/documentManagement/types"/>
    <ds:schemaRef ds:uri="http://www.w3.org/XML/1998/namespace"/>
    <ds:schemaRef ds:uri="40c21fda-3305-4971-ba5f-d76716f7adf0"/>
    <ds:schemaRef ds:uri="http://schemas.microsoft.com/office/infopath/2007/PartnerControls"/>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2532</TotalTime>
  <Words>462</Words>
  <Application>Microsoft Office PowerPoint</Application>
  <PresentationFormat>On-screen Show (16:9)</PresentationFormat>
  <Paragraphs>53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Gill Sans MT</vt:lpstr>
      <vt:lpstr>3_Custom Design</vt:lpstr>
      <vt:lpstr>2022 Enrollment Manual Highlights</vt:lpstr>
      <vt:lpstr>FFE Enrollment Manual Highlights – 2022</vt:lpstr>
      <vt:lpstr>FFE Enrollment Manual Highlights – 2022</vt:lpstr>
      <vt:lpstr>FFE Enrollment Manual Highlights – 2022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Enrollment Manual Revisions 2021</dc:title>
  <dc:subject>Enrollment Manual Revisions 2021</dc:subject>
  <dc:creator>CMS</dc:creator>
  <cp:keywords>Enrollment Manual 2021, Enrollment, Eligibility, Policy</cp:keywords>
  <dc:description/>
  <cp:lastModifiedBy>Nicholas Eckart</cp:lastModifiedBy>
  <cp:revision>420</cp:revision>
  <cp:lastPrinted>2020-02-13T13:35:26Z</cp:lastPrinted>
  <dcterms:created xsi:type="dcterms:W3CDTF">2017-09-22T15:24:43Z</dcterms:created>
  <dcterms:modified xsi:type="dcterms:W3CDTF">2022-08-03T19:11:39Z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0x0101004C43124638CA7C4D9925E07B5FD1F4AD</vt:lpwstr>
  </property>
  <property fmtid="{D5CDD505-2E9C-101B-9397-08002B2CF9AE}" pid="4" name="TaxKeyword">
    <vt:lpwstr/>
  </property>
</Properties>
</file>