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8" r:id="rId5"/>
  </p:sldMasterIdLst>
  <p:notesMasterIdLst>
    <p:notesMasterId r:id="rId8"/>
  </p:notesMasterIdLst>
  <p:sldIdLst>
    <p:sldId id="262" r:id="rId6"/>
    <p:sldId id="281" r:id="rId7"/>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53B0"/>
    <a:srgbClr val="296EDF"/>
    <a:srgbClr val="0E609D"/>
    <a:srgbClr val="0049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6551"/>
  </p:normalViewPr>
  <p:slideViewPr>
    <p:cSldViewPr snapToGrid="0" snapToObjects="1">
      <p:cViewPr varScale="1">
        <p:scale>
          <a:sx n="78" d="100"/>
          <a:sy n="78" d="100"/>
        </p:scale>
        <p:origin x="336" y="44"/>
      </p:cViewPr>
      <p:guideLst/>
    </p:cSldViewPr>
  </p:slideViewPr>
  <p:outlineViewPr>
    <p:cViewPr>
      <p:scale>
        <a:sx n="33" d="100"/>
        <a:sy n="33" d="100"/>
      </p:scale>
      <p:origin x="0" y="-1280"/>
    </p:cViewPr>
  </p:outlineViewPr>
  <p:notesTextViewPr>
    <p:cViewPr>
      <p:scale>
        <a:sx n="1" d="1"/>
        <a:sy n="1" d="1"/>
      </p:scale>
      <p:origin x="0" y="0"/>
    </p:cViewPr>
  </p:notesTextViewPr>
  <p:sorterViewPr>
    <p:cViewPr>
      <p:scale>
        <a:sx n="131" d="100"/>
        <a:sy n="131" d="100"/>
      </p:scale>
      <p:origin x="0" y="0"/>
    </p:cViewPr>
  </p:sorterViewPr>
  <p:notesViewPr>
    <p:cSldViewPr snapToGrid="0" snapToObjects="1" showGuides="1">
      <p:cViewPr varScale="1">
        <p:scale>
          <a:sx n="99" d="100"/>
          <a:sy n="99" d="100"/>
        </p:scale>
        <p:origin x="306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E59CE-8151-5948-ACC6-FFE315EC403B}" type="datetimeFigureOut">
              <a:rPr lang="en-US" smtClean="0"/>
              <a:t>07/14/2021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F4037-46CC-6045-BE7A-CA09502B4830}" type="slidenum">
              <a:rPr lang="en-US" smtClean="0"/>
              <a:t>‹#›</a:t>
            </a:fld>
            <a:endParaRPr lang="en-US" dirty="0"/>
          </a:p>
        </p:txBody>
      </p:sp>
    </p:spTree>
    <p:extLst>
      <p:ext uri="{BB962C8B-B14F-4D97-AF65-F5344CB8AC3E}">
        <p14:creationId xmlns:p14="http://schemas.microsoft.com/office/powerpoint/2010/main" val="103803940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2F4037-46CC-6045-BE7A-CA09502B4830}" type="slidenum">
              <a:rPr lang="en-US" smtClean="0"/>
              <a:t>2</a:t>
            </a:fld>
            <a:endParaRPr lang="en-US" dirty="0"/>
          </a:p>
        </p:txBody>
      </p:sp>
    </p:spTree>
    <p:extLst>
      <p:ext uri="{BB962C8B-B14F-4D97-AF65-F5344CB8AC3E}">
        <p14:creationId xmlns:p14="http://schemas.microsoft.com/office/powerpoint/2010/main" val="1433702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293F48-28FC-5446-B693-64BAD680F382}" type="slidenum">
              <a:rPr lang="en-US" smtClean="0"/>
              <a:pPr/>
              <a:t>‹#›</a:t>
            </a:fld>
            <a:endParaRPr lang="en-US" dirty="0"/>
          </a:p>
        </p:txBody>
      </p:sp>
    </p:spTree>
    <p:extLst>
      <p:ext uri="{BB962C8B-B14F-4D97-AF65-F5344CB8AC3E}">
        <p14:creationId xmlns:p14="http://schemas.microsoft.com/office/powerpoint/2010/main" val="5304948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0" name="Rectangle 9"/>
          <p:cNvSpPr/>
          <p:nvPr userDrawn="1"/>
        </p:nvSpPr>
        <p:spPr>
          <a:xfrm>
            <a:off x="0" y="1354238"/>
            <a:ext cx="9144000" cy="2791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11" name="Picture 10" descr="CMS Logo – Centers for Medicare &amp; Medicaid Services logo"/>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72375" y="4526947"/>
            <a:ext cx="1381125" cy="480632"/>
          </a:xfrm>
          <a:prstGeom prst="rect">
            <a:avLst/>
          </a:prstGeom>
        </p:spPr>
      </p:pic>
      <p:sp>
        <p:nvSpPr>
          <p:cNvPr id="5" name="Text Placeholder 5"/>
          <p:cNvSpPr>
            <a:spLocks noGrp="1"/>
          </p:cNvSpPr>
          <p:nvPr>
            <p:ph type="body" sz="quarter" idx="11" hasCustomPrompt="1"/>
          </p:nvPr>
        </p:nvSpPr>
        <p:spPr>
          <a:xfrm>
            <a:off x="3194613" y="1760815"/>
            <a:ext cx="5324354" cy="1978072"/>
          </a:xfrm>
          <a:prstGeom prst="rect">
            <a:avLst/>
          </a:prstGeom>
        </p:spPr>
        <p:txBody>
          <a:bodyPr/>
          <a:lstStyle>
            <a:lvl1pPr marL="0" indent="0">
              <a:buNone/>
              <a:defRPr>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Subtitle</a:t>
            </a:r>
          </a:p>
        </p:txBody>
      </p:sp>
      <p:sp>
        <p:nvSpPr>
          <p:cNvPr id="2" name="Title 1">
            <a:extLst>
              <a:ext uri="{FF2B5EF4-FFF2-40B4-BE49-F238E27FC236}">
                <a16:creationId xmlns:a16="http://schemas.microsoft.com/office/drawing/2014/main" id="{37F2E81F-8495-2946-BF21-1E3B2F03C44F}"/>
              </a:ext>
            </a:extLst>
          </p:cNvPr>
          <p:cNvSpPr>
            <a:spLocks noGrp="1"/>
          </p:cNvSpPr>
          <p:nvPr>
            <p:ph type="title"/>
          </p:nvPr>
        </p:nvSpPr>
        <p:spPr/>
        <p:txBody>
          <a:bodyPr/>
          <a:lstStyle>
            <a:lvl1pPr>
              <a:defRPr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82479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0C8DD8C-D53F-E74F-9247-AA4CE0B6755A}"/>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81530"/>
          <a:stretch/>
        </p:blipFill>
        <p:spPr>
          <a:xfrm>
            <a:off x="0" y="-14710"/>
            <a:ext cx="9144000" cy="950002"/>
          </a:xfrm>
          <a:prstGeom prst="rect">
            <a:avLst/>
          </a:prstGeom>
        </p:spPr>
      </p:pic>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04919" y="234102"/>
            <a:ext cx="1381125" cy="480632"/>
          </a:xfrm>
          <a:prstGeom prst="rect">
            <a:avLst/>
          </a:prstGeom>
        </p:spPr>
      </p:pic>
      <p:sp>
        <p:nvSpPr>
          <p:cNvPr id="12" name="Title 1">
            <a:extLst>
              <a:ext uri="{FF2B5EF4-FFF2-40B4-BE49-F238E27FC236}">
                <a16:creationId xmlns:a16="http://schemas.microsoft.com/office/drawing/2014/main" id="{156FD929-D66C-F64C-AB83-3493231E142C}"/>
              </a:ext>
            </a:extLst>
          </p:cNvPr>
          <p:cNvSpPr>
            <a:spLocks noGrp="1"/>
          </p:cNvSpPr>
          <p:nvPr>
            <p:ph type="title"/>
          </p:nvPr>
        </p:nvSpPr>
        <p:spPr>
          <a:xfrm>
            <a:off x="628650" y="95715"/>
            <a:ext cx="7886700" cy="994172"/>
          </a:xfrm>
        </p:spPr>
        <p:txBody>
          <a:bodyPr/>
          <a:lstStyle>
            <a:lvl1pPr>
              <a:defRPr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Text Placeholder 5"/>
          <p:cNvSpPr>
            <a:spLocks noGrp="1"/>
          </p:cNvSpPr>
          <p:nvPr>
            <p:ph type="body" sz="quarter" idx="11"/>
          </p:nvPr>
        </p:nvSpPr>
        <p:spPr>
          <a:xfrm>
            <a:off x="626269" y="1346148"/>
            <a:ext cx="7891463" cy="2810968"/>
          </a:xfrm>
          <a:prstGeom prst="rect">
            <a:avLst/>
          </a:prstGeom>
        </p:spPr>
        <p:txBody>
          <a:bodyPr/>
          <a:lstStyle>
            <a:lvl1pPr marL="342900" indent="-342900">
              <a:buFont typeface="Arial" panose="020B0604020202020204" pitchFamily="34" charset="0"/>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edit Master text styles</a:t>
            </a:r>
          </a:p>
        </p:txBody>
      </p:sp>
      <p:sp>
        <p:nvSpPr>
          <p:cNvPr id="2" name="Date Placeholder 1">
            <a:extLst>
              <a:ext uri="{FF2B5EF4-FFF2-40B4-BE49-F238E27FC236}">
                <a16:creationId xmlns:a16="http://schemas.microsoft.com/office/drawing/2014/main" id="{93551A37-D4DD-E34D-8514-3B1D88544C12}"/>
              </a:ext>
              <a:ext uri="{C183D7F6-B498-43B3-948B-1728B52AA6E4}">
                <adec:decorative xmlns:adec="http://schemas.microsoft.com/office/drawing/2017/decorative" val="1"/>
              </a:ext>
            </a:extLst>
          </p:cNvPr>
          <p:cNvSpPr>
            <a:spLocks noGrp="1"/>
          </p:cNvSpPr>
          <p:nvPr>
            <p:ph type="dt" sz="half" idx="12"/>
          </p:nvPr>
        </p:nvSpPr>
        <p:spPr/>
        <p:txBody>
          <a:bodyPr/>
          <a:lstStyle/>
          <a:p>
            <a:endParaRPr lang="en-US" dirty="0"/>
          </a:p>
        </p:txBody>
      </p:sp>
      <p:sp>
        <p:nvSpPr>
          <p:cNvPr id="4" name="Footer Placeholder 3">
            <a:extLst>
              <a:ext uri="{FF2B5EF4-FFF2-40B4-BE49-F238E27FC236}">
                <a16:creationId xmlns:a16="http://schemas.microsoft.com/office/drawing/2014/main" id="{7CB9BF23-1B49-3240-B254-AE53366CEBF8}"/>
              </a:ext>
              <a:ext uri="{C183D7F6-B498-43B3-948B-1728B52AA6E4}">
                <adec:decorative xmlns:adec="http://schemas.microsoft.com/office/drawing/2017/decorative" val="1"/>
              </a:ext>
            </a:extLst>
          </p:cNvPr>
          <p:cNvSpPr>
            <a:spLocks noGrp="1"/>
          </p:cNvSpPr>
          <p:nvPr>
            <p:ph type="ftr" sz="quarter" idx="13"/>
          </p:nvPr>
        </p:nvSpPr>
        <p:spPr/>
        <p:txBody>
          <a:bodyPr/>
          <a:lstStyle/>
          <a:p>
            <a:endParaRPr lang="en-US" dirty="0"/>
          </a:p>
        </p:txBody>
      </p:sp>
      <p:sp>
        <p:nvSpPr>
          <p:cNvPr id="7" name="Slide Number Placeholder 6">
            <a:extLst>
              <a:ext uri="{FF2B5EF4-FFF2-40B4-BE49-F238E27FC236}">
                <a16:creationId xmlns:a16="http://schemas.microsoft.com/office/drawing/2014/main" id="{33CEC613-7FA1-C147-902E-D538152DAE28}"/>
              </a:ext>
              <a:ext uri="{C183D7F6-B498-43B3-948B-1728B52AA6E4}">
                <adec:decorative xmlns:adec="http://schemas.microsoft.com/office/drawing/2017/decorative" val="1"/>
              </a:ext>
            </a:extLst>
          </p:cNvPr>
          <p:cNvSpPr>
            <a:spLocks noGrp="1"/>
          </p:cNvSpPr>
          <p:nvPr>
            <p:ph type="sldNum" sz="quarter" idx="14"/>
          </p:nvPr>
        </p:nvSpPr>
        <p:spPr/>
        <p:txBody>
          <a:bodyPr/>
          <a:lstStyle/>
          <a:p>
            <a:fld id="{A8293F48-28FC-5446-B693-64BAD680F382}" type="slidenum">
              <a:rPr lang="en-US" smtClean="0"/>
              <a:t>‹#›</a:t>
            </a:fld>
            <a:endParaRPr lang="en-US" dirty="0"/>
          </a:p>
        </p:txBody>
      </p:sp>
    </p:spTree>
    <p:extLst>
      <p:ext uri="{BB962C8B-B14F-4D97-AF65-F5344CB8AC3E}">
        <p14:creationId xmlns:p14="http://schemas.microsoft.com/office/powerpoint/2010/main" val="30470645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8293F48-28FC-5446-B693-64BAD680F382}" type="slidenum">
              <a:rPr lang="en-US" smtClean="0"/>
              <a:pPr/>
              <a:t>‹#›</a:t>
            </a:fld>
            <a:endParaRPr lang="en-US" dirty="0"/>
          </a:p>
        </p:txBody>
      </p:sp>
      <p:pic>
        <p:nvPicPr>
          <p:cNvPr id="7" name="Picture 6">
            <a:extLst>
              <a:ext uri="{FF2B5EF4-FFF2-40B4-BE49-F238E27FC236}">
                <a16:creationId xmlns:a16="http://schemas.microsoft.com/office/drawing/2014/main" id="{9B43FF4D-595E-BD47-BC30-0A613B08E3C5}"/>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0" y="0"/>
            <a:ext cx="9144000" cy="5143500"/>
          </a:xfrm>
          <a:prstGeom prst="rect">
            <a:avLst/>
          </a:prstGeom>
        </p:spPr>
      </p:pic>
      <p:pic>
        <p:nvPicPr>
          <p:cNvPr id="8" name="Picture 7" descr="Centers for Medicare &amp; Medicaid Services logo" title="CMS Logo">
            <a:extLst>
              <a:ext uri="{FF2B5EF4-FFF2-40B4-BE49-F238E27FC236}">
                <a16:creationId xmlns:a16="http://schemas.microsoft.com/office/drawing/2014/main" id="{717B5BD8-DA40-894D-BDE7-C7B207BCCF25}"/>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1476375" y="1431293"/>
            <a:ext cx="5473208" cy="1904676"/>
          </a:xfrm>
          <a:prstGeom prst="rect">
            <a:avLst/>
          </a:prstGeom>
        </p:spPr>
      </p:pic>
    </p:spTree>
    <p:extLst>
      <p:ext uri="{BB962C8B-B14F-4D97-AF65-F5344CB8AC3E}">
        <p14:creationId xmlns:p14="http://schemas.microsoft.com/office/powerpoint/2010/main" val="1110954349"/>
      </p:ext>
    </p:extLst>
  </p:cSld>
  <p:clrMap bg1="lt1" tx1="dk1" bg2="lt2" tx2="dk2" accent1="accent1" accent2="accent2" accent3="accent3" accent4="accent4" accent5="accent5" accent6="accent6" hlink="hlink" folHlink="folHlink"/>
  <p:sldLayoutIdLst>
    <p:sldLayoutId id="2147483729" r:id="rId1"/>
    <p:sldLayoutId id="2147483741" r:id="rId2"/>
    <p:sldLayoutId id="2147483742" r:id="rId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2E75FB6-F937-7E43-BB31-7B82E679BAB3}"/>
              </a:ext>
            </a:extLst>
          </p:cNvPr>
          <p:cNvSpPr>
            <a:spLocks noGrp="1"/>
          </p:cNvSpPr>
          <p:nvPr>
            <p:ph type="body" sz="quarter" idx="11"/>
          </p:nvPr>
        </p:nvSpPr>
        <p:spPr>
          <a:xfrm>
            <a:off x="873940" y="1505118"/>
            <a:ext cx="7645027" cy="2557083"/>
          </a:xfrm>
        </p:spPr>
        <p:txBody>
          <a:bodyPr>
            <a:normAutofit fontScale="25000" lnSpcReduction="20000"/>
          </a:bodyPr>
          <a:lstStyle/>
          <a:p>
            <a:pPr algn="ctr"/>
            <a:r>
              <a:rPr lang="en-US" sz="6600" dirty="0">
                <a:latin typeface="Calibri" panose="020F0502020204030204" pitchFamily="34" charset="0"/>
              </a:rPr>
              <a:t>Center for Consumer Information &amp; Insurance Oversight (CCIIO)</a:t>
            </a:r>
          </a:p>
          <a:p>
            <a:endParaRPr lang="en-US" dirty="0">
              <a:latin typeface="Calibri" panose="020F0502020204030204" pitchFamily="34" charset="0"/>
            </a:endParaRPr>
          </a:p>
          <a:p>
            <a:pPr algn="ctr"/>
            <a:r>
              <a:rPr lang="en-US" sz="6200" dirty="0">
                <a:latin typeface="Calibri" panose="020F0502020204030204" pitchFamily="34" charset="0"/>
              </a:rPr>
              <a:t>    March 8, 2021</a:t>
            </a:r>
          </a:p>
          <a:p>
            <a:pPr algn="ctr"/>
            <a:endParaRPr lang="en-US" sz="6200" dirty="0">
              <a:latin typeface="Calibri" panose="020F0502020204030204" pitchFamily="34" charset="0"/>
            </a:endParaRPr>
          </a:p>
          <a:p>
            <a:pPr algn="ctr"/>
            <a:r>
              <a:rPr lang="en-US" sz="4800" dirty="0">
                <a:latin typeface="Calibri" panose="020F0502020204030204" pitchFamily="34" charset="0"/>
              </a:rPr>
              <a:t>https://www.regtap.info/FFENR.php</a:t>
            </a:r>
          </a:p>
          <a:p>
            <a:endParaRPr lang="en-US" sz="2400" dirty="0">
              <a:latin typeface="Calibri" panose="020F0502020204030204" pitchFamily="34" charset="0"/>
            </a:endParaRPr>
          </a:p>
          <a:p>
            <a:endParaRPr lang="en-US" sz="2400" dirty="0">
              <a:latin typeface="Calibri" panose="020F0502020204030204" pitchFamily="34" charset="0"/>
            </a:endParaRPr>
          </a:p>
          <a:p>
            <a:pPr algn="ctr"/>
            <a:r>
              <a:rPr lang="en-US" sz="3200" dirty="0"/>
              <a:t>The information provided in this presentation is not intended to take the place of the statutes, regulations, and formal policy guidance that it is based upon. This material summarizes current policy and operations as of the date it was uploaded to </a:t>
            </a:r>
            <a:r>
              <a:rPr lang="en-US" sz="3200" dirty="0" err="1"/>
              <a:t>RegTap</a:t>
            </a:r>
            <a:r>
              <a:rPr lang="en-US" sz="3200" dirty="0"/>
              <a:t>. Links to certain source documents may have been provided for your reference. We encourage persons taking the course to refer to the applicable statutes, regulations, and other interpretive materials for complete and current information. </a:t>
            </a:r>
          </a:p>
          <a:p>
            <a:pPr algn="ctr"/>
            <a:r>
              <a:rPr lang="en-US" sz="3200" dirty="0"/>
              <a:t>The contents of this document do not have the force and effect of law and are not meant to bind the public in any way, unless specifically incorporated into a contract. This document is intended only to provide clarity to the public regarding existing requirements under the law.</a:t>
            </a:r>
          </a:p>
          <a:p>
            <a:pPr algn="ctr"/>
            <a:r>
              <a:rPr lang="en-US" sz="3200" dirty="0"/>
              <a:t>This communication was printed, published, or produced and disseminated at U.S. taxpayer expense.</a:t>
            </a:r>
          </a:p>
        </p:txBody>
      </p:sp>
      <p:sp>
        <p:nvSpPr>
          <p:cNvPr id="6" name="Title 5">
            <a:extLst>
              <a:ext uri="{FF2B5EF4-FFF2-40B4-BE49-F238E27FC236}">
                <a16:creationId xmlns:a16="http://schemas.microsoft.com/office/drawing/2014/main" id="{36254D1B-6D8E-104F-8720-CC63AA64E2E5}"/>
              </a:ext>
            </a:extLst>
          </p:cNvPr>
          <p:cNvSpPr>
            <a:spLocks noGrp="1"/>
          </p:cNvSpPr>
          <p:nvPr>
            <p:ph type="title"/>
          </p:nvPr>
        </p:nvSpPr>
        <p:spPr/>
        <p:txBody>
          <a:bodyPr/>
          <a:lstStyle/>
          <a:p>
            <a:r>
              <a:rPr lang="en-US" dirty="0"/>
              <a:t>Cancel Carry Forward- March 12, 2021</a:t>
            </a:r>
          </a:p>
        </p:txBody>
      </p:sp>
    </p:spTree>
    <p:extLst>
      <p:ext uri="{BB962C8B-B14F-4D97-AF65-F5344CB8AC3E}">
        <p14:creationId xmlns:p14="http://schemas.microsoft.com/office/powerpoint/2010/main" val="90005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54F7C-D185-5E4F-B7A5-73CC6F059C91}"/>
              </a:ext>
            </a:extLst>
          </p:cNvPr>
          <p:cNvSpPr>
            <a:spLocks noGrp="1"/>
          </p:cNvSpPr>
          <p:nvPr>
            <p:ph type="title"/>
          </p:nvPr>
        </p:nvSpPr>
        <p:spPr/>
        <p:txBody>
          <a:bodyPr/>
          <a:lstStyle/>
          <a:p>
            <a:r>
              <a:rPr lang="en-US" dirty="0"/>
              <a:t>Cancel Carry Forward </a:t>
            </a:r>
          </a:p>
        </p:txBody>
      </p:sp>
      <p:sp>
        <p:nvSpPr>
          <p:cNvPr id="3" name="Text Placeholder 2">
            <a:extLst>
              <a:ext uri="{FF2B5EF4-FFF2-40B4-BE49-F238E27FC236}">
                <a16:creationId xmlns:a16="http://schemas.microsoft.com/office/drawing/2014/main" id="{D73CFABB-4F41-A742-AE04-699B0DE2FBC1}"/>
              </a:ext>
            </a:extLst>
          </p:cNvPr>
          <p:cNvSpPr>
            <a:spLocks noGrp="1"/>
          </p:cNvSpPr>
          <p:nvPr>
            <p:ph type="body" sz="quarter" idx="11"/>
          </p:nvPr>
        </p:nvSpPr>
        <p:spPr>
          <a:xfrm>
            <a:off x="626269" y="1089887"/>
            <a:ext cx="7891463" cy="3579217"/>
          </a:xfrm>
        </p:spPr>
        <p:txBody>
          <a:bodyPr/>
          <a:lstStyle/>
          <a:p>
            <a:r>
              <a:rPr lang="en-US" sz="2800" dirty="0"/>
              <a:t>Cancel Carry Forward</a:t>
            </a:r>
          </a:p>
          <a:p>
            <a:pPr lvl="1">
              <a:buFont typeface="Wingdings" panose="05000000000000000000" pitchFamily="2" charset="2"/>
              <a:buChar char="§"/>
            </a:pPr>
            <a:r>
              <a:rPr lang="en-US" sz="2400" dirty="0"/>
              <a:t>Will cancel auto re-enrollments that are subsequently ineligible for BAR due to late terminations of prior year Marketplace coverage. </a:t>
            </a:r>
          </a:p>
          <a:p>
            <a:pPr lvl="1">
              <a:buFont typeface="Wingdings" panose="05000000000000000000" pitchFamily="2" charset="2"/>
              <a:buChar char="§"/>
            </a:pPr>
            <a:r>
              <a:rPr lang="en-US" sz="2400" dirty="0"/>
              <a:t>843 with AMRC: CANCEL-CARRYFORWARD</a:t>
            </a:r>
          </a:p>
          <a:p>
            <a:pPr lvl="1">
              <a:buFont typeface="Wingdings" panose="05000000000000000000" pitchFamily="2" charset="2"/>
              <a:buChar char="§"/>
            </a:pPr>
            <a:r>
              <a:rPr lang="en-US" sz="2400" dirty="0"/>
              <a:t>Twice Monthly January </a:t>
            </a:r>
            <a:r>
              <a:rPr lang="en-US" sz="2400"/>
              <a:t>through March</a:t>
            </a:r>
          </a:p>
          <a:p>
            <a:pPr lvl="2">
              <a:buFont typeface="Wingdings" panose="05000000000000000000" pitchFamily="2" charset="2"/>
              <a:buChar char="§"/>
            </a:pPr>
            <a:r>
              <a:rPr lang="en-US" sz="1700"/>
              <a:t>Friday </a:t>
            </a:r>
            <a:r>
              <a:rPr lang="en-US" sz="1700" dirty="0"/>
              <a:t>March 12, 2021 </a:t>
            </a:r>
          </a:p>
        </p:txBody>
      </p:sp>
      <p:sp>
        <p:nvSpPr>
          <p:cNvPr id="6" name="Slide Number Placeholder 5">
            <a:extLst>
              <a:ext uri="{FF2B5EF4-FFF2-40B4-BE49-F238E27FC236}">
                <a16:creationId xmlns:a16="http://schemas.microsoft.com/office/drawing/2014/main" id="{7B163C92-69BC-6847-AF61-4E50A0CAB8E4}"/>
              </a:ext>
            </a:extLst>
          </p:cNvPr>
          <p:cNvSpPr>
            <a:spLocks noGrp="1"/>
          </p:cNvSpPr>
          <p:nvPr>
            <p:ph type="sldNum" sz="quarter" idx="14"/>
          </p:nvPr>
        </p:nvSpPr>
        <p:spPr/>
        <p:txBody>
          <a:bodyPr/>
          <a:lstStyle/>
          <a:p>
            <a:fld id="{A8293F48-28FC-5446-B693-64BAD680F382}" type="slidenum">
              <a:rPr lang="en-US" smtClean="0"/>
              <a:pPr/>
              <a:t>2</a:t>
            </a:fld>
            <a:endParaRPr lang="en-US" dirty="0"/>
          </a:p>
        </p:txBody>
      </p:sp>
    </p:spTree>
    <p:extLst>
      <p:ext uri="{BB962C8B-B14F-4D97-AF65-F5344CB8AC3E}">
        <p14:creationId xmlns:p14="http://schemas.microsoft.com/office/powerpoint/2010/main" val="758599081"/>
      </p:ext>
    </p:extLst>
  </p:cSld>
  <p:clrMapOvr>
    <a:masterClrMapping/>
  </p:clrMapOvr>
</p:sld>
</file>

<file path=ppt/theme/theme1.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Group_x002f_Division xmlns="c8e927bc-5e37-47f1-ab5c-7e1aca240d20" xsi:nil="true"/>
    <Related_x0020_Page xmlns="c8e927bc-5e37-47f1-ab5c-7e1aca240d20" xsi:nil="true"/>
    <Contact_x002f_SME xmlns="c8e927bc-5e37-47f1-ab5c-7e1aca240d20">
      <UserInfo>
        <DisplayName>Raven Nary</DisplayName>
        <AccountId>2206</AccountId>
        <AccountType/>
      </UserInfo>
    </Contact_x002f_SME>
    <TaxCatchAll xmlns="3935f982-d2dc-4d24-875a-0d8a29e5bb99"/>
    <TaxKeywordTaxHTField xmlns="721426d3-7e96-426b-9132-ae787a3a436b">
      <Terms xmlns="http://schemas.microsoft.com/office/infopath/2007/PartnerControls"/>
    </TaxKeywordTaxHTField>
    <_x0035_08_x0020_Compliant xmlns="c8e927bc-5e37-47f1-ab5c-7e1aca240d20">true</_x0035_08_x0020_Complia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06683110AEA34C8CEBC761FC5EE04C" ma:contentTypeVersion="11" ma:contentTypeDescription="Create a new document." ma:contentTypeScope="" ma:versionID="bb7dac4551aaa48a4da8adbf2320bee7">
  <xsd:schema xmlns:xsd="http://www.w3.org/2001/XMLSchema" xmlns:xs="http://www.w3.org/2001/XMLSchema" xmlns:p="http://schemas.microsoft.com/office/2006/metadata/properties" xmlns:ns1="http://schemas.microsoft.com/sharepoint/v3" xmlns:ns2="c8e927bc-5e37-47f1-ab5c-7e1aca240d20" xmlns:ns3="721426d3-7e96-426b-9132-ae787a3a436b" xmlns:ns4="3935f982-d2dc-4d24-875a-0d8a29e5bb99" targetNamespace="http://schemas.microsoft.com/office/2006/metadata/properties" ma:root="true" ma:fieldsID="450bd7db43f94204907cb2fb63f44ef7" ns1:_="" ns2:_="" ns3:_="" ns4:_="">
    <xsd:import namespace="http://schemas.microsoft.com/sharepoint/v3"/>
    <xsd:import namespace="c8e927bc-5e37-47f1-ab5c-7e1aca240d20"/>
    <xsd:import namespace="721426d3-7e96-426b-9132-ae787a3a436b"/>
    <xsd:import namespace="3935f982-d2dc-4d24-875a-0d8a29e5bb99"/>
    <xsd:element name="properties">
      <xsd:complexType>
        <xsd:sequence>
          <xsd:element name="documentManagement">
            <xsd:complexType>
              <xsd:all>
                <xsd:element ref="ns2:Contact_x002f_SME"/>
                <xsd:element ref="ns2:Group_x002f_Division" minOccurs="0"/>
                <xsd:element ref="ns2:Related_x0020_Page" minOccurs="0"/>
                <xsd:element ref="ns2:_x0035_08_x0020_Compliant" minOccurs="0"/>
                <xsd:element ref="ns1:PublishingStartDate" minOccurs="0"/>
                <xsd:element ref="ns1:PublishingExpirationDate" minOccurs="0"/>
                <xsd:element ref="ns3:TaxKeywordTaxHTField" minOccurs="0"/>
                <xsd:element ref="ns4:TaxCatchAl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8e927bc-5e37-47f1-ab5c-7e1aca240d20" elementFormDefault="qualified">
    <xsd:import namespace="http://schemas.microsoft.com/office/2006/documentManagement/types"/>
    <xsd:import namespace="http://schemas.microsoft.com/office/infopath/2007/PartnerControls"/>
    <xsd:element name="Contact_x002f_SME" ma:index="2" ma:displayName="Contact/SME" ma:description="This is the individual who is the subject matter expert for the content on the page" ma:list="UserInfo" ma:SharePointGroup="0" ma:internalName="Contact_x002F_SM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Group_x002f_Division" ma:index="3" nillable="true" ma:displayName="Group/Division" ma:description="This is the group and/or division responsible for the content" ma:internalName="Group_x002F_Division">
      <xsd:simpleType>
        <xsd:restriction base="dms:Text">
          <xsd:maxLength value="255"/>
        </xsd:restriction>
      </xsd:simpleType>
    </xsd:element>
    <xsd:element name="Related_x0020_Page" ma:index="5" nillable="true" ma:displayName="Related Page" ma:description="This is the page(s) that the content is related to" ma:internalName="Related_x0020_Page">
      <xsd:simpleType>
        <xsd:restriction base="dms:Note">
          <xsd:maxLength value="255"/>
        </xsd:restriction>
      </xsd:simpleType>
    </xsd:element>
    <xsd:element name="_x0035_08_x0020_Compliant" ma:index="7" nillable="true" ma:displayName="508 Compliant" ma:default="0" ma:description="This indicates that the content on the page is compliant with Section 508" ma:internalName="_x0035_08_x0020_Complian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21426d3-7e96-426b-9132-ae787a3a436b"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Enterprise Keywords" ma:fieldId="{23f27201-bee3-471e-b2e7-b64fd8b7ca38}" ma:taxonomyMulti="true" ma:sspId="86a8e296-5f29-4af2-954b-0de0d1e1f8bc" ma:termSetId="00000000-0000-0000-0000-000000000000" ma:anchorId="00000000-0000-0000-0000-000000000000" ma:open="true" ma:isKeyword="true">
      <xsd:complexType>
        <xsd:sequence>
          <xsd:element ref="pc:Terms" minOccurs="0" maxOccurs="1"/>
        </xsd:sequence>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935f982-d2dc-4d24-875a-0d8a29e5bb9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1129096-eeab-4755-81fc-9be81932d983}" ma:internalName="TaxCatchAll" ma:showField="CatchAllData" ma:web="721426d3-7e96-426b-9132-ae787a3a43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ma:index="6"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86a8e296-5f29-4af2-954b-0de0d1e1f8bc" ContentTypeId="0x0101" PreviousValue="false"/>
</file>

<file path=customXml/itemProps1.xml><?xml version="1.0" encoding="utf-8"?>
<ds:datastoreItem xmlns:ds="http://schemas.openxmlformats.org/officeDocument/2006/customXml" ds:itemID="{00E86472-CFAE-48B0-9D8E-EA0FEA5F4AA3}">
  <ds:schemaRefs>
    <ds:schemaRef ds:uri="http://schemas.microsoft.com/sharepoint/v3/contenttype/forms"/>
  </ds:schemaRefs>
</ds:datastoreItem>
</file>

<file path=customXml/itemProps2.xml><?xml version="1.0" encoding="utf-8"?>
<ds:datastoreItem xmlns:ds="http://schemas.openxmlformats.org/officeDocument/2006/customXml" ds:itemID="{997A60E3-C3C4-410B-BF97-9E83CE3EF7E7}">
  <ds:schemaRefs>
    <ds:schemaRef ds:uri="http://schemas.microsoft.com/office/2006/metadata/properties"/>
    <ds:schemaRef ds:uri="http://purl.org/dc/elements/1.1/"/>
    <ds:schemaRef ds:uri="721426d3-7e96-426b-9132-ae787a3a436b"/>
    <ds:schemaRef ds:uri="http://schemas.microsoft.com/sharepoint/v3"/>
    <ds:schemaRef ds:uri="http://schemas.openxmlformats.org/package/2006/metadata/core-properties"/>
    <ds:schemaRef ds:uri="http://purl.org/dc/dcmitype/"/>
    <ds:schemaRef ds:uri="http://purl.org/dc/terms/"/>
    <ds:schemaRef ds:uri="http://schemas.microsoft.com/office/2006/documentManagement/types"/>
    <ds:schemaRef ds:uri="3935f982-d2dc-4d24-875a-0d8a29e5bb99"/>
    <ds:schemaRef ds:uri="http://schemas.microsoft.com/office/infopath/2007/PartnerControls"/>
    <ds:schemaRef ds:uri="c8e927bc-5e37-47f1-ab5c-7e1aca240d20"/>
    <ds:schemaRef ds:uri="http://www.w3.org/XML/1998/namespace"/>
  </ds:schemaRefs>
</ds:datastoreItem>
</file>

<file path=customXml/itemProps3.xml><?xml version="1.0" encoding="utf-8"?>
<ds:datastoreItem xmlns:ds="http://schemas.openxmlformats.org/officeDocument/2006/customXml" ds:itemID="{877EB78F-92D3-4722-8434-E64F818CA0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e927bc-5e37-47f1-ab5c-7e1aca240d20"/>
    <ds:schemaRef ds:uri="721426d3-7e96-426b-9132-ae787a3a436b"/>
    <ds:schemaRef ds:uri="3935f982-d2dc-4d24-875a-0d8a29e5bb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4A5D3E3-A740-4FF3-97B8-7E1DA79B451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1711</TotalTime>
  <Words>230</Words>
  <Application>Microsoft Office PowerPoint</Application>
  <PresentationFormat>On-screen Show (16:9)</PresentationFormat>
  <Paragraphs>19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3_Custom Design</vt:lpstr>
      <vt:lpstr>Cancel Carry Forward- March 12, 2021</vt:lpstr>
      <vt:lpstr>Cancel Carry Forward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CMS-PPT-Template-Building</dc:title>
  <dc:subject/>
  <dc:creator>CMS MultimediaServices</dc:creator>
  <cp:keywords/>
  <dc:description/>
  <cp:lastModifiedBy>Nicholas Eckart</cp:lastModifiedBy>
  <cp:revision>372</cp:revision>
  <cp:lastPrinted>2020-02-13T13:35:26Z</cp:lastPrinted>
  <dcterms:created xsi:type="dcterms:W3CDTF">2017-09-22T15:24:43Z</dcterms:created>
  <dcterms:modified xsi:type="dcterms:W3CDTF">2021-07-14T20:02:27Z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0x010100E606683110AEA34C8CEBC761FC5EE04C</vt:lpwstr>
  </property>
  <property fmtid="{D5CDD505-2E9C-101B-9397-08002B2CF9AE}" pid="4" name="TaxKeyword">
    <vt:lpwstr/>
  </property>
</Properties>
</file>